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256" r:id="rId2"/>
    <p:sldId id="314" r:id="rId3"/>
    <p:sldId id="258" r:id="rId4"/>
    <p:sldId id="259" r:id="rId5"/>
    <p:sldId id="261" r:id="rId6"/>
    <p:sldId id="262" r:id="rId7"/>
    <p:sldId id="263" r:id="rId8"/>
    <p:sldId id="264" r:id="rId9"/>
    <p:sldId id="265" r:id="rId10"/>
    <p:sldId id="266" r:id="rId11"/>
    <p:sldId id="267" r:id="rId12"/>
    <p:sldId id="268" r:id="rId13"/>
    <p:sldId id="269" r:id="rId14"/>
    <p:sldId id="271" r:id="rId15"/>
    <p:sldId id="272" r:id="rId16"/>
    <p:sldId id="273" r:id="rId17"/>
    <p:sldId id="274" r:id="rId18"/>
    <p:sldId id="275" r:id="rId19"/>
    <p:sldId id="276" r:id="rId20"/>
    <p:sldId id="277" r:id="rId21"/>
    <p:sldId id="278" r:id="rId22"/>
    <p:sldId id="279" r:id="rId23"/>
    <p:sldId id="280" r:id="rId24"/>
    <p:sldId id="260" r:id="rId25"/>
    <p:sldId id="281" r:id="rId26"/>
    <p:sldId id="282" r:id="rId27"/>
    <p:sldId id="283" r:id="rId28"/>
    <p:sldId id="284" r:id="rId29"/>
    <p:sldId id="285" r:id="rId30"/>
    <p:sldId id="315" r:id="rId31"/>
    <p:sldId id="316" r:id="rId32"/>
    <p:sldId id="286" r:id="rId33"/>
    <p:sldId id="287" r:id="rId34"/>
    <p:sldId id="288" r:id="rId35"/>
    <p:sldId id="289" r:id="rId36"/>
    <p:sldId id="290" r:id="rId37"/>
    <p:sldId id="309" r:id="rId38"/>
    <p:sldId id="292" r:id="rId39"/>
    <p:sldId id="291" r:id="rId40"/>
    <p:sldId id="311" r:id="rId41"/>
    <p:sldId id="312" r:id="rId42"/>
    <p:sldId id="313" r:id="rId4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4660"/>
  </p:normalViewPr>
  <p:slideViewPr>
    <p:cSldViewPr showGuides="1">
      <p:cViewPr varScale="1">
        <p:scale>
          <a:sx n="68" d="100"/>
          <a:sy n="68" d="100"/>
        </p:scale>
        <p:origin x="1386" y="66"/>
      </p:cViewPr>
      <p:guideLst>
        <p:guide orient="horz" pos="2160"/>
        <p:guide pos="2880"/>
      </p:guideLst>
    </p:cSldViewPr>
  </p:slideViewPr>
  <p:notesTextViewPr>
    <p:cViewPr>
      <p:scale>
        <a:sx n="1" d="1"/>
        <a:sy n="1" d="1"/>
      </p:scale>
      <p:origin x="0" y="0"/>
    </p:cViewPr>
  </p:notesTextViewPr>
  <p:sorterViewPr>
    <p:cViewPr>
      <p:scale>
        <a:sx n="100" d="100"/>
        <a:sy n="100" d="100"/>
      </p:scale>
      <p:origin x="0" y="-1221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D65FF2-FF8A-4981-9D38-29BBD300162D}" type="datetimeFigureOut">
              <a:rPr lang="it-IT" smtClean="0"/>
              <a:t>31/03/2021</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91EAE7-359E-4614-A915-551AF543AA85}" type="slidenum">
              <a:rPr lang="it-IT" smtClean="0"/>
              <a:t>‹N›</a:t>
            </a:fld>
            <a:endParaRPr lang="it-IT"/>
          </a:p>
        </p:txBody>
      </p:sp>
    </p:spTree>
    <p:extLst>
      <p:ext uri="{BB962C8B-B14F-4D97-AF65-F5344CB8AC3E}">
        <p14:creationId xmlns:p14="http://schemas.microsoft.com/office/powerpoint/2010/main" val="3236658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691EAE7-359E-4614-A915-551AF543AA85}" type="slidenum">
              <a:rPr lang="it-IT" smtClean="0"/>
              <a:t>5</a:t>
            </a:fld>
            <a:endParaRPr lang="it-IT"/>
          </a:p>
        </p:txBody>
      </p:sp>
    </p:spTree>
    <p:extLst>
      <p:ext uri="{BB962C8B-B14F-4D97-AF65-F5344CB8AC3E}">
        <p14:creationId xmlns:p14="http://schemas.microsoft.com/office/powerpoint/2010/main" val="581550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it-IT"/>
              <a:t>Fare clic per modificare lo stile del titolo</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E7363A2-C44D-4A45-AC1E-7C81E436820C}" type="datetimeFigureOut">
              <a:rPr lang="it-IT" smtClean="0"/>
              <a:t>31/03/2021</a:t>
            </a:fld>
            <a:endParaRPr lang="it-IT"/>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it-IT"/>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3F8DDCD-DF85-4F86-83B1-6ADF99A0920E}" type="slidenum">
              <a:rPr lang="it-IT" smtClean="0"/>
              <a:t>‹N›</a:t>
            </a:fld>
            <a:endParaRPr lang="it-IT"/>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AE7363A2-C44D-4A45-AC1E-7C81E436820C}" type="datetimeFigureOut">
              <a:rPr lang="it-IT" smtClean="0"/>
              <a:t>31/03/2021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3F8DDCD-DF85-4F86-83B1-6ADF99A0920E}"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it-IT"/>
              <a:t>Fare clic per modificare lo stile del titolo</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AE7363A2-C44D-4A45-AC1E-7C81E436820C}" type="datetimeFigureOut">
              <a:rPr lang="it-IT" smtClean="0"/>
              <a:t>31/03/2021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3F8DDCD-DF85-4F86-83B1-6ADF99A0920E}"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E7363A2-C44D-4A45-AC1E-7C81E436820C}" type="datetimeFigureOut">
              <a:rPr lang="it-IT" smtClean="0"/>
              <a:t>31/03/2021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3F8DDCD-DF85-4F86-83B1-6ADF99A0920E}"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it-IT"/>
              <a:t>Fare clic per modificare lo stile del titolo</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AE7363A2-C44D-4A45-AC1E-7C81E436820C}" type="datetimeFigureOut">
              <a:rPr lang="it-IT" smtClean="0"/>
              <a:t>31/03/2021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3F8DDCD-DF85-4F86-83B1-6ADF99A0920E}"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5" name="Date Placeholder 4"/>
          <p:cNvSpPr>
            <a:spLocks noGrp="1"/>
          </p:cNvSpPr>
          <p:nvPr>
            <p:ph type="dt" sz="half" idx="10"/>
          </p:nvPr>
        </p:nvSpPr>
        <p:spPr/>
        <p:txBody>
          <a:bodyPr/>
          <a:lstStyle/>
          <a:p>
            <a:fld id="{AE7363A2-C44D-4A45-AC1E-7C81E436820C}" type="datetimeFigureOut">
              <a:rPr lang="it-IT" smtClean="0"/>
              <a:t>31/03/2021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3F8DDCD-DF85-4F86-83B1-6ADF99A0920E}" type="slidenum">
              <a:rPr lang="it-IT" smtClean="0"/>
              <a:t>‹N›</a:t>
            </a:fld>
            <a:endParaRPr lang="it-IT"/>
          </a:p>
        </p:txBody>
      </p:sp>
      <p:sp>
        <p:nvSpPr>
          <p:cNvPr id="9" name="Content Placeholder 8"/>
          <p:cNvSpPr>
            <a:spLocks noGrp="1"/>
          </p:cNvSpPr>
          <p:nvPr>
            <p:ph sz="quarter" idx="13"/>
          </p:nvPr>
        </p:nvSpPr>
        <p:spPr>
          <a:xfrm>
            <a:off x="1042416" y="2313432"/>
            <a:ext cx="3419856" cy="349300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AE7363A2-C44D-4A45-AC1E-7C81E436820C}" type="datetimeFigureOut">
              <a:rPr lang="it-IT" smtClean="0"/>
              <a:t>31/03/2021</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3F8DDCD-DF85-4F86-83B1-6ADF99A0920E}"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2"/>
          <p:cNvSpPr>
            <a:spLocks noGrp="1"/>
          </p:cNvSpPr>
          <p:nvPr>
            <p:ph type="dt" sz="half" idx="10"/>
          </p:nvPr>
        </p:nvSpPr>
        <p:spPr/>
        <p:txBody>
          <a:bodyPr/>
          <a:lstStyle/>
          <a:p>
            <a:fld id="{AE7363A2-C44D-4A45-AC1E-7C81E436820C}" type="datetimeFigureOut">
              <a:rPr lang="it-IT" smtClean="0"/>
              <a:t>31/03/2021</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3F8DDCD-DF85-4F86-83B1-6ADF99A0920E}"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7363A2-C44D-4A45-AC1E-7C81E436820C}" type="datetimeFigureOut">
              <a:rPr lang="it-IT" smtClean="0"/>
              <a:t>31/03/2021</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3F8DDCD-DF85-4F86-83B1-6ADF99A0920E}"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E7363A2-C44D-4A45-AC1E-7C81E436820C}" type="datetimeFigureOut">
              <a:rPr lang="it-IT" smtClean="0"/>
              <a:t>31/03/2021</a:t>
            </a:fld>
            <a:endParaRPr lang="it-IT"/>
          </a:p>
        </p:txBody>
      </p:sp>
      <p:sp>
        <p:nvSpPr>
          <p:cNvPr id="7" name="Slide Number Placeholder 6"/>
          <p:cNvSpPr>
            <a:spLocks noGrp="1"/>
          </p:cNvSpPr>
          <p:nvPr>
            <p:ph type="sldNum" sz="quarter" idx="12"/>
          </p:nvPr>
        </p:nvSpPr>
        <p:spPr/>
        <p:txBody>
          <a:bodyPr/>
          <a:lstStyle/>
          <a:p>
            <a:fld id="{E3F8DDCD-DF85-4F86-83B1-6ADF99A0920E}" type="slidenum">
              <a:rPr lang="it-IT" smtClean="0"/>
              <a:t>‹N›</a:t>
            </a:fld>
            <a:endParaRPr lang="it-IT"/>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t-IT"/>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it-IT"/>
              <a:t>Fare clic per modificare lo stile del titolo</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it-IT"/>
              <a:t>Fare clic per modificare lo stile del titolo</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AE7363A2-C44D-4A45-AC1E-7C81E436820C}" type="datetimeFigureOut">
              <a:rPr lang="it-IT" smtClean="0"/>
              <a:t>31/03/2021</a:t>
            </a:fld>
            <a:endParaRPr lang="it-IT"/>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t-IT"/>
          </a:p>
        </p:txBody>
      </p:sp>
      <p:sp>
        <p:nvSpPr>
          <p:cNvPr id="7" name="Slide Number Placeholder 6"/>
          <p:cNvSpPr>
            <a:spLocks noGrp="1"/>
          </p:cNvSpPr>
          <p:nvPr>
            <p:ph type="sldNum" sz="quarter" idx="12"/>
          </p:nvPr>
        </p:nvSpPr>
        <p:spPr/>
        <p:txBody>
          <a:bodyPr/>
          <a:lstStyle/>
          <a:p>
            <a:fld id="{E3F8DDCD-DF85-4F86-83B1-6ADF99A0920E}"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E7363A2-C44D-4A45-AC1E-7C81E436820C}" type="datetimeFigureOut">
              <a:rPr lang="it-IT" smtClean="0"/>
              <a:t>31/03/2021</a:t>
            </a:fld>
            <a:endParaRPr lang="it-IT"/>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it-IT"/>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3F8DDCD-DF85-4F86-83B1-6ADF99A0920E}"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ilga-europe.org/resources/rainbow-europe/2015"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6094" t="7101" r="17344" b="-585"/>
          <a:stretch/>
        </p:blipFill>
        <p:spPr bwMode="auto">
          <a:xfrm>
            <a:off x="1547664" y="836712"/>
            <a:ext cx="5909273" cy="46521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ottotitolo 2"/>
          <p:cNvSpPr>
            <a:spLocks noGrp="1"/>
          </p:cNvSpPr>
          <p:nvPr>
            <p:ph type="subTitle" idx="1"/>
          </p:nvPr>
        </p:nvSpPr>
        <p:spPr>
          <a:xfrm>
            <a:off x="467544" y="1628800"/>
            <a:ext cx="3309803" cy="1368152"/>
          </a:xfrm>
          <a:solidFill>
            <a:schemeClr val="tx2">
              <a:lumMod val="20000"/>
              <a:lumOff val="80000"/>
            </a:schemeClr>
          </a:solidFill>
        </p:spPr>
        <p:txBody>
          <a:bodyPr>
            <a:noAutofit/>
          </a:bodyPr>
          <a:lstStyle/>
          <a:p>
            <a:r>
              <a:rPr lang="it-IT" sz="3200" b="1" dirty="0"/>
              <a:t>LGBT right in EU (</a:t>
            </a:r>
            <a:r>
              <a:rPr lang="it-IT" sz="3200" b="1" dirty="0" err="1"/>
              <a:t>updated</a:t>
            </a:r>
            <a:r>
              <a:rPr lang="it-IT" sz="3200" b="1" dirty="0"/>
              <a:t> 2019)</a:t>
            </a:r>
          </a:p>
        </p:txBody>
      </p:sp>
    </p:spTree>
    <p:extLst>
      <p:ext uri="{BB962C8B-B14F-4D97-AF65-F5344CB8AC3E}">
        <p14:creationId xmlns:p14="http://schemas.microsoft.com/office/powerpoint/2010/main" val="3047319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980728"/>
            <a:ext cx="7024744" cy="1080120"/>
          </a:xfrm>
        </p:spPr>
        <p:txBody>
          <a:bodyPr>
            <a:normAutofit fontScale="90000"/>
          </a:bodyPr>
          <a:lstStyle/>
          <a:p>
            <a:r>
              <a:rPr lang="it-IT" b="1" dirty="0" err="1">
                <a:solidFill>
                  <a:srgbClr val="FF0000"/>
                </a:solidFill>
              </a:rPr>
              <a:t>Antidiscrimination</a:t>
            </a:r>
            <a:r>
              <a:rPr lang="it-IT" b="1" dirty="0">
                <a:solidFill>
                  <a:srgbClr val="FF0000"/>
                </a:solidFill>
              </a:rPr>
              <a:t> </a:t>
            </a:r>
            <a:br>
              <a:rPr lang="it-IT" b="1" dirty="0">
                <a:solidFill>
                  <a:srgbClr val="FF0000"/>
                </a:solidFill>
              </a:rPr>
            </a:br>
            <a:r>
              <a:rPr lang="it-IT" b="1" dirty="0" err="1">
                <a:solidFill>
                  <a:srgbClr val="FF0000"/>
                </a:solidFill>
              </a:rPr>
              <a:t>Resolutions</a:t>
            </a:r>
            <a:r>
              <a:rPr lang="it-IT" b="1" dirty="0">
                <a:solidFill>
                  <a:srgbClr val="FF0000"/>
                </a:solidFill>
              </a:rPr>
              <a:t> of Eu </a:t>
            </a:r>
            <a:r>
              <a:rPr lang="it-IT" b="1" dirty="0" err="1">
                <a:solidFill>
                  <a:srgbClr val="FF0000"/>
                </a:solidFill>
              </a:rPr>
              <a:t>parliament</a:t>
            </a:r>
            <a:endParaRPr lang="it-IT" b="1" dirty="0">
              <a:solidFill>
                <a:srgbClr val="FF0000"/>
              </a:solidFill>
            </a:endParaRPr>
          </a:p>
        </p:txBody>
      </p:sp>
      <p:sp>
        <p:nvSpPr>
          <p:cNvPr id="3" name="Segnaposto contenuto 2"/>
          <p:cNvSpPr>
            <a:spLocks noGrp="1"/>
          </p:cNvSpPr>
          <p:nvPr>
            <p:ph idx="1"/>
          </p:nvPr>
        </p:nvSpPr>
        <p:spPr/>
        <p:txBody>
          <a:bodyPr>
            <a:normAutofit fontScale="92500" lnSpcReduction="20000"/>
          </a:bodyPr>
          <a:lstStyle/>
          <a:p>
            <a:r>
              <a:rPr lang="en-US" dirty="0"/>
              <a:t>Another important feature of these improvements comes from the role played by some </a:t>
            </a:r>
            <a:r>
              <a:rPr lang="en-US" b="1" dirty="0">
                <a:solidFill>
                  <a:srgbClr val="FF0000"/>
                </a:solidFill>
              </a:rPr>
              <a:t>advocates of LGBT rights</a:t>
            </a:r>
            <a:r>
              <a:rPr lang="en-US" dirty="0"/>
              <a:t>. </a:t>
            </a:r>
          </a:p>
          <a:p>
            <a:endParaRPr lang="en-US" dirty="0"/>
          </a:p>
          <a:p>
            <a:r>
              <a:rPr lang="en-US" dirty="0"/>
              <a:t>They pointed out to a number of </a:t>
            </a:r>
            <a:r>
              <a:rPr lang="en-US" dirty="0">
                <a:solidFill>
                  <a:srgbClr val="FF0000"/>
                </a:solidFill>
              </a:rPr>
              <a:t>resolutions of the European Parliament, which condemned discrimination against lesbians, gay, bisexuals and transgender and called upon the EU Member States</a:t>
            </a:r>
            <a:r>
              <a:rPr lang="en-US" dirty="0"/>
              <a:t> to end such discrimination and to provide those people with a regime of legal equality.</a:t>
            </a:r>
            <a:endParaRPr lang="it-IT" dirty="0"/>
          </a:p>
        </p:txBody>
      </p:sp>
    </p:spTree>
    <p:extLst>
      <p:ext uri="{BB962C8B-B14F-4D97-AF65-F5344CB8AC3E}">
        <p14:creationId xmlns:p14="http://schemas.microsoft.com/office/powerpoint/2010/main" val="223059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1027664"/>
            <a:ext cx="7024744" cy="745152"/>
          </a:xfrm>
        </p:spPr>
        <p:txBody>
          <a:bodyPr/>
          <a:lstStyle/>
          <a:p>
            <a:r>
              <a:rPr lang="it-IT" b="1" dirty="0" err="1">
                <a:solidFill>
                  <a:srgbClr val="FF0000"/>
                </a:solidFill>
              </a:rPr>
              <a:t>Resolutions</a:t>
            </a:r>
            <a:r>
              <a:rPr lang="it-IT" b="1" dirty="0">
                <a:solidFill>
                  <a:srgbClr val="FF0000"/>
                </a:solidFill>
              </a:rPr>
              <a:t> </a:t>
            </a:r>
            <a:r>
              <a:rPr lang="it-IT" b="1" dirty="0" err="1">
                <a:solidFill>
                  <a:srgbClr val="FF0000"/>
                </a:solidFill>
              </a:rPr>
              <a:t>as</a:t>
            </a:r>
            <a:r>
              <a:rPr lang="it-IT" b="1" dirty="0">
                <a:solidFill>
                  <a:srgbClr val="FF0000"/>
                </a:solidFill>
              </a:rPr>
              <a:t> </a:t>
            </a:r>
            <a:r>
              <a:rPr lang="it-IT" b="1" dirty="0" err="1">
                <a:solidFill>
                  <a:srgbClr val="FF0000"/>
                </a:solidFill>
              </a:rPr>
              <a:t>symbols</a:t>
            </a:r>
            <a:endParaRPr lang="it-IT" b="1" dirty="0">
              <a:solidFill>
                <a:srgbClr val="FF0000"/>
              </a:solidFill>
            </a:endParaRPr>
          </a:p>
        </p:txBody>
      </p:sp>
      <p:sp>
        <p:nvSpPr>
          <p:cNvPr id="3" name="Segnaposto contenuto 2"/>
          <p:cNvSpPr>
            <a:spLocks noGrp="1"/>
          </p:cNvSpPr>
          <p:nvPr>
            <p:ph idx="1"/>
          </p:nvPr>
        </p:nvSpPr>
        <p:spPr/>
        <p:txBody>
          <a:bodyPr/>
          <a:lstStyle/>
          <a:p>
            <a:endParaRPr lang="en-US" dirty="0"/>
          </a:p>
          <a:p>
            <a:r>
              <a:rPr lang="en-US" dirty="0"/>
              <a:t>While not legally binding, these resolutions were of significant political importance and encouraged other EU institutions to address the issue of LGBT rights. </a:t>
            </a:r>
            <a:endParaRPr lang="it-IT" dirty="0"/>
          </a:p>
          <a:p>
            <a:endParaRPr lang="it-IT" dirty="0"/>
          </a:p>
        </p:txBody>
      </p:sp>
    </p:spTree>
    <p:extLst>
      <p:ext uri="{BB962C8B-B14F-4D97-AF65-F5344CB8AC3E}">
        <p14:creationId xmlns:p14="http://schemas.microsoft.com/office/powerpoint/2010/main" val="3223009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560" y="692696"/>
            <a:ext cx="7024744" cy="1152128"/>
          </a:xfrm>
        </p:spPr>
        <p:txBody>
          <a:bodyPr>
            <a:normAutofit fontScale="90000"/>
          </a:bodyPr>
          <a:lstStyle/>
          <a:p>
            <a:r>
              <a:rPr lang="it-IT" b="1" dirty="0">
                <a:solidFill>
                  <a:srgbClr val="FF0000"/>
                </a:solidFill>
              </a:rPr>
              <a:t>Some </a:t>
            </a:r>
            <a:r>
              <a:rPr lang="it-IT" b="1" dirty="0" err="1">
                <a:solidFill>
                  <a:srgbClr val="FF0000"/>
                </a:solidFill>
              </a:rPr>
              <a:t>history</a:t>
            </a:r>
            <a:r>
              <a:rPr lang="it-IT" b="1" dirty="0">
                <a:solidFill>
                  <a:srgbClr val="FF0000"/>
                </a:solidFill>
              </a:rPr>
              <a:t>. The </a:t>
            </a:r>
            <a:r>
              <a:rPr lang="it-IT" b="1" dirty="0" err="1">
                <a:solidFill>
                  <a:srgbClr val="FF0000"/>
                </a:solidFill>
              </a:rPr>
              <a:t>treaty</a:t>
            </a:r>
            <a:r>
              <a:rPr lang="it-IT" b="1" dirty="0">
                <a:solidFill>
                  <a:srgbClr val="FF0000"/>
                </a:solidFill>
              </a:rPr>
              <a:t> of Amsterdam (1992)</a:t>
            </a:r>
          </a:p>
        </p:txBody>
      </p:sp>
      <p:sp>
        <p:nvSpPr>
          <p:cNvPr id="3" name="Segnaposto contenuto 2"/>
          <p:cNvSpPr>
            <a:spLocks noGrp="1"/>
          </p:cNvSpPr>
          <p:nvPr>
            <p:ph idx="1"/>
          </p:nvPr>
        </p:nvSpPr>
        <p:spPr>
          <a:xfrm>
            <a:off x="827584" y="2132856"/>
            <a:ext cx="7488832" cy="3888432"/>
          </a:xfrm>
        </p:spPr>
        <p:txBody>
          <a:bodyPr>
            <a:normAutofit fontScale="92500" lnSpcReduction="10000"/>
          </a:bodyPr>
          <a:lstStyle/>
          <a:p>
            <a:r>
              <a:rPr lang="en-US" dirty="0"/>
              <a:t>Until 1992, the most general non-discrimination provision in the Treaties, prohibited discrimination on grounds of nationality only. </a:t>
            </a:r>
          </a:p>
          <a:p>
            <a:r>
              <a:rPr lang="en-US" dirty="0"/>
              <a:t>Over the last two decades the European Union has become increasingly committed to the active promotion of human rights. A significant manifestation of this commitment was the inclusion, in the 1997 </a:t>
            </a:r>
            <a:r>
              <a:rPr lang="en-US" dirty="0">
                <a:solidFill>
                  <a:srgbClr val="FF0000"/>
                </a:solidFill>
              </a:rPr>
              <a:t>Treaty of Amsterdam</a:t>
            </a:r>
            <a:r>
              <a:rPr lang="en-US" dirty="0"/>
              <a:t>,  of Art. 19 (former art. 13)  which empowered the European Union to "</a:t>
            </a:r>
            <a:r>
              <a:rPr lang="en-US" i="1" dirty="0"/>
              <a:t>take appropriate action to combat discrimination based on sex, racial or ethnic origin, religion or belief, disability, age or sexual orientation</a:t>
            </a:r>
            <a:r>
              <a:rPr lang="en-US" dirty="0"/>
              <a:t>".</a:t>
            </a:r>
            <a:endParaRPr lang="it-IT" dirty="0"/>
          </a:p>
          <a:p>
            <a:endParaRPr lang="it-IT" dirty="0"/>
          </a:p>
        </p:txBody>
      </p:sp>
    </p:spTree>
    <p:extLst>
      <p:ext uri="{BB962C8B-B14F-4D97-AF65-F5344CB8AC3E}">
        <p14:creationId xmlns:p14="http://schemas.microsoft.com/office/powerpoint/2010/main" val="155619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620688"/>
            <a:ext cx="7024744" cy="1549976"/>
          </a:xfrm>
        </p:spPr>
        <p:txBody>
          <a:bodyPr>
            <a:normAutofit/>
          </a:bodyPr>
          <a:lstStyle/>
          <a:p>
            <a:r>
              <a:rPr lang="en-US" sz="2800" b="1" dirty="0">
                <a:solidFill>
                  <a:srgbClr val="FF0000"/>
                </a:solidFill>
              </a:rPr>
              <a:t>1994</a:t>
            </a:r>
            <a:r>
              <a:rPr lang="en-US" sz="2800" dirty="0"/>
              <a:t> Resolution A3-0028/94 of the European Parliament on equal rights for homosexuals and lesbians in the EC</a:t>
            </a:r>
            <a:endParaRPr lang="it-IT" sz="2800" dirty="0"/>
          </a:p>
        </p:txBody>
      </p:sp>
      <p:sp>
        <p:nvSpPr>
          <p:cNvPr id="3" name="Segnaposto contenuto 2"/>
          <p:cNvSpPr>
            <a:spLocks noGrp="1"/>
          </p:cNvSpPr>
          <p:nvPr>
            <p:ph idx="1"/>
          </p:nvPr>
        </p:nvSpPr>
        <p:spPr/>
        <p:txBody>
          <a:bodyPr>
            <a:normAutofit/>
          </a:bodyPr>
          <a:lstStyle/>
          <a:p>
            <a:r>
              <a:rPr lang="en-US" dirty="0"/>
              <a:t>A key document in this context is the 1994 Resolution on equal rights for homosexuals and lesbians in the Union.</a:t>
            </a:r>
            <a:endParaRPr lang="it-IT" dirty="0"/>
          </a:p>
          <a:p>
            <a:r>
              <a:rPr lang="en-US" dirty="0"/>
              <a:t>In this resolution, the European Parliament called upon Member States </a:t>
            </a:r>
            <a:r>
              <a:rPr lang="en-US" b="1" dirty="0">
                <a:solidFill>
                  <a:srgbClr val="FF0000"/>
                </a:solidFill>
              </a:rPr>
              <a:t>to provide lesbians and gay men with legal protection</a:t>
            </a:r>
            <a:r>
              <a:rPr lang="en-US" dirty="0"/>
              <a:t> against discrimination and to introduce partnership registration schemes.</a:t>
            </a:r>
            <a:endParaRPr lang="it-IT" dirty="0"/>
          </a:p>
          <a:p>
            <a:endParaRPr lang="it-IT" dirty="0"/>
          </a:p>
        </p:txBody>
      </p:sp>
    </p:spTree>
    <p:extLst>
      <p:ext uri="{BB962C8B-B14F-4D97-AF65-F5344CB8AC3E}">
        <p14:creationId xmlns:p14="http://schemas.microsoft.com/office/powerpoint/2010/main" val="752651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a:solidFill>
                  <a:srgbClr val="FF0000"/>
                </a:solidFill>
              </a:rPr>
              <a:t>2000</a:t>
            </a:r>
            <a:r>
              <a:rPr lang="en-US" dirty="0"/>
              <a:t>: Employment Directive (2000, n.78) </a:t>
            </a:r>
            <a:endParaRPr lang="it-IT" dirty="0"/>
          </a:p>
        </p:txBody>
      </p:sp>
      <p:sp>
        <p:nvSpPr>
          <p:cNvPr id="3" name="Segnaposto contenuto 2"/>
          <p:cNvSpPr>
            <a:spLocks noGrp="1"/>
          </p:cNvSpPr>
          <p:nvPr>
            <p:ph idx="1"/>
          </p:nvPr>
        </p:nvSpPr>
        <p:spPr/>
        <p:txBody>
          <a:bodyPr>
            <a:normAutofit/>
          </a:bodyPr>
          <a:lstStyle/>
          <a:p>
            <a:r>
              <a:rPr lang="en-US" dirty="0"/>
              <a:t>The adoption of the which obliged all Member States </a:t>
            </a:r>
            <a:r>
              <a:rPr lang="en-US" b="1" dirty="0">
                <a:solidFill>
                  <a:srgbClr val="FF0000"/>
                </a:solidFill>
              </a:rPr>
              <a:t>to introduce legislation banning discrimination in employment on a number of grounds, including sexual orientation </a:t>
            </a:r>
            <a:r>
              <a:rPr lang="en-US" dirty="0"/>
              <a:t>by December 2003.</a:t>
            </a:r>
          </a:p>
        </p:txBody>
      </p:sp>
    </p:spTree>
    <p:extLst>
      <p:ext uri="{BB962C8B-B14F-4D97-AF65-F5344CB8AC3E}">
        <p14:creationId xmlns:p14="http://schemas.microsoft.com/office/powerpoint/2010/main" val="1045468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solidFill>
                  <a:srgbClr val="FF0000"/>
                </a:solidFill>
              </a:rPr>
              <a:t>Directive 2002/73/EC</a:t>
            </a:r>
            <a:endParaRPr lang="it-IT" b="1" dirty="0">
              <a:solidFill>
                <a:srgbClr val="FF0000"/>
              </a:solidFill>
            </a:endParaRPr>
          </a:p>
        </p:txBody>
      </p:sp>
      <p:sp>
        <p:nvSpPr>
          <p:cNvPr id="3" name="Segnaposto contenuto 2"/>
          <p:cNvSpPr>
            <a:spLocks noGrp="1"/>
          </p:cNvSpPr>
          <p:nvPr>
            <p:ph idx="1"/>
          </p:nvPr>
        </p:nvSpPr>
        <p:spPr/>
        <p:txBody>
          <a:bodyPr>
            <a:normAutofit/>
          </a:bodyPr>
          <a:lstStyle/>
          <a:p>
            <a:r>
              <a:rPr lang="en-US" dirty="0"/>
              <a:t>Directive 2002/73/EC of the European Parliament and of the Council of 23 September 2002 amending Council  Directive 76/207/EEC </a:t>
            </a:r>
            <a:r>
              <a:rPr lang="en-US" b="1" dirty="0">
                <a:solidFill>
                  <a:srgbClr val="FF0000"/>
                </a:solidFill>
              </a:rPr>
              <a:t>on the implementation of the principle of equal treatment for men and women as regards access to employment</a:t>
            </a:r>
            <a:r>
              <a:rPr lang="en-US" dirty="0"/>
              <a:t>, vocational training and promotion, and working conditions.</a:t>
            </a:r>
            <a:endParaRPr lang="it-IT" dirty="0"/>
          </a:p>
          <a:p>
            <a:endParaRPr lang="it-IT" dirty="0"/>
          </a:p>
        </p:txBody>
      </p:sp>
    </p:spTree>
    <p:extLst>
      <p:ext uri="{BB962C8B-B14F-4D97-AF65-F5344CB8AC3E}">
        <p14:creationId xmlns:p14="http://schemas.microsoft.com/office/powerpoint/2010/main" val="8290295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548680"/>
            <a:ext cx="7024744" cy="1621984"/>
          </a:xfrm>
        </p:spPr>
        <p:txBody>
          <a:bodyPr>
            <a:normAutofit/>
          </a:bodyPr>
          <a:lstStyle/>
          <a:p>
            <a:r>
              <a:rPr lang="en-US" b="1" dirty="0">
                <a:solidFill>
                  <a:srgbClr val="FF0000"/>
                </a:solidFill>
              </a:rPr>
              <a:t>2006 </a:t>
            </a:r>
            <a:r>
              <a:rPr lang="en-US" b="1" dirty="0">
                <a:solidFill>
                  <a:schemeClr val="tx1"/>
                </a:solidFill>
              </a:rPr>
              <a:t>The Gender Recast Directive (2006/54/EC) </a:t>
            </a:r>
            <a:endParaRPr lang="it-IT" b="1" dirty="0">
              <a:solidFill>
                <a:schemeClr val="tx1"/>
              </a:solidFill>
            </a:endParaRPr>
          </a:p>
        </p:txBody>
      </p:sp>
      <p:sp>
        <p:nvSpPr>
          <p:cNvPr id="3" name="Segnaposto contenuto 2"/>
          <p:cNvSpPr>
            <a:spLocks noGrp="1"/>
          </p:cNvSpPr>
          <p:nvPr>
            <p:ph idx="1"/>
          </p:nvPr>
        </p:nvSpPr>
        <p:spPr/>
        <p:txBody>
          <a:bodyPr>
            <a:normAutofit fontScale="92500" lnSpcReduction="20000"/>
          </a:bodyPr>
          <a:lstStyle/>
          <a:p>
            <a:pPr lvl="0"/>
            <a:r>
              <a:rPr lang="en-US" dirty="0"/>
              <a:t>aimed at consolidating the existing provisions on the implementation of the principle of equal treatment between men and women and providing a simplified legal framework on the area of sex discrimination. </a:t>
            </a:r>
          </a:p>
          <a:p>
            <a:pPr lvl="0"/>
            <a:endParaRPr lang="en-US" dirty="0"/>
          </a:p>
          <a:p>
            <a:pPr lvl="0"/>
            <a:r>
              <a:rPr lang="en-US" dirty="0"/>
              <a:t>It also refers to </a:t>
            </a:r>
            <a:r>
              <a:rPr lang="en-US" b="1" dirty="0">
                <a:solidFill>
                  <a:srgbClr val="FF0000"/>
                </a:solidFill>
              </a:rPr>
              <a:t>discrimination linked to undergoing gender reassignment</a:t>
            </a:r>
            <a:r>
              <a:rPr lang="en-US" dirty="0"/>
              <a:t>. However, it does not go as far as addressing issues faced by transgender people who have not undergone, or are not planning to undergo, gender reassignment procedures.</a:t>
            </a:r>
            <a:endParaRPr lang="it-IT" dirty="0"/>
          </a:p>
          <a:p>
            <a:endParaRPr lang="en-US" dirty="0"/>
          </a:p>
          <a:p>
            <a:endParaRPr lang="it-IT" dirty="0"/>
          </a:p>
        </p:txBody>
      </p:sp>
    </p:spTree>
    <p:extLst>
      <p:ext uri="{BB962C8B-B14F-4D97-AF65-F5344CB8AC3E}">
        <p14:creationId xmlns:p14="http://schemas.microsoft.com/office/powerpoint/2010/main" val="3544690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FF0000"/>
                </a:solidFill>
              </a:rPr>
              <a:t>2000</a:t>
            </a:r>
            <a:r>
              <a:rPr lang="it-IT" dirty="0"/>
              <a:t>: The Nizza Charter</a:t>
            </a:r>
          </a:p>
        </p:txBody>
      </p:sp>
      <p:sp>
        <p:nvSpPr>
          <p:cNvPr id="3" name="Segnaposto contenuto 2"/>
          <p:cNvSpPr>
            <a:spLocks noGrp="1"/>
          </p:cNvSpPr>
          <p:nvPr>
            <p:ph idx="1"/>
          </p:nvPr>
        </p:nvSpPr>
        <p:spPr/>
        <p:txBody>
          <a:bodyPr>
            <a:normAutofit fontScale="85000" lnSpcReduction="20000"/>
          </a:bodyPr>
          <a:lstStyle/>
          <a:p>
            <a:r>
              <a:rPr lang="en-US" b="1" dirty="0">
                <a:solidFill>
                  <a:srgbClr val="FF0000"/>
                </a:solidFill>
              </a:rPr>
              <a:t>Moreover in 2000, EU adopted the European Charter of Fundamental Rights.  </a:t>
            </a:r>
            <a:r>
              <a:rPr lang="en-US" dirty="0"/>
              <a:t>It should be highlighted that the Charter is the first international human rights document to include the term “sexual orientation”, in its Article 21, as a prohibited ground of discrimination:</a:t>
            </a:r>
            <a:endParaRPr lang="it-IT" dirty="0"/>
          </a:p>
          <a:p>
            <a:pPr marL="68580" indent="0">
              <a:buNone/>
            </a:pPr>
            <a:endParaRPr lang="it-IT" dirty="0"/>
          </a:p>
          <a:p>
            <a:r>
              <a:rPr lang="en-US" i="1" dirty="0"/>
              <a:t>“Any discrimination based on any ground such as sex, race, color, ethnic or social origin, genetic features, language, religion or belief, political or other opinion, membership of a national minority, property, birth, disability, age or sexual orientation shall be prohibited”.</a:t>
            </a:r>
            <a:endParaRPr lang="it-IT" dirty="0"/>
          </a:p>
          <a:p>
            <a:endParaRPr lang="it-IT" dirty="0"/>
          </a:p>
        </p:txBody>
      </p:sp>
    </p:spTree>
    <p:extLst>
      <p:ext uri="{BB962C8B-B14F-4D97-AF65-F5344CB8AC3E}">
        <p14:creationId xmlns:p14="http://schemas.microsoft.com/office/powerpoint/2010/main" val="3813834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err="1">
                <a:solidFill>
                  <a:srgbClr val="FF0000"/>
                </a:solidFill>
              </a:rPr>
              <a:t>However</a:t>
            </a:r>
            <a:r>
              <a:rPr lang="it-IT" b="1" dirty="0">
                <a:solidFill>
                  <a:srgbClr val="FF0000"/>
                </a:solidFill>
              </a:rPr>
              <a:t> EU </a:t>
            </a:r>
            <a:r>
              <a:rPr lang="it-IT" b="1" dirty="0" err="1">
                <a:solidFill>
                  <a:srgbClr val="FF0000"/>
                </a:solidFill>
              </a:rPr>
              <a:t>lelgislation</a:t>
            </a:r>
            <a:r>
              <a:rPr lang="it-IT" b="1" dirty="0">
                <a:solidFill>
                  <a:srgbClr val="FF0000"/>
                </a:solidFill>
              </a:rPr>
              <a:t> </a:t>
            </a:r>
            <a:r>
              <a:rPr lang="it-IT" b="1" dirty="0" err="1">
                <a:solidFill>
                  <a:srgbClr val="FF0000"/>
                </a:solidFill>
              </a:rPr>
              <a:t>is</a:t>
            </a:r>
            <a:r>
              <a:rPr lang="it-IT" b="1" dirty="0">
                <a:solidFill>
                  <a:srgbClr val="FF0000"/>
                </a:solidFill>
              </a:rPr>
              <a:t> </a:t>
            </a:r>
            <a:r>
              <a:rPr lang="it-IT" b="1" dirty="0" err="1">
                <a:solidFill>
                  <a:srgbClr val="FF0000"/>
                </a:solidFill>
              </a:rPr>
              <a:t>not</a:t>
            </a:r>
            <a:r>
              <a:rPr lang="it-IT" b="1" dirty="0">
                <a:solidFill>
                  <a:srgbClr val="FF0000"/>
                </a:solidFill>
              </a:rPr>
              <a:t> </a:t>
            </a:r>
            <a:r>
              <a:rPr lang="it-IT" b="1" dirty="0" err="1">
                <a:solidFill>
                  <a:srgbClr val="FF0000"/>
                </a:solidFill>
              </a:rPr>
              <a:t>enough</a:t>
            </a:r>
            <a:r>
              <a:rPr lang="it-IT" b="1" dirty="0">
                <a:solidFill>
                  <a:srgbClr val="FF0000"/>
                </a:solidFill>
              </a:rPr>
              <a:t>….</a:t>
            </a:r>
          </a:p>
        </p:txBody>
      </p:sp>
      <p:sp>
        <p:nvSpPr>
          <p:cNvPr id="3" name="Segnaposto contenuto 2"/>
          <p:cNvSpPr>
            <a:spLocks noGrp="1"/>
          </p:cNvSpPr>
          <p:nvPr>
            <p:ph idx="1"/>
          </p:nvPr>
        </p:nvSpPr>
        <p:spPr/>
        <p:txBody>
          <a:bodyPr>
            <a:normAutofit fontScale="92500" lnSpcReduction="10000"/>
          </a:bodyPr>
          <a:lstStyle/>
          <a:p>
            <a:r>
              <a:rPr lang="en-US" dirty="0"/>
              <a:t>European legislation does not protect against discrimination based on, among others, sexual orientation, in additional public sectors such access to goods and services, social protection and social advantages, education and health care. </a:t>
            </a:r>
          </a:p>
          <a:p>
            <a:r>
              <a:rPr lang="en-US" b="1" dirty="0">
                <a:solidFill>
                  <a:srgbClr val="FF0000"/>
                </a:solidFill>
              </a:rPr>
              <a:t>This leaves LGBT individuals unprotected </a:t>
            </a:r>
            <a:r>
              <a:rPr lang="en-US" dirty="0"/>
              <a:t>in areas such as homophobic bullying in school, refusal of medical services and treatment to openly LGBT people, refused access to social security schemes among others.</a:t>
            </a:r>
            <a:endParaRPr lang="it-IT" dirty="0"/>
          </a:p>
        </p:txBody>
      </p:sp>
    </p:spTree>
    <p:extLst>
      <p:ext uri="{BB962C8B-B14F-4D97-AF65-F5344CB8AC3E}">
        <p14:creationId xmlns:p14="http://schemas.microsoft.com/office/powerpoint/2010/main" val="3387035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en-US" dirty="0"/>
              <a:t>Besides, the EU non-discrimination law does not refer in any of its provisions to explicit prohibition of discrimination on the grounds of a person’s gender identity and gender expression. </a:t>
            </a:r>
            <a:endParaRPr lang="it-IT" dirty="0"/>
          </a:p>
        </p:txBody>
      </p:sp>
    </p:spTree>
    <p:extLst>
      <p:ext uri="{BB962C8B-B14F-4D97-AF65-F5344CB8AC3E}">
        <p14:creationId xmlns:p14="http://schemas.microsoft.com/office/powerpoint/2010/main" val="1678868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en-US" i="1" dirty="0"/>
              <a:t>“The rights of LGBT persons are protected under existing international human rights law, although specific action is often required in order to ensure the full enjoyment of human rights by lesbian, gay, bisexual, transgender and intersex (…) persons. </a:t>
            </a:r>
          </a:p>
          <a:p>
            <a:pPr algn="just"/>
            <a:endParaRPr lang="en-US" i="1" dirty="0"/>
          </a:p>
          <a:p>
            <a:pPr algn="just"/>
            <a:r>
              <a:rPr lang="en-US" i="1" dirty="0"/>
              <a:t>LGBT persons have the same rights as all other individuals — no new human rights are created for them and none should be denied to them.  .” </a:t>
            </a:r>
          </a:p>
          <a:p>
            <a:pPr marL="68580" indent="0" algn="just">
              <a:buNone/>
            </a:pPr>
            <a:endParaRPr lang="en-US" dirty="0"/>
          </a:p>
          <a:p>
            <a:pPr marL="68580" indent="0" algn="just">
              <a:buNone/>
            </a:pPr>
            <a:r>
              <a:rPr lang="en-US" dirty="0"/>
              <a:t>(Council of the European Union).</a:t>
            </a:r>
            <a:endParaRPr lang="it-IT" dirty="0"/>
          </a:p>
          <a:p>
            <a:endParaRPr lang="it-IT" dirty="0"/>
          </a:p>
        </p:txBody>
      </p:sp>
    </p:spTree>
    <p:extLst>
      <p:ext uri="{BB962C8B-B14F-4D97-AF65-F5344CB8AC3E}">
        <p14:creationId xmlns:p14="http://schemas.microsoft.com/office/powerpoint/2010/main" val="5991255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solidFill>
                  <a:srgbClr val="FF0000"/>
                </a:solidFill>
              </a:rPr>
              <a:t>Regulation on marriage</a:t>
            </a:r>
            <a:endParaRPr lang="it-IT" b="1" dirty="0">
              <a:solidFill>
                <a:srgbClr val="FF0000"/>
              </a:solidFill>
            </a:endParaRPr>
          </a:p>
        </p:txBody>
      </p:sp>
      <p:sp>
        <p:nvSpPr>
          <p:cNvPr id="3" name="Segnaposto contenuto 2"/>
          <p:cNvSpPr>
            <a:spLocks noGrp="1"/>
          </p:cNvSpPr>
          <p:nvPr>
            <p:ph idx="1"/>
          </p:nvPr>
        </p:nvSpPr>
        <p:spPr>
          <a:xfrm>
            <a:off x="1043492" y="2323652"/>
            <a:ext cx="7344932" cy="3508977"/>
          </a:xfrm>
        </p:spPr>
        <p:txBody>
          <a:bodyPr>
            <a:normAutofit fontScale="92500" lnSpcReduction="20000"/>
          </a:bodyPr>
          <a:lstStyle/>
          <a:p>
            <a:r>
              <a:rPr lang="en-US" dirty="0"/>
              <a:t>EU has made efforts to eradicate discrimination on grounds of sexual orientation, but harmonization on the issue remains undone.  </a:t>
            </a:r>
          </a:p>
          <a:p>
            <a:endParaRPr lang="en-US" dirty="0"/>
          </a:p>
          <a:p>
            <a:r>
              <a:rPr lang="en-US" dirty="0">
                <a:solidFill>
                  <a:srgbClr val="FF0000"/>
                </a:solidFill>
              </a:rPr>
              <a:t>None of the European provisions above mentioned shall be interpreted as to oblige Member States to change internal jurisdiction on Civil and Family law</a:t>
            </a:r>
            <a:r>
              <a:rPr lang="en-US" dirty="0"/>
              <a:t>, consequently leaving the recognition of family or marital status, adoption and reproductive rights up to national laws, reflecting different traditions and policy choices</a:t>
            </a:r>
            <a:endParaRPr lang="it-IT" dirty="0"/>
          </a:p>
        </p:txBody>
      </p:sp>
    </p:spTree>
    <p:extLst>
      <p:ext uri="{BB962C8B-B14F-4D97-AF65-F5344CB8AC3E}">
        <p14:creationId xmlns:p14="http://schemas.microsoft.com/office/powerpoint/2010/main" val="16706684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259632" y="1844824"/>
            <a:ext cx="6777317" cy="3508977"/>
          </a:xfrm>
        </p:spPr>
        <p:txBody>
          <a:bodyPr/>
          <a:lstStyle/>
          <a:p>
            <a:pPr algn="ctr"/>
            <a:r>
              <a:rPr lang="en-US" b="1" dirty="0"/>
              <a:t>It has to be highlighted that there are some European countries in strong opposition to the legal recognition of same-sex relationship!!!</a:t>
            </a:r>
            <a:endParaRPr lang="it-IT" b="1" dirty="0"/>
          </a:p>
        </p:txBody>
      </p:sp>
    </p:spTree>
    <p:extLst>
      <p:ext uri="{BB962C8B-B14F-4D97-AF65-F5344CB8AC3E}">
        <p14:creationId xmlns:p14="http://schemas.microsoft.com/office/powerpoint/2010/main" val="1400849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err="1">
                <a:solidFill>
                  <a:srgbClr val="FF0000"/>
                </a:solidFill>
              </a:rPr>
              <a:t>Differences</a:t>
            </a:r>
            <a:r>
              <a:rPr lang="it-IT" b="1" dirty="0">
                <a:solidFill>
                  <a:srgbClr val="FF0000"/>
                </a:solidFill>
              </a:rPr>
              <a:t> in Eu on </a:t>
            </a:r>
            <a:r>
              <a:rPr lang="it-IT" b="1" dirty="0" err="1">
                <a:solidFill>
                  <a:srgbClr val="FF0000"/>
                </a:solidFill>
              </a:rPr>
              <a:t>same</a:t>
            </a:r>
            <a:r>
              <a:rPr lang="it-IT" b="1" dirty="0">
                <a:solidFill>
                  <a:srgbClr val="FF0000"/>
                </a:solidFill>
              </a:rPr>
              <a:t> sex </a:t>
            </a:r>
            <a:r>
              <a:rPr lang="it-IT" b="1" dirty="0" err="1">
                <a:solidFill>
                  <a:srgbClr val="FF0000"/>
                </a:solidFill>
              </a:rPr>
              <a:t>marriage</a:t>
            </a:r>
            <a:endParaRPr lang="it-IT" b="1" dirty="0">
              <a:solidFill>
                <a:srgbClr val="FF0000"/>
              </a:solidFill>
            </a:endParaRPr>
          </a:p>
        </p:txBody>
      </p:sp>
      <p:sp>
        <p:nvSpPr>
          <p:cNvPr id="3" name="Segnaposto contenuto 2"/>
          <p:cNvSpPr>
            <a:spLocks noGrp="1"/>
          </p:cNvSpPr>
          <p:nvPr>
            <p:ph idx="1"/>
          </p:nvPr>
        </p:nvSpPr>
        <p:spPr/>
        <p:txBody>
          <a:bodyPr/>
          <a:lstStyle/>
          <a:p>
            <a:r>
              <a:rPr lang="en-US" dirty="0"/>
              <a:t>Nowadays, marriage is open to same-sex couples in an increasing number of jurisdictions. However, the legal situation for LGBT people in the EU differs markedly from country to country in terms of the type and the extent of the rights accorded or indeed whether rights have been accorded at all</a:t>
            </a:r>
            <a:endParaRPr lang="it-IT" dirty="0"/>
          </a:p>
        </p:txBody>
      </p:sp>
    </p:spTree>
    <p:extLst>
      <p:ext uri="{BB962C8B-B14F-4D97-AF65-F5344CB8AC3E}">
        <p14:creationId xmlns:p14="http://schemas.microsoft.com/office/powerpoint/2010/main" val="21165049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rPr>
              <a:t>Three </a:t>
            </a:r>
            <a:r>
              <a:rPr lang="it-IT" dirty="0" err="1">
                <a:solidFill>
                  <a:srgbClr val="FF0000"/>
                </a:solidFill>
              </a:rPr>
              <a:t>categories</a:t>
            </a:r>
            <a:r>
              <a:rPr lang="it-IT" dirty="0">
                <a:solidFill>
                  <a:srgbClr val="FF0000"/>
                </a:solidFill>
              </a:rPr>
              <a:t>:</a:t>
            </a:r>
          </a:p>
        </p:txBody>
      </p:sp>
      <p:sp>
        <p:nvSpPr>
          <p:cNvPr id="3" name="Segnaposto contenuto 2"/>
          <p:cNvSpPr>
            <a:spLocks noGrp="1"/>
          </p:cNvSpPr>
          <p:nvPr>
            <p:ph idx="1"/>
          </p:nvPr>
        </p:nvSpPr>
        <p:spPr/>
        <p:txBody>
          <a:bodyPr>
            <a:normAutofit/>
          </a:bodyPr>
          <a:lstStyle/>
          <a:p>
            <a:r>
              <a:rPr lang="en-US" dirty="0"/>
              <a:t>1. “</a:t>
            </a:r>
            <a:r>
              <a:rPr lang="en-US" i="1" dirty="0"/>
              <a:t>regimes in which provision for formal recognition of same-sex relationships is “inferior” to marriage; </a:t>
            </a:r>
          </a:p>
          <a:p>
            <a:r>
              <a:rPr lang="en-US" i="1" dirty="0"/>
              <a:t>2. those in which it is more or less “functionally equivalent” to marriage […]; </a:t>
            </a:r>
          </a:p>
          <a:p>
            <a:r>
              <a:rPr lang="en-US" i="1" dirty="0"/>
              <a:t>3. those in which marriage is available to same-sex as well as opposite-sex couples</a:t>
            </a:r>
            <a:r>
              <a:rPr lang="en-US" dirty="0"/>
              <a:t>.”</a:t>
            </a:r>
            <a:endParaRPr lang="it-IT" dirty="0"/>
          </a:p>
        </p:txBody>
      </p:sp>
    </p:spTree>
    <p:extLst>
      <p:ext uri="{BB962C8B-B14F-4D97-AF65-F5344CB8AC3E}">
        <p14:creationId xmlns:p14="http://schemas.microsoft.com/office/powerpoint/2010/main" val="4078337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Inserire cartina</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516" t="21567" r="36250" b="4844"/>
          <a:stretch/>
        </p:blipFill>
        <p:spPr bwMode="auto">
          <a:xfrm>
            <a:off x="41442" y="24016"/>
            <a:ext cx="9072822" cy="6213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20250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a:solidFill>
                  <a:srgbClr val="FF0000"/>
                </a:solidFill>
              </a:rPr>
              <a:t>numbers</a:t>
            </a:r>
            <a:endParaRPr lang="it-IT" b="1" dirty="0">
              <a:solidFill>
                <a:srgbClr val="FF0000"/>
              </a:solidFill>
            </a:endParaRPr>
          </a:p>
        </p:txBody>
      </p:sp>
      <p:sp>
        <p:nvSpPr>
          <p:cNvPr id="3" name="Segnaposto contenuto 2"/>
          <p:cNvSpPr>
            <a:spLocks noGrp="1"/>
          </p:cNvSpPr>
          <p:nvPr>
            <p:ph idx="1"/>
          </p:nvPr>
        </p:nvSpPr>
        <p:spPr/>
        <p:txBody>
          <a:bodyPr/>
          <a:lstStyle/>
          <a:p>
            <a:r>
              <a:rPr lang="en-US" dirty="0">
                <a:solidFill>
                  <a:srgbClr val="FF0000"/>
                </a:solidFill>
              </a:rPr>
              <a:t>10</a:t>
            </a:r>
            <a:r>
              <a:rPr lang="en-US" dirty="0"/>
              <a:t> European countries legally recognize same-sex marriage, </a:t>
            </a:r>
          </a:p>
          <a:p>
            <a:r>
              <a:rPr lang="en-US" dirty="0">
                <a:solidFill>
                  <a:srgbClr val="FF0000"/>
                </a:solidFill>
              </a:rPr>
              <a:t>13</a:t>
            </a:r>
            <a:r>
              <a:rPr lang="en-US" dirty="0"/>
              <a:t>  countries have a form of civil union or unregistered cohabitation, </a:t>
            </a:r>
          </a:p>
          <a:p>
            <a:r>
              <a:rPr lang="en-US" dirty="0">
                <a:solidFill>
                  <a:srgbClr val="FF0000"/>
                </a:solidFill>
              </a:rPr>
              <a:t>The rest: </a:t>
            </a:r>
            <a:r>
              <a:rPr lang="en-US" dirty="0"/>
              <a:t>do not provide any legal scheme for same-sex couples. </a:t>
            </a:r>
            <a:endParaRPr lang="it-IT" dirty="0"/>
          </a:p>
        </p:txBody>
      </p:sp>
    </p:spTree>
    <p:extLst>
      <p:ext uri="{BB962C8B-B14F-4D97-AF65-F5344CB8AC3E}">
        <p14:creationId xmlns:p14="http://schemas.microsoft.com/office/powerpoint/2010/main" val="20588922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a:t> </a:t>
            </a:r>
            <a:br>
              <a:rPr lang="it-IT" dirty="0"/>
            </a:br>
            <a:r>
              <a:rPr lang="en-US" b="1" dirty="0"/>
              <a:t>Regulation on transgender</a:t>
            </a:r>
            <a:br>
              <a:rPr lang="it-IT" dirty="0"/>
            </a:br>
            <a:endParaRPr lang="it-IT" dirty="0"/>
          </a:p>
        </p:txBody>
      </p:sp>
      <p:sp>
        <p:nvSpPr>
          <p:cNvPr id="3" name="Segnaposto contenuto 2"/>
          <p:cNvSpPr>
            <a:spLocks noGrp="1"/>
          </p:cNvSpPr>
          <p:nvPr>
            <p:ph idx="1"/>
          </p:nvPr>
        </p:nvSpPr>
        <p:spPr/>
        <p:txBody>
          <a:bodyPr/>
          <a:lstStyle/>
          <a:p>
            <a:r>
              <a:rPr lang="en-US" dirty="0"/>
              <a:t>Although the issues that lesbian, gay and bisexual people face are close to those experienced by transgender people, there are </a:t>
            </a:r>
            <a:r>
              <a:rPr lang="en-US" b="1" dirty="0">
                <a:solidFill>
                  <a:srgbClr val="FF0000"/>
                </a:solidFill>
              </a:rPr>
              <a:t>distinct policy </a:t>
            </a:r>
            <a:r>
              <a:rPr lang="en-US" dirty="0"/>
              <a:t>challenges related to gender identity. </a:t>
            </a:r>
          </a:p>
          <a:p>
            <a:r>
              <a:rPr lang="en-US" dirty="0"/>
              <a:t>People who are transgender, transsexual or intersex have to cope with serious human rights violations.</a:t>
            </a:r>
            <a:endParaRPr lang="it-IT" dirty="0"/>
          </a:p>
        </p:txBody>
      </p:sp>
    </p:spTree>
    <p:extLst>
      <p:ext uri="{BB962C8B-B14F-4D97-AF65-F5344CB8AC3E}">
        <p14:creationId xmlns:p14="http://schemas.microsoft.com/office/powerpoint/2010/main" val="12958612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err="1">
                <a:solidFill>
                  <a:srgbClr val="FF0000"/>
                </a:solidFill>
              </a:rPr>
              <a:t>Recognition</a:t>
            </a:r>
            <a:r>
              <a:rPr lang="it-IT" b="1" dirty="0">
                <a:solidFill>
                  <a:srgbClr val="FF0000"/>
                </a:solidFill>
              </a:rPr>
              <a:t> of </a:t>
            </a:r>
            <a:r>
              <a:rPr lang="it-IT" b="1" dirty="0" err="1">
                <a:solidFill>
                  <a:srgbClr val="FF0000"/>
                </a:solidFill>
              </a:rPr>
              <a:t>identity</a:t>
            </a:r>
            <a:endParaRPr lang="it-IT" b="1" dirty="0">
              <a:solidFill>
                <a:srgbClr val="FF0000"/>
              </a:solidFill>
            </a:endParaRPr>
          </a:p>
        </p:txBody>
      </p:sp>
      <p:sp>
        <p:nvSpPr>
          <p:cNvPr id="3" name="Segnaposto contenuto 2"/>
          <p:cNvSpPr>
            <a:spLocks noGrp="1"/>
          </p:cNvSpPr>
          <p:nvPr>
            <p:ph idx="1"/>
          </p:nvPr>
        </p:nvSpPr>
        <p:spPr/>
        <p:txBody>
          <a:bodyPr/>
          <a:lstStyle/>
          <a:p>
            <a:r>
              <a:rPr lang="en-US" dirty="0"/>
              <a:t>all EU sex discrimination law could thus be applied to transgender people. Moreover, under the European Convention on Human Rights, </a:t>
            </a:r>
            <a:r>
              <a:rPr lang="en-US" b="1" dirty="0">
                <a:solidFill>
                  <a:srgbClr val="FF0000"/>
                </a:solidFill>
              </a:rPr>
              <a:t>a transsexual person has the right to have his/her new gender identity </a:t>
            </a:r>
            <a:r>
              <a:rPr lang="en-US" b="1" dirty="0" err="1">
                <a:solidFill>
                  <a:srgbClr val="FF0000"/>
                </a:solidFill>
              </a:rPr>
              <a:t>recognised</a:t>
            </a:r>
            <a:r>
              <a:rPr lang="en-US" dirty="0"/>
              <a:t>, and  marriage with a person of the gender opposite to the gender acquired by the transsexual should be available.</a:t>
            </a:r>
            <a:endParaRPr lang="it-IT" dirty="0"/>
          </a:p>
        </p:txBody>
      </p:sp>
    </p:spTree>
    <p:extLst>
      <p:ext uri="{BB962C8B-B14F-4D97-AF65-F5344CB8AC3E}">
        <p14:creationId xmlns:p14="http://schemas.microsoft.com/office/powerpoint/2010/main" val="35017833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FF0000"/>
                </a:solidFill>
              </a:rPr>
              <a:t>Eu </a:t>
            </a:r>
            <a:r>
              <a:rPr lang="it-IT" b="1" dirty="0" err="1">
                <a:solidFill>
                  <a:srgbClr val="FF0000"/>
                </a:solidFill>
              </a:rPr>
              <a:t>does</a:t>
            </a:r>
            <a:r>
              <a:rPr lang="it-IT" b="1" dirty="0">
                <a:solidFill>
                  <a:srgbClr val="FF0000"/>
                </a:solidFill>
              </a:rPr>
              <a:t> </a:t>
            </a:r>
            <a:r>
              <a:rPr lang="it-IT" b="1" dirty="0" err="1">
                <a:solidFill>
                  <a:srgbClr val="FF0000"/>
                </a:solidFill>
              </a:rPr>
              <a:t>nothing</a:t>
            </a:r>
            <a:endParaRPr lang="it-IT" b="1" dirty="0">
              <a:solidFill>
                <a:srgbClr val="FF0000"/>
              </a:solidFill>
            </a:endParaRPr>
          </a:p>
        </p:txBody>
      </p:sp>
      <p:sp>
        <p:nvSpPr>
          <p:cNvPr id="3" name="Segnaposto contenuto 2"/>
          <p:cNvSpPr>
            <a:spLocks noGrp="1"/>
          </p:cNvSpPr>
          <p:nvPr>
            <p:ph idx="1"/>
          </p:nvPr>
        </p:nvSpPr>
        <p:spPr/>
        <p:txBody>
          <a:bodyPr>
            <a:normAutofit/>
          </a:bodyPr>
          <a:lstStyle/>
          <a:p>
            <a:r>
              <a:rPr lang="en-US" dirty="0"/>
              <a:t>The European Union gives Member States wide discretion for the means of recognizing the preferred gender and name. </a:t>
            </a:r>
          </a:p>
          <a:p>
            <a:r>
              <a:rPr lang="en-US" dirty="0"/>
              <a:t>In Europe and in other parts of the world this is reflected in various legal requirements that trans and intersex people must meet in order to fit into one of the two possible gender.  </a:t>
            </a:r>
            <a:r>
              <a:rPr lang="it-IT" dirty="0">
                <a:effectLst/>
              </a:rPr>
              <a:t> </a:t>
            </a:r>
          </a:p>
          <a:p>
            <a:endParaRPr lang="it-IT" dirty="0"/>
          </a:p>
        </p:txBody>
      </p:sp>
    </p:spTree>
    <p:extLst>
      <p:ext uri="{BB962C8B-B14F-4D97-AF65-F5344CB8AC3E}">
        <p14:creationId xmlns:p14="http://schemas.microsoft.com/office/powerpoint/2010/main" val="3147050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1. </a:t>
            </a:r>
            <a:r>
              <a:rPr lang="it-IT" dirty="0" err="1"/>
              <a:t>Approaches</a:t>
            </a:r>
            <a:r>
              <a:rPr lang="it-IT" dirty="0"/>
              <a:t> of the </a:t>
            </a:r>
            <a:r>
              <a:rPr lang="it-IT" dirty="0" err="1"/>
              <a:t>member</a:t>
            </a:r>
            <a:r>
              <a:rPr lang="it-IT" dirty="0"/>
              <a:t> </a:t>
            </a:r>
            <a:r>
              <a:rPr lang="it-IT" dirty="0" err="1"/>
              <a:t>states</a:t>
            </a:r>
            <a:r>
              <a:rPr lang="it-IT" dirty="0"/>
              <a:t> </a:t>
            </a:r>
          </a:p>
        </p:txBody>
      </p:sp>
      <p:sp>
        <p:nvSpPr>
          <p:cNvPr id="3" name="Segnaposto contenuto 2"/>
          <p:cNvSpPr>
            <a:spLocks noGrp="1"/>
          </p:cNvSpPr>
          <p:nvPr>
            <p:ph idx="1"/>
          </p:nvPr>
        </p:nvSpPr>
        <p:spPr>
          <a:xfrm>
            <a:off x="755576" y="2323652"/>
            <a:ext cx="7632848" cy="3508977"/>
          </a:xfrm>
        </p:spPr>
        <p:txBody>
          <a:bodyPr>
            <a:noAutofit/>
          </a:bodyPr>
          <a:lstStyle/>
          <a:p>
            <a:pPr lvl="0"/>
            <a:r>
              <a:rPr lang="en-US" sz="1600" dirty="0"/>
              <a:t>1. Member States where there is no requirement of hormonal treatment or surgery to obtain a gender reassignment. In these countries legal gender recognition is made possible by bringing evidence of gender dysphoria before a competent authority.</a:t>
            </a:r>
            <a:endParaRPr lang="it-IT" sz="1600" dirty="0"/>
          </a:p>
          <a:p>
            <a:pPr lvl="0"/>
            <a:endParaRPr lang="en-US" sz="1600" dirty="0"/>
          </a:p>
          <a:p>
            <a:endParaRPr lang="en-US" sz="1600" dirty="0"/>
          </a:p>
          <a:p>
            <a:endParaRPr lang="it-IT" sz="1600" dirty="0"/>
          </a:p>
        </p:txBody>
      </p:sp>
    </p:spTree>
    <p:extLst>
      <p:ext uri="{BB962C8B-B14F-4D97-AF65-F5344CB8AC3E}">
        <p14:creationId xmlns:p14="http://schemas.microsoft.com/office/powerpoint/2010/main" val="2162206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r>
              <a:rPr lang="en-US" dirty="0"/>
              <a:t>In recent decades, sexual orientation and gender identity have been used to justify serious human rights violations. </a:t>
            </a:r>
          </a:p>
          <a:p>
            <a:endParaRPr lang="en-US" dirty="0"/>
          </a:p>
          <a:p>
            <a:r>
              <a:rPr lang="en-US" dirty="0"/>
              <a:t>LGBT persons constitute </a:t>
            </a:r>
            <a:r>
              <a:rPr lang="en-US" b="1" dirty="0">
                <a:solidFill>
                  <a:srgbClr val="FF0000"/>
                </a:solidFill>
              </a:rPr>
              <a:t>a vulnerable group, who continue to be victims of persecution, discrimination, bullying and gross ill-treatment</a:t>
            </a:r>
            <a:r>
              <a:rPr lang="en-US" dirty="0"/>
              <a:t>, even involving extreme forms of violence, including torture and murder.</a:t>
            </a:r>
            <a:endParaRPr lang="it-IT" dirty="0"/>
          </a:p>
        </p:txBody>
      </p:sp>
      <p:sp>
        <p:nvSpPr>
          <p:cNvPr id="4" name="CasellaDiTesto 3"/>
          <p:cNvSpPr txBox="1"/>
          <p:nvPr/>
        </p:nvSpPr>
        <p:spPr>
          <a:xfrm>
            <a:off x="1547664" y="881698"/>
            <a:ext cx="5511445" cy="707886"/>
          </a:xfrm>
          <a:prstGeom prst="rect">
            <a:avLst/>
          </a:prstGeom>
          <a:noFill/>
        </p:spPr>
        <p:txBody>
          <a:bodyPr wrap="none" rtlCol="0">
            <a:spAutoFit/>
          </a:bodyPr>
          <a:lstStyle/>
          <a:p>
            <a:r>
              <a:rPr lang="it-IT" sz="4000" b="1" dirty="0" err="1">
                <a:solidFill>
                  <a:srgbClr val="FF0000"/>
                </a:solidFill>
              </a:rPr>
              <a:t>Discriminated</a:t>
            </a:r>
            <a:r>
              <a:rPr lang="it-IT" sz="4000" b="1" dirty="0">
                <a:solidFill>
                  <a:srgbClr val="FF0000"/>
                </a:solidFill>
              </a:rPr>
              <a:t> </a:t>
            </a:r>
            <a:r>
              <a:rPr lang="it-IT" sz="4000" b="1" dirty="0" err="1">
                <a:solidFill>
                  <a:srgbClr val="FF0000"/>
                </a:solidFill>
              </a:rPr>
              <a:t>people</a:t>
            </a:r>
            <a:endParaRPr lang="it-IT" sz="4000" b="1" dirty="0">
              <a:solidFill>
                <a:srgbClr val="FF0000"/>
              </a:solidFill>
            </a:endParaRPr>
          </a:p>
        </p:txBody>
      </p:sp>
    </p:spTree>
    <p:extLst>
      <p:ext uri="{BB962C8B-B14F-4D97-AF65-F5344CB8AC3E}">
        <p14:creationId xmlns:p14="http://schemas.microsoft.com/office/powerpoint/2010/main" val="18146915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lvl="0"/>
            <a:r>
              <a:rPr lang="en-US" dirty="0"/>
              <a:t>2. Member States where hormonal treatment and/or surgery are required for gender reassignment. In these countries the individual must demonstrate:  </a:t>
            </a:r>
            <a:endParaRPr lang="it-IT" dirty="0"/>
          </a:p>
          <a:p>
            <a:pPr lvl="0"/>
            <a:r>
              <a:rPr lang="en-US" dirty="0"/>
              <a:t>that (s)he has followed a medically supervised process of gender reassignment – often restricted to certain state appointed doctors or institutions;</a:t>
            </a:r>
            <a:endParaRPr lang="it-IT" dirty="0"/>
          </a:p>
          <a:p>
            <a:pPr lvl="0"/>
            <a:r>
              <a:rPr lang="en-US" dirty="0"/>
              <a:t>that (s)he has been rendered surgically irreversibly infertile (</a:t>
            </a:r>
            <a:r>
              <a:rPr lang="en-US" dirty="0" err="1"/>
              <a:t>sterilisation</a:t>
            </a:r>
            <a:r>
              <a:rPr lang="en-US" dirty="0"/>
              <a:t>), and/or</a:t>
            </a:r>
            <a:endParaRPr lang="it-IT" dirty="0"/>
          </a:p>
          <a:p>
            <a:pPr lvl="0"/>
            <a:r>
              <a:rPr lang="en-US" dirty="0"/>
              <a:t>that (s)he has undergone other medical procedures, such as hormonal treatment.</a:t>
            </a:r>
            <a:endParaRPr lang="it-IT" dirty="0"/>
          </a:p>
          <a:p>
            <a:endParaRPr lang="it-IT" dirty="0"/>
          </a:p>
        </p:txBody>
      </p:sp>
      <p:sp>
        <p:nvSpPr>
          <p:cNvPr id="4" name="Titolo 1"/>
          <p:cNvSpPr>
            <a:spLocks noGrp="1"/>
          </p:cNvSpPr>
          <p:nvPr>
            <p:ph type="title"/>
          </p:nvPr>
        </p:nvSpPr>
        <p:spPr/>
        <p:txBody>
          <a:bodyPr>
            <a:normAutofit fontScale="90000"/>
          </a:bodyPr>
          <a:lstStyle/>
          <a:p>
            <a:r>
              <a:rPr lang="it-IT" dirty="0"/>
              <a:t>2. </a:t>
            </a:r>
            <a:r>
              <a:rPr lang="it-IT" dirty="0" err="1"/>
              <a:t>Approaches</a:t>
            </a:r>
            <a:r>
              <a:rPr lang="it-IT" dirty="0"/>
              <a:t> of the </a:t>
            </a:r>
            <a:r>
              <a:rPr lang="it-IT" dirty="0" err="1"/>
              <a:t>member</a:t>
            </a:r>
            <a:r>
              <a:rPr lang="it-IT" dirty="0"/>
              <a:t> </a:t>
            </a:r>
            <a:r>
              <a:rPr lang="it-IT" dirty="0" err="1"/>
              <a:t>states</a:t>
            </a:r>
            <a:r>
              <a:rPr lang="it-IT" dirty="0"/>
              <a:t> </a:t>
            </a:r>
          </a:p>
        </p:txBody>
      </p:sp>
    </p:spTree>
    <p:extLst>
      <p:ext uri="{BB962C8B-B14F-4D97-AF65-F5344CB8AC3E}">
        <p14:creationId xmlns:p14="http://schemas.microsoft.com/office/powerpoint/2010/main" val="35265841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en-US" dirty="0"/>
              <a:t>3. Member States where there are no provisions on this matter. According to the Commissioner for Human Rights of the Council of Europe these countries are in breach of the established jurisprudence of the ECHR because there is no legal certainty</a:t>
            </a:r>
            <a:r>
              <a:rPr lang="it-IT" dirty="0"/>
              <a:t> </a:t>
            </a:r>
            <a:r>
              <a:rPr lang="en-US" dirty="0"/>
              <a:t>Directorate General for Internal Policies, </a:t>
            </a:r>
            <a:r>
              <a:rPr lang="en-US" i="1" dirty="0"/>
              <a:t>Transgender persons’ rights in the EU Member States</a:t>
            </a:r>
            <a:r>
              <a:rPr lang="en-US" dirty="0"/>
              <a:t>, European Parliament, 2010</a:t>
            </a:r>
            <a:endParaRPr lang="it-IT" dirty="0"/>
          </a:p>
          <a:p>
            <a:endParaRPr lang="it-IT" dirty="0"/>
          </a:p>
        </p:txBody>
      </p:sp>
      <p:sp>
        <p:nvSpPr>
          <p:cNvPr id="4" name="Titolo 1"/>
          <p:cNvSpPr>
            <a:spLocks noGrp="1"/>
          </p:cNvSpPr>
          <p:nvPr>
            <p:ph type="title"/>
          </p:nvPr>
        </p:nvSpPr>
        <p:spPr/>
        <p:txBody>
          <a:bodyPr>
            <a:normAutofit fontScale="90000"/>
          </a:bodyPr>
          <a:lstStyle/>
          <a:p>
            <a:r>
              <a:rPr lang="it-IT" dirty="0"/>
              <a:t>3. </a:t>
            </a:r>
            <a:r>
              <a:rPr lang="it-IT" dirty="0" err="1"/>
              <a:t>Approaches</a:t>
            </a:r>
            <a:r>
              <a:rPr lang="it-IT" dirty="0"/>
              <a:t> of the </a:t>
            </a:r>
            <a:r>
              <a:rPr lang="it-IT" dirty="0" err="1"/>
              <a:t>member</a:t>
            </a:r>
            <a:r>
              <a:rPr lang="it-IT" dirty="0"/>
              <a:t> </a:t>
            </a:r>
            <a:r>
              <a:rPr lang="it-IT" dirty="0" err="1"/>
              <a:t>states</a:t>
            </a:r>
            <a:r>
              <a:rPr lang="it-IT" dirty="0"/>
              <a:t> </a:t>
            </a:r>
          </a:p>
        </p:txBody>
      </p:sp>
    </p:spTree>
    <p:extLst>
      <p:ext uri="{BB962C8B-B14F-4D97-AF65-F5344CB8AC3E}">
        <p14:creationId xmlns:p14="http://schemas.microsoft.com/office/powerpoint/2010/main" val="21064502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t>Regulation on Adoption</a:t>
            </a:r>
            <a:endParaRPr lang="it-IT" dirty="0"/>
          </a:p>
        </p:txBody>
      </p:sp>
      <p:sp>
        <p:nvSpPr>
          <p:cNvPr id="3" name="Segnaposto contenuto 2"/>
          <p:cNvSpPr>
            <a:spLocks noGrp="1"/>
          </p:cNvSpPr>
          <p:nvPr>
            <p:ph idx="1"/>
          </p:nvPr>
        </p:nvSpPr>
        <p:spPr>
          <a:xfrm>
            <a:off x="611560" y="2323652"/>
            <a:ext cx="7920880" cy="3508977"/>
          </a:xfrm>
        </p:spPr>
        <p:txBody>
          <a:bodyPr>
            <a:normAutofit fontScale="85000" lnSpcReduction="10000"/>
          </a:bodyPr>
          <a:lstStyle/>
          <a:p>
            <a:r>
              <a:rPr lang="en-US" dirty="0"/>
              <a:t>The Committee of Minister has invited Member States to make the child’s best interests the primary concern when they decide on parental responsibility for or custody over a child, and that decisions are taken without discrimination based on sexual orientation or gender identity. </a:t>
            </a:r>
          </a:p>
          <a:p>
            <a:r>
              <a:rPr lang="en-US" dirty="0"/>
              <a:t>A report produced for the Council of Europe focused on </a:t>
            </a:r>
            <a:r>
              <a:rPr lang="en-US" b="1" dirty="0">
                <a:solidFill>
                  <a:srgbClr val="FF0000"/>
                </a:solidFill>
              </a:rPr>
              <a:t>the rights and legal status of children brought up in various forms of marital or non-marital partnership or cohabitation</a:t>
            </a:r>
            <a:r>
              <a:rPr lang="en-US" dirty="0"/>
              <a:t>. It found that the well-being of children in families of same-sex partners depends not only on the families themselves, but on the legal framework that ensures or limits the stable protection they receive from their </a:t>
            </a:r>
            <a:r>
              <a:rPr lang="en-US" dirty="0" err="1"/>
              <a:t>carers</a:t>
            </a:r>
            <a:r>
              <a:rPr lang="en-US" dirty="0"/>
              <a:t>. </a:t>
            </a:r>
            <a:endParaRPr lang="it-IT" dirty="0"/>
          </a:p>
        </p:txBody>
      </p:sp>
    </p:spTree>
    <p:extLst>
      <p:ext uri="{BB962C8B-B14F-4D97-AF65-F5344CB8AC3E}">
        <p14:creationId xmlns:p14="http://schemas.microsoft.com/office/powerpoint/2010/main" val="37587337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solidFill>
                  <a:srgbClr val="FF0000"/>
                </a:solidFill>
              </a:rPr>
              <a:t>2008</a:t>
            </a:r>
            <a:r>
              <a:rPr lang="it-IT" dirty="0"/>
              <a:t>: convention on </a:t>
            </a:r>
            <a:r>
              <a:rPr lang="it-IT" dirty="0" err="1"/>
              <a:t>adoption</a:t>
            </a:r>
            <a:endParaRPr lang="it-IT" dirty="0"/>
          </a:p>
        </p:txBody>
      </p:sp>
      <p:sp>
        <p:nvSpPr>
          <p:cNvPr id="3" name="Segnaposto contenuto 2"/>
          <p:cNvSpPr>
            <a:spLocks noGrp="1"/>
          </p:cNvSpPr>
          <p:nvPr>
            <p:ph idx="1"/>
          </p:nvPr>
        </p:nvSpPr>
        <p:spPr/>
        <p:txBody>
          <a:bodyPr>
            <a:normAutofit fontScale="92500" lnSpcReduction="20000"/>
          </a:bodyPr>
          <a:lstStyle/>
          <a:p>
            <a:r>
              <a:rPr lang="en-US" dirty="0"/>
              <a:t>In the European context, the 2008 Convention on the Adoption of Children </a:t>
            </a:r>
            <a:r>
              <a:rPr lang="en-US" b="1" dirty="0">
                <a:solidFill>
                  <a:srgbClr val="FF0000"/>
                </a:solidFill>
              </a:rPr>
              <a:t>addresses the scope for considering same-sex couples as adoptive parents. </a:t>
            </a:r>
          </a:p>
          <a:p>
            <a:r>
              <a:rPr lang="en-US" dirty="0"/>
              <a:t>Some States may allow for a child to be adopted by couples of the same sex who are married to each other, or who have entered into a registered partnership. </a:t>
            </a:r>
          </a:p>
          <a:p>
            <a:r>
              <a:rPr lang="en-US" dirty="0"/>
              <a:t>States can also extend the scope of this convention to different-sex couples and to same-sex couples who are living together in a stable relationship. </a:t>
            </a:r>
            <a:endParaRPr lang="it-IT" dirty="0"/>
          </a:p>
          <a:p>
            <a:endParaRPr lang="it-IT" dirty="0"/>
          </a:p>
        </p:txBody>
      </p:sp>
    </p:spTree>
    <p:extLst>
      <p:ext uri="{BB962C8B-B14F-4D97-AF65-F5344CB8AC3E}">
        <p14:creationId xmlns:p14="http://schemas.microsoft.com/office/powerpoint/2010/main" val="9568663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000" b="1" dirty="0">
                <a:solidFill>
                  <a:srgbClr val="FF0000"/>
                </a:solidFill>
              </a:rPr>
              <a:t>LGBT persons can adopt a child by one of three procedures (council of </a:t>
            </a:r>
            <a:r>
              <a:rPr lang="en-US" sz="2000" b="1" dirty="0" err="1">
                <a:solidFill>
                  <a:srgbClr val="FF0000"/>
                </a:solidFill>
              </a:rPr>
              <a:t>Eu</a:t>
            </a:r>
            <a:r>
              <a:rPr lang="en-US" sz="2000" b="1" dirty="0">
                <a:solidFill>
                  <a:srgbClr val="FF0000"/>
                </a:solidFill>
              </a:rPr>
              <a:t>, 2011)</a:t>
            </a:r>
            <a:br>
              <a:rPr lang="it-IT" sz="2000" b="1" dirty="0">
                <a:solidFill>
                  <a:srgbClr val="FF0000"/>
                </a:solidFill>
              </a:rPr>
            </a:br>
            <a:endParaRPr lang="it-IT" sz="2000" b="1" dirty="0">
              <a:solidFill>
                <a:srgbClr val="FF0000"/>
              </a:solidFill>
            </a:endParaRPr>
          </a:p>
        </p:txBody>
      </p:sp>
      <p:sp>
        <p:nvSpPr>
          <p:cNvPr id="3" name="Segnaposto contenuto 2"/>
          <p:cNvSpPr>
            <a:spLocks noGrp="1"/>
          </p:cNvSpPr>
          <p:nvPr>
            <p:ph idx="1"/>
          </p:nvPr>
        </p:nvSpPr>
        <p:spPr/>
        <p:txBody>
          <a:bodyPr>
            <a:normAutofit fontScale="62500" lnSpcReduction="20000"/>
          </a:bodyPr>
          <a:lstStyle/>
          <a:p>
            <a:pPr lvl="0"/>
            <a:r>
              <a:rPr lang="en-US" b="1" dirty="0">
                <a:solidFill>
                  <a:srgbClr val="FF0000"/>
                </a:solidFill>
              </a:rPr>
              <a:t>Single-parent adoption </a:t>
            </a:r>
            <a:r>
              <a:rPr lang="en-US" dirty="0"/>
              <a:t>through which a single lesbian woman or gay man may apply to become an adoptive parent. </a:t>
            </a:r>
            <a:endParaRPr lang="it-IT" dirty="0"/>
          </a:p>
          <a:p>
            <a:pPr lvl="0"/>
            <a:endParaRPr lang="en-US" dirty="0"/>
          </a:p>
          <a:p>
            <a:pPr lvl="0"/>
            <a:r>
              <a:rPr lang="en-US" b="1" dirty="0">
                <a:solidFill>
                  <a:srgbClr val="FF0000"/>
                </a:solidFill>
              </a:rPr>
              <a:t>Second-parent adoptions (or step-child adoption) </a:t>
            </a:r>
            <a:r>
              <a:rPr lang="en-US" dirty="0"/>
              <a:t>A same-sex couple can adopt their partner’s biological or adopted children without terminating the first parent’s legal rights. Second-parent adoptions protect the parents by legally recognizing the parental status to both of them. The lack of second-parent adoption deprives the child and the non-biological parent of rights if the biological parent dies or in the case of divorce, separation, or other circumstances that would bar the parent from carrying out parental responsibilities. The child also has no right to inherit from the non-biological parent. Moreover, at an everyday level, the lack of second-parent adoption rules out parental leave, which can be harmful financially for LGBT families. </a:t>
            </a:r>
          </a:p>
          <a:p>
            <a:endParaRPr lang="it-IT" dirty="0"/>
          </a:p>
          <a:p>
            <a:pPr lvl="0"/>
            <a:r>
              <a:rPr lang="en-US" b="1" dirty="0">
                <a:solidFill>
                  <a:srgbClr val="FF0000"/>
                </a:solidFill>
              </a:rPr>
              <a:t>Joint adoption of a child </a:t>
            </a:r>
            <a:r>
              <a:rPr lang="en-US" dirty="0"/>
              <a:t>by a same-sex couple.</a:t>
            </a:r>
            <a:endParaRPr lang="it-IT" dirty="0"/>
          </a:p>
          <a:p>
            <a:endParaRPr lang="it-IT" dirty="0"/>
          </a:p>
        </p:txBody>
      </p:sp>
    </p:spTree>
    <p:extLst>
      <p:ext uri="{BB962C8B-B14F-4D97-AF65-F5344CB8AC3E}">
        <p14:creationId xmlns:p14="http://schemas.microsoft.com/office/powerpoint/2010/main" val="8459000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en-US" dirty="0"/>
              <a:t>In some States, homosexual couples can become parents also through helpful techniques of assisted reproduction. </a:t>
            </a:r>
          </a:p>
          <a:p>
            <a:endParaRPr lang="en-US" dirty="0"/>
          </a:p>
          <a:p>
            <a:pPr marL="68580" indent="0">
              <a:buNone/>
            </a:pPr>
            <a:endParaRPr lang="it-IT" dirty="0"/>
          </a:p>
        </p:txBody>
      </p:sp>
      <p:sp>
        <p:nvSpPr>
          <p:cNvPr id="4" name="Titolo 3"/>
          <p:cNvSpPr>
            <a:spLocks noGrp="1"/>
          </p:cNvSpPr>
          <p:nvPr>
            <p:ph type="title"/>
          </p:nvPr>
        </p:nvSpPr>
        <p:spPr/>
        <p:txBody>
          <a:bodyPr/>
          <a:lstStyle/>
          <a:p>
            <a:r>
              <a:rPr lang="it-IT" b="1" dirty="0" err="1">
                <a:solidFill>
                  <a:srgbClr val="FF0000"/>
                </a:solidFill>
              </a:rPr>
              <a:t>Other</a:t>
            </a:r>
            <a:r>
              <a:rPr lang="it-IT" b="1" dirty="0">
                <a:solidFill>
                  <a:srgbClr val="FF0000"/>
                </a:solidFill>
              </a:rPr>
              <a:t> </a:t>
            </a:r>
            <a:r>
              <a:rPr lang="it-IT" b="1" dirty="0" err="1">
                <a:solidFill>
                  <a:srgbClr val="FF0000"/>
                </a:solidFill>
              </a:rPr>
              <a:t>type</a:t>
            </a:r>
            <a:r>
              <a:rPr lang="it-IT" b="1" dirty="0">
                <a:solidFill>
                  <a:srgbClr val="FF0000"/>
                </a:solidFill>
              </a:rPr>
              <a:t> of </a:t>
            </a:r>
            <a:r>
              <a:rPr lang="it-IT" b="1" dirty="0" err="1">
                <a:solidFill>
                  <a:srgbClr val="FF0000"/>
                </a:solidFill>
              </a:rPr>
              <a:t>methods</a:t>
            </a:r>
            <a:endParaRPr lang="it-IT" b="1" dirty="0">
              <a:solidFill>
                <a:srgbClr val="FF0000"/>
              </a:solidFill>
            </a:endParaRPr>
          </a:p>
        </p:txBody>
      </p:sp>
    </p:spTree>
    <p:extLst>
      <p:ext uri="{BB962C8B-B14F-4D97-AF65-F5344CB8AC3E}">
        <p14:creationId xmlns:p14="http://schemas.microsoft.com/office/powerpoint/2010/main" val="1367199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FF0000"/>
                </a:solidFill>
              </a:rPr>
              <a:t>The Rainbow </a:t>
            </a:r>
            <a:r>
              <a:rPr lang="it-IT" b="1" dirty="0" err="1">
                <a:solidFill>
                  <a:srgbClr val="FF0000"/>
                </a:solidFill>
              </a:rPr>
              <a:t>map</a:t>
            </a:r>
            <a:endParaRPr lang="it-IT" b="1" dirty="0">
              <a:solidFill>
                <a:srgbClr val="FF0000"/>
              </a:solidFill>
            </a:endParaRPr>
          </a:p>
        </p:txBody>
      </p:sp>
      <p:sp>
        <p:nvSpPr>
          <p:cNvPr id="3" name="Segnaposto contenuto 2"/>
          <p:cNvSpPr>
            <a:spLocks noGrp="1"/>
          </p:cNvSpPr>
          <p:nvPr>
            <p:ph idx="1"/>
          </p:nvPr>
        </p:nvSpPr>
        <p:spPr/>
        <p:txBody>
          <a:bodyPr>
            <a:normAutofit fontScale="92500"/>
          </a:bodyPr>
          <a:lstStyle/>
          <a:p>
            <a:r>
              <a:rPr lang="en-US" dirty="0"/>
              <a:t>Discrimination on the grounds of sexual orientation or gender identity is the most common issue experienced by LGBT persons. </a:t>
            </a:r>
          </a:p>
          <a:p>
            <a:r>
              <a:rPr lang="en-US" dirty="0"/>
              <a:t>Generally, the EU is moving in a </a:t>
            </a:r>
            <a:r>
              <a:rPr lang="en-US" dirty="0">
                <a:solidFill>
                  <a:srgbClr val="FF0000"/>
                </a:solidFill>
              </a:rPr>
              <a:t>positive direction in dealing with sexism, homophobia, and to a lesser extent, transphobia</a:t>
            </a:r>
            <a:r>
              <a:rPr lang="en-US" dirty="0"/>
              <a:t>. </a:t>
            </a:r>
          </a:p>
          <a:p>
            <a:endParaRPr lang="en-US" dirty="0"/>
          </a:p>
          <a:p>
            <a:r>
              <a:rPr lang="en-US" dirty="0"/>
              <a:t>But what is the real situation within the national territory of EU’s Member States?</a:t>
            </a:r>
            <a:endParaRPr lang="it-IT" dirty="0"/>
          </a:p>
        </p:txBody>
      </p:sp>
    </p:spTree>
    <p:extLst>
      <p:ext uri="{BB962C8B-B14F-4D97-AF65-F5344CB8AC3E}">
        <p14:creationId xmlns:p14="http://schemas.microsoft.com/office/powerpoint/2010/main" val="10802293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lstStyle/>
          <a:p>
            <a:endParaRPr lang="it-IT"/>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0391" t="20070" r="43749" b="13031"/>
          <a:stretch/>
        </p:blipFill>
        <p:spPr bwMode="auto">
          <a:xfrm>
            <a:off x="0" y="-387424"/>
            <a:ext cx="9144000" cy="82367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556576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ILGA Europe</a:t>
            </a:r>
            <a:br>
              <a:rPr lang="it-IT" dirty="0"/>
            </a:br>
            <a:r>
              <a:rPr lang="it-IT" sz="2000" b="1" dirty="0">
                <a:solidFill>
                  <a:srgbClr val="FF0000"/>
                </a:solidFill>
                <a:hlinkClick r:id="rId2"/>
              </a:rPr>
              <a:t>http://www.ilga-europe.org/resources/rainbow-europe/2015</a:t>
            </a:r>
            <a:r>
              <a:rPr lang="it-IT" sz="2000" b="1" dirty="0">
                <a:solidFill>
                  <a:srgbClr val="FF0000"/>
                </a:solidFill>
              </a:rPr>
              <a:t> </a:t>
            </a:r>
          </a:p>
        </p:txBody>
      </p:sp>
      <p:sp>
        <p:nvSpPr>
          <p:cNvPr id="3" name="Segnaposto contenuto 2"/>
          <p:cNvSpPr>
            <a:spLocks noGrp="1"/>
          </p:cNvSpPr>
          <p:nvPr>
            <p:ph idx="1"/>
          </p:nvPr>
        </p:nvSpPr>
        <p:spPr/>
        <p:txBody>
          <a:bodyPr>
            <a:normAutofit fontScale="92500" lnSpcReduction="10000"/>
          </a:bodyPr>
          <a:lstStyle/>
          <a:p>
            <a:r>
              <a:rPr lang="en-US" dirty="0"/>
              <a:t>To assess the situation every year ILGA Europe produces a report which aims to document the progresses and trends regarding the human rights situation of LGBT people across the Member States of the Council of Europe.</a:t>
            </a:r>
          </a:p>
          <a:p>
            <a:r>
              <a:rPr lang="en-US" dirty="0"/>
              <a:t>  ILGA Europe (International Lesbian, Gay, Bisexual, Trans &amp; Intersex Association) is an international non-governmental organization which works for equality and human rights for LGBTI people at the European level.</a:t>
            </a:r>
            <a:endParaRPr lang="it-IT" dirty="0"/>
          </a:p>
        </p:txBody>
      </p:sp>
    </p:spTree>
    <p:extLst>
      <p:ext uri="{BB962C8B-B14F-4D97-AF65-F5344CB8AC3E}">
        <p14:creationId xmlns:p14="http://schemas.microsoft.com/office/powerpoint/2010/main" val="3405864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a:solidFill>
                  <a:srgbClr val="FF0000"/>
                </a:solidFill>
              </a:rPr>
              <a:t>Description</a:t>
            </a:r>
            <a:r>
              <a:rPr lang="it-IT" b="1" dirty="0">
                <a:solidFill>
                  <a:srgbClr val="FF0000"/>
                </a:solidFill>
              </a:rPr>
              <a:t> of the </a:t>
            </a:r>
            <a:r>
              <a:rPr lang="it-IT" b="1" dirty="0" err="1">
                <a:solidFill>
                  <a:srgbClr val="FF0000"/>
                </a:solidFill>
              </a:rPr>
              <a:t>map</a:t>
            </a:r>
            <a:endParaRPr lang="it-IT" b="1" dirty="0">
              <a:solidFill>
                <a:srgbClr val="FF0000"/>
              </a:solidFill>
            </a:endParaRPr>
          </a:p>
        </p:txBody>
      </p:sp>
      <p:sp>
        <p:nvSpPr>
          <p:cNvPr id="3" name="Segnaposto contenuto 2"/>
          <p:cNvSpPr>
            <a:spLocks noGrp="1"/>
          </p:cNvSpPr>
          <p:nvPr>
            <p:ph idx="1"/>
          </p:nvPr>
        </p:nvSpPr>
        <p:spPr/>
        <p:txBody>
          <a:bodyPr>
            <a:normAutofit lnSpcReduction="10000"/>
          </a:bodyPr>
          <a:lstStyle/>
          <a:p>
            <a:r>
              <a:rPr lang="en-US" dirty="0"/>
              <a:t>The Rainbow Map covers the legal and policy situation with regards to </a:t>
            </a:r>
            <a:r>
              <a:rPr lang="en-US" b="1" dirty="0">
                <a:solidFill>
                  <a:srgbClr val="FF0000"/>
                </a:solidFill>
              </a:rPr>
              <a:t>6 thematic categories</a:t>
            </a:r>
            <a:r>
              <a:rPr lang="en-US" dirty="0"/>
              <a:t> (equality and non-discrimination, family, bias motivated speech or violence, legal gender recognition, freedom of assembly, association, and expression and asylum). </a:t>
            </a:r>
          </a:p>
          <a:p>
            <a:r>
              <a:rPr lang="en-US" dirty="0"/>
              <a:t>Each State is given a percentage score, reflecting the extent to which it provides full legal equality for LGBT people.</a:t>
            </a:r>
            <a:endParaRPr lang="it-IT" dirty="0"/>
          </a:p>
          <a:p>
            <a:endParaRPr lang="it-IT" dirty="0"/>
          </a:p>
        </p:txBody>
      </p:sp>
    </p:spTree>
    <p:extLst>
      <p:ext uri="{BB962C8B-B14F-4D97-AF65-F5344CB8AC3E}">
        <p14:creationId xmlns:p14="http://schemas.microsoft.com/office/powerpoint/2010/main" val="1080455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1124744"/>
            <a:ext cx="7024744" cy="541864"/>
          </a:xfrm>
        </p:spPr>
        <p:txBody>
          <a:bodyPr>
            <a:normAutofit fontScale="90000"/>
          </a:bodyPr>
          <a:lstStyle/>
          <a:p>
            <a:r>
              <a:rPr lang="it-IT" b="1" dirty="0" err="1">
                <a:solidFill>
                  <a:srgbClr val="FF0000"/>
                </a:solidFill>
              </a:rPr>
              <a:t>Criminalized</a:t>
            </a:r>
            <a:r>
              <a:rPr lang="it-IT" b="1" dirty="0">
                <a:solidFill>
                  <a:srgbClr val="FF0000"/>
                </a:solidFill>
              </a:rPr>
              <a:t> </a:t>
            </a:r>
            <a:r>
              <a:rPr lang="it-IT" b="1" dirty="0" err="1">
                <a:solidFill>
                  <a:srgbClr val="FF0000"/>
                </a:solidFill>
              </a:rPr>
              <a:t>people</a:t>
            </a:r>
            <a:endParaRPr lang="it-IT" b="1" dirty="0">
              <a:solidFill>
                <a:srgbClr val="FF0000"/>
              </a:solidFill>
            </a:endParaRPr>
          </a:p>
        </p:txBody>
      </p:sp>
      <p:sp>
        <p:nvSpPr>
          <p:cNvPr id="3" name="Segnaposto contenuto 2"/>
          <p:cNvSpPr>
            <a:spLocks noGrp="1"/>
          </p:cNvSpPr>
          <p:nvPr>
            <p:ph idx="1"/>
          </p:nvPr>
        </p:nvSpPr>
        <p:spPr/>
        <p:txBody>
          <a:bodyPr>
            <a:normAutofit fontScale="92500"/>
          </a:bodyPr>
          <a:lstStyle/>
          <a:p>
            <a:r>
              <a:rPr lang="en-US" dirty="0"/>
              <a:t>European Union is particularly alarmed by the fact that in some countries, sexual relations between consenting adults of the same sex are </a:t>
            </a:r>
            <a:r>
              <a:rPr lang="en-US" dirty="0" err="1"/>
              <a:t>criminalised</a:t>
            </a:r>
            <a:r>
              <a:rPr lang="en-US" dirty="0"/>
              <a:t> and are liable to be punished within the law. </a:t>
            </a:r>
          </a:p>
          <a:p>
            <a:endParaRPr lang="en-US" dirty="0"/>
          </a:p>
          <a:p>
            <a:r>
              <a:rPr lang="en-US" dirty="0"/>
              <a:t>Moreover, some governments actively seek to limit freedom of assembly, association and expression of LGBT persons.</a:t>
            </a:r>
            <a:endParaRPr lang="it-IT" dirty="0"/>
          </a:p>
          <a:p>
            <a:endParaRPr lang="it-IT" dirty="0"/>
          </a:p>
        </p:txBody>
      </p:sp>
    </p:spTree>
    <p:extLst>
      <p:ext uri="{BB962C8B-B14F-4D97-AF65-F5344CB8AC3E}">
        <p14:creationId xmlns:p14="http://schemas.microsoft.com/office/powerpoint/2010/main" val="33458685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lvl="0"/>
            <a:r>
              <a:rPr lang="en-US" b="1" dirty="0"/>
              <a:t>Conclusions</a:t>
            </a:r>
            <a:br>
              <a:rPr lang="it-IT" dirty="0"/>
            </a:br>
            <a:endParaRPr lang="it-IT" dirty="0"/>
          </a:p>
        </p:txBody>
      </p:sp>
      <p:sp>
        <p:nvSpPr>
          <p:cNvPr id="3" name="Segnaposto contenuto 2"/>
          <p:cNvSpPr>
            <a:spLocks noGrp="1"/>
          </p:cNvSpPr>
          <p:nvPr>
            <p:ph idx="1"/>
          </p:nvPr>
        </p:nvSpPr>
        <p:spPr/>
        <p:txBody>
          <a:bodyPr>
            <a:normAutofit fontScale="92500" lnSpcReduction="10000"/>
          </a:bodyPr>
          <a:lstStyle/>
          <a:p>
            <a:r>
              <a:rPr lang="en-US" dirty="0"/>
              <a:t>The prohibition of discrimination and the protection of human rights are important issues within the EU legal order. Nevertheless, discrimination against lesbians, gay, bisexual and transgender persons persist throughout Europe. Although sexual orientation is now recognized by EU law, the scope of the protection remains limited, without covering social protection, health care, education and access to goods and services – areas in which LGBT people are often discriminated against. </a:t>
            </a:r>
            <a:endParaRPr lang="it-IT" dirty="0"/>
          </a:p>
        </p:txBody>
      </p:sp>
    </p:spTree>
    <p:extLst>
      <p:ext uri="{BB962C8B-B14F-4D97-AF65-F5344CB8AC3E}">
        <p14:creationId xmlns:p14="http://schemas.microsoft.com/office/powerpoint/2010/main" val="18196811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r>
              <a:rPr lang="en-US" dirty="0"/>
              <a:t>LGBT people should see guaranteed for themselves the same rights as any other individual in subjects such as freedom of movement, asylum, freedom of assembly and association, access to health care, education and employment. For this reason I didn’t feel the need to go more in depth on these topics just because they are not “special” rights, but should granted to all, despite one’s own sexual orientation. </a:t>
            </a:r>
            <a:endParaRPr lang="it-IT" dirty="0"/>
          </a:p>
          <a:p>
            <a:endParaRPr lang="it-IT" dirty="0"/>
          </a:p>
        </p:txBody>
      </p:sp>
    </p:spTree>
    <p:extLst>
      <p:ext uri="{BB962C8B-B14F-4D97-AF65-F5344CB8AC3E}">
        <p14:creationId xmlns:p14="http://schemas.microsoft.com/office/powerpoint/2010/main" val="24229211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fontScale="85000" lnSpcReduction="20000"/>
          </a:bodyPr>
          <a:lstStyle/>
          <a:p>
            <a:r>
              <a:rPr lang="en-US" dirty="0"/>
              <a:t>Combating discrimination has increasingly become part of the European policies and the subject of numerous resolutions and directives of the European institutions, but the topic remains problematic when it touches on issues pertaining to areas traditionally reserved to Member States. Without a functional legal framework for LGBT people, it is not only legal recognition which is lacking, but also another fundamental element of free­dom: the freedom to choose this framework for oneself and one’s partner – or </a:t>
            </a:r>
            <a:r>
              <a:rPr lang="en-US" i="1" dirty="0"/>
              <a:t>not </a:t>
            </a:r>
            <a:r>
              <a:rPr lang="en-US" dirty="0"/>
              <a:t>to choose it, as the case may be. It is senseless to provide a society with legal provisions if social attitude remains archaic.</a:t>
            </a:r>
            <a:endParaRPr lang="it-IT" dirty="0"/>
          </a:p>
          <a:p>
            <a:endParaRPr lang="it-IT" dirty="0"/>
          </a:p>
        </p:txBody>
      </p:sp>
    </p:spTree>
    <p:extLst>
      <p:ext uri="{BB962C8B-B14F-4D97-AF65-F5344CB8AC3E}">
        <p14:creationId xmlns:p14="http://schemas.microsoft.com/office/powerpoint/2010/main" val="1621495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err="1">
                <a:solidFill>
                  <a:srgbClr val="FF0000"/>
                </a:solidFill>
              </a:rPr>
              <a:t>Absent</a:t>
            </a:r>
            <a:r>
              <a:rPr lang="it-IT" b="1" dirty="0">
                <a:solidFill>
                  <a:srgbClr val="FF0000"/>
                </a:solidFill>
              </a:rPr>
              <a:t> </a:t>
            </a:r>
            <a:r>
              <a:rPr lang="it-IT" b="1" dirty="0" err="1">
                <a:solidFill>
                  <a:srgbClr val="FF0000"/>
                </a:solidFill>
              </a:rPr>
              <a:t>legispation</a:t>
            </a:r>
            <a:r>
              <a:rPr lang="it-IT" b="1" dirty="0">
                <a:solidFill>
                  <a:srgbClr val="FF0000"/>
                </a:solidFill>
              </a:rPr>
              <a:t> in </a:t>
            </a:r>
            <a:r>
              <a:rPr lang="it-IT" b="1" dirty="0" err="1">
                <a:solidFill>
                  <a:srgbClr val="FF0000"/>
                </a:solidFill>
              </a:rPr>
              <a:t>may</a:t>
            </a:r>
            <a:r>
              <a:rPr lang="it-IT" b="1" dirty="0">
                <a:solidFill>
                  <a:srgbClr val="FF0000"/>
                </a:solidFill>
              </a:rPr>
              <a:t> </a:t>
            </a:r>
            <a:r>
              <a:rPr lang="it-IT" b="1" dirty="0" err="1">
                <a:solidFill>
                  <a:srgbClr val="FF0000"/>
                </a:solidFill>
              </a:rPr>
              <a:t>countries</a:t>
            </a:r>
            <a:endParaRPr lang="it-IT" b="1" dirty="0">
              <a:solidFill>
                <a:srgbClr val="FF0000"/>
              </a:solidFill>
            </a:endParaRPr>
          </a:p>
        </p:txBody>
      </p:sp>
      <p:sp>
        <p:nvSpPr>
          <p:cNvPr id="3" name="Segnaposto contenuto 2"/>
          <p:cNvSpPr>
            <a:spLocks noGrp="1"/>
          </p:cNvSpPr>
          <p:nvPr>
            <p:ph idx="1"/>
          </p:nvPr>
        </p:nvSpPr>
        <p:spPr/>
        <p:txBody>
          <a:bodyPr/>
          <a:lstStyle/>
          <a:p>
            <a:r>
              <a:rPr lang="en-US" dirty="0"/>
              <a:t>Legislative frameworks protecting LGBT persons from discrimination, homophobia and  and hate crimes are absent in many countries, and discrimination on the basis of real or perceived sexual orientation or gender identity occurs around the world when LGBT persons try to access jobs, health care or education.</a:t>
            </a:r>
            <a:endParaRPr lang="it-IT" dirty="0"/>
          </a:p>
        </p:txBody>
      </p:sp>
    </p:spTree>
    <p:extLst>
      <p:ext uri="{BB962C8B-B14F-4D97-AF65-F5344CB8AC3E}">
        <p14:creationId xmlns:p14="http://schemas.microsoft.com/office/powerpoint/2010/main" val="4284742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1027664"/>
            <a:ext cx="7024744" cy="529128"/>
          </a:xfrm>
        </p:spPr>
        <p:txBody>
          <a:bodyPr>
            <a:normAutofit fontScale="90000"/>
          </a:bodyPr>
          <a:lstStyle/>
          <a:p>
            <a:r>
              <a:rPr lang="it-IT" b="1" dirty="0" err="1">
                <a:solidFill>
                  <a:srgbClr val="FF0000"/>
                </a:solidFill>
              </a:rPr>
              <a:t>Stereotyped</a:t>
            </a:r>
            <a:r>
              <a:rPr lang="it-IT" b="1" dirty="0">
                <a:solidFill>
                  <a:srgbClr val="FF0000"/>
                </a:solidFill>
              </a:rPr>
              <a:t> </a:t>
            </a:r>
            <a:r>
              <a:rPr lang="it-IT" b="1" dirty="0" err="1">
                <a:solidFill>
                  <a:srgbClr val="FF0000"/>
                </a:solidFill>
              </a:rPr>
              <a:t>attitudes</a:t>
            </a:r>
            <a:endParaRPr lang="it-IT" b="1" dirty="0">
              <a:solidFill>
                <a:srgbClr val="FF0000"/>
              </a:solidFill>
            </a:endParaRPr>
          </a:p>
        </p:txBody>
      </p:sp>
      <p:sp>
        <p:nvSpPr>
          <p:cNvPr id="3" name="Segnaposto contenuto 2"/>
          <p:cNvSpPr>
            <a:spLocks noGrp="1"/>
          </p:cNvSpPr>
          <p:nvPr>
            <p:ph idx="1"/>
          </p:nvPr>
        </p:nvSpPr>
        <p:spPr/>
        <p:txBody>
          <a:bodyPr/>
          <a:lstStyle/>
          <a:p>
            <a:r>
              <a:rPr lang="en-US" dirty="0"/>
              <a:t>Attitudes towards LGBT persons are not homogeneous, they range from very negative to very positive and this situation may differ depending on specific subject matter, such as access to marriage for same-sex couples, or political context</a:t>
            </a:r>
            <a:endParaRPr lang="it-IT" dirty="0"/>
          </a:p>
        </p:txBody>
      </p:sp>
    </p:spTree>
    <p:extLst>
      <p:ext uri="{BB962C8B-B14F-4D97-AF65-F5344CB8AC3E}">
        <p14:creationId xmlns:p14="http://schemas.microsoft.com/office/powerpoint/2010/main" val="3824962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836712"/>
            <a:ext cx="7024744" cy="1368152"/>
          </a:xfrm>
        </p:spPr>
        <p:txBody>
          <a:bodyPr>
            <a:normAutofit/>
          </a:bodyPr>
          <a:lstStyle/>
          <a:p>
            <a:r>
              <a:rPr lang="it-IT" dirty="0">
                <a:solidFill>
                  <a:srgbClr val="FF0000"/>
                </a:solidFill>
              </a:rPr>
              <a:t>Europe </a:t>
            </a:r>
            <a:r>
              <a:rPr lang="it-IT" dirty="0" err="1">
                <a:solidFill>
                  <a:srgbClr val="FF0000"/>
                </a:solidFill>
              </a:rPr>
              <a:t>not</a:t>
            </a:r>
            <a:r>
              <a:rPr lang="it-IT" dirty="0">
                <a:solidFill>
                  <a:srgbClr val="FF0000"/>
                </a:solidFill>
              </a:rPr>
              <a:t> so far </a:t>
            </a:r>
            <a:r>
              <a:rPr lang="it-IT" dirty="0" err="1">
                <a:solidFill>
                  <a:srgbClr val="FF0000"/>
                </a:solidFill>
              </a:rPr>
              <a:t>behind</a:t>
            </a:r>
            <a:r>
              <a:rPr lang="it-IT" dirty="0">
                <a:solidFill>
                  <a:srgbClr val="FF0000"/>
                </a:solidFill>
              </a:rPr>
              <a:t> </a:t>
            </a:r>
            <a:r>
              <a:rPr lang="it-IT" dirty="0" err="1">
                <a:solidFill>
                  <a:srgbClr val="FF0000"/>
                </a:solidFill>
              </a:rPr>
              <a:t>anyway</a:t>
            </a:r>
            <a:r>
              <a:rPr lang="it-IT" dirty="0">
                <a:solidFill>
                  <a:srgbClr val="FF0000"/>
                </a:solidFill>
              </a:rPr>
              <a:t>…</a:t>
            </a:r>
          </a:p>
        </p:txBody>
      </p:sp>
      <p:sp>
        <p:nvSpPr>
          <p:cNvPr id="3" name="Segnaposto contenuto 2"/>
          <p:cNvSpPr>
            <a:spLocks noGrp="1"/>
          </p:cNvSpPr>
          <p:nvPr>
            <p:ph idx="1"/>
          </p:nvPr>
        </p:nvSpPr>
        <p:spPr/>
        <p:txBody>
          <a:bodyPr/>
          <a:lstStyle/>
          <a:p>
            <a:endParaRPr lang="en-US" dirty="0"/>
          </a:p>
          <a:p>
            <a:endParaRPr lang="en-US" dirty="0"/>
          </a:p>
          <a:p>
            <a:r>
              <a:rPr lang="en-US" dirty="0"/>
              <a:t>Though, if we consider the Union as a whole and compare it to the worldwide situation, it appears to be more progressive than any other continent. </a:t>
            </a:r>
            <a:endParaRPr lang="it-IT" dirty="0"/>
          </a:p>
        </p:txBody>
      </p:sp>
    </p:spTree>
    <p:extLst>
      <p:ext uri="{BB962C8B-B14F-4D97-AF65-F5344CB8AC3E}">
        <p14:creationId xmlns:p14="http://schemas.microsoft.com/office/powerpoint/2010/main" val="3028956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836712"/>
            <a:ext cx="7024744" cy="685880"/>
          </a:xfrm>
        </p:spPr>
        <p:txBody>
          <a:bodyPr>
            <a:normAutofit fontScale="90000"/>
          </a:bodyPr>
          <a:lstStyle/>
          <a:p>
            <a:r>
              <a:rPr lang="it-IT" b="1" dirty="0" err="1">
                <a:solidFill>
                  <a:srgbClr val="FF0000"/>
                </a:solidFill>
              </a:rPr>
              <a:t>What</a:t>
            </a:r>
            <a:r>
              <a:rPr lang="it-IT" b="1" dirty="0">
                <a:solidFill>
                  <a:srgbClr val="FF0000"/>
                </a:solidFill>
              </a:rPr>
              <a:t> </a:t>
            </a:r>
            <a:r>
              <a:rPr lang="it-IT" b="1" dirty="0" err="1">
                <a:solidFill>
                  <a:srgbClr val="FF0000"/>
                </a:solidFill>
              </a:rPr>
              <a:t>lgbt</a:t>
            </a:r>
            <a:r>
              <a:rPr lang="it-IT" b="1" dirty="0">
                <a:solidFill>
                  <a:srgbClr val="FF0000"/>
                </a:solidFill>
              </a:rPr>
              <a:t> </a:t>
            </a:r>
            <a:r>
              <a:rPr lang="it-IT" b="1" dirty="0" err="1">
                <a:solidFill>
                  <a:srgbClr val="FF0000"/>
                </a:solidFill>
              </a:rPr>
              <a:t>laws</a:t>
            </a:r>
            <a:r>
              <a:rPr lang="it-IT" b="1" dirty="0">
                <a:solidFill>
                  <a:srgbClr val="FF0000"/>
                </a:solidFill>
              </a:rPr>
              <a:t> include</a:t>
            </a:r>
          </a:p>
        </p:txBody>
      </p:sp>
      <p:sp>
        <p:nvSpPr>
          <p:cNvPr id="3" name="Segnaposto contenuto 2"/>
          <p:cNvSpPr>
            <a:spLocks noGrp="1"/>
          </p:cNvSpPr>
          <p:nvPr>
            <p:ph idx="1"/>
          </p:nvPr>
        </p:nvSpPr>
        <p:spPr>
          <a:xfrm>
            <a:off x="971600" y="1556792"/>
            <a:ext cx="6777317" cy="4392488"/>
          </a:xfrm>
        </p:spPr>
        <p:txBody>
          <a:bodyPr>
            <a:noAutofit/>
          </a:bodyPr>
          <a:lstStyle/>
          <a:p>
            <a:pPr marL="68580" lvl="0" indent="0">
              <a:buNone/>
            </a:pPr>
            <a:endParaRPr lang="en-US" sz="2000" dirty="0"/>
          </a:p>
          <a:p>
            <a:pPr lvl="0"/>
            <a:r>
              <a:rPr lang="en-US" sz="2000" dirty="0">
                <a:solidFill>
                  <a:srgbClr val="FF0000"/>
                </a:solidFill>
              </a:rPr>
              <a:t>government recognition </a:t>
            </a:r>
            <a:r>
              <a:rPr lang="en-US" sz="2000" dirty="0"/>
              <a:t>of same-sex relationships (such as via same-sex marriage or civil unions);</a:t>
            </a:r>
          </a:p>
          <a:p>
            <a:pPr lvl="0"/>
            <a:r>
              <a:rPr lang="en-US" sz="2000" dirty="0">
                <a:solidFill>
                  <a:srgbClr val="FF0000"/>
                </a:solidFill>
              </a:rPr>
              <a:t>adoption</a:t>
            </a:r>
            <a:r>
              <a:rPr lang="en-US" sz="2000" dirty="0"/>
              <a:t> and recognition of LGBT parenting;</a:t>
            </a:r>
            <a:endParaRPr lang="it-IT" sz="2000" dirty="0"/>
          </a:p>
          <a:p>
            <a:pPr lvl="0"/>
            <a:r>
              <a:rPr lang="en-US" sz="2000" dirty="0">
                <a:solidFill>
                  <a:srgbClr val="FF0000"/>
                </a:solidFill>
              </a:rPr>
              <a:t>anti-bullying legislation</a:t>
            </a:r>
            <a:r>
              <a:rPr lang="en-US" sz="2000" dirty="0"/>
              <a:t>, student non-discrimination laws to protect LGBT children and/or student  and anti-discrimination laws for employment and housing;</a:t>
            </a:r>
            <a:endParaRPr lang="it-IT" sz="2000" dirty="0"/>
          </a:p>
          <a:p>
            <a:pPr lvl="0"/>
            <a:r>
              <a:rPr lang="en-US" sz="2000" dirty="0">
                <a:solidFill>
                  <a:srgbClr val="FF0000"/>
                </a:solidFill>
              </a:rPr>
              <a:t>hate crime laws </a:t>
            </a:r>
            <a:r>
              <a:rPr lang="en-US" sz="2000" dirty="0"/>
              <a:t>providing enhanced criminal penalties for prejudice-motivated violence against LGBT people;</a:t>
            </a:r>
            <a:endParaRPr lang="it-IT" sz="2000" dirty="0"/>
          </a:p>
          <a:p>
            <a:pPr lvl="0"/>
            <a:r>
              <a:rPr lang="en-US" sz="2000" dirty="0">
                <a:solidFill>
                  <a:srgbClr val="FF0000"/>
                </a:solidFill>
              </a:rPr>
              <a:t>legal recognition </a:t>
            </a:r>
            <a:r>
              <a:rPr lang="en-US" sz="2000" dirty="0"/>
              <a:t>and accommodation of reassigned gender;</a:t>
            </a:r>
            <a:endParaRPr lang="it-IT" sz="2000" dirty="0"/>
          </a:p>
          <a:p>
            <a:endParaRPr lang="it-IT" sz="2000" dirty="0"/>
          </a:p>
        </p:txBody>
      </p:sp>
    </p:spTree>
    <p:extLst>
      <p:ext uri="{BB962C8B-B14F-4D97-AF65-F5344CB8AC3E}">
        <p14:creationId xmlns:p14="http://schemas.microsoft.com/office/powerpoint/2010/main" val="3156205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99592" y="620688"/>
            <a:ext cx="7024744" cy="1189936"/>
          </a:xfrm>
        </p:spPr>
        <p:txBody>
          <a:bodyPr>
            <a:normAutofit fontScale="90000"/>
          </a:bodyPr>
          <a:lstStyle/>
          <a:p>
            <a:r>
              <a:rPr lang="it-IT" b="1" dirty="0" err="1">
                <a:solidFill>
                  <a:srgbClr val="FF0000"/>
                </a:solidFill>
              </a:rPr>
              <a:t>Changes</a:t>
            </a:r>
            <a:r>
              <a:rPr lang="it-IT" b="1" dirty="0">
                <a:solidFill>
                  <a:srgbClr val="FF0000"/>
                </a:solidFill>
              </a:rPr>
              <a:t> in society. The </a:t>
            </a:r>
            <a:r>
              <a:rPr lang="it-IT" b="1" dirty="0" err="1">
                <a:solidFill>
                  <a:srgbClr val="FF0000"/>
                </a:solidFill>
              </a:rPr>
              <a:t>importance</a:t>
            </a:r>
            <a:r>
              <a:rPr lang="it-IT" b="1" dirty="0">
                <a:solidFill>
                  <a:srgbClr val="FF0000"/>
                </a:solidFill>
              </a:rPr>
              <a:t> of </a:t>
            </a:r>
            <a:r>
              <a:rPr lang="it-IT" b="1" dirty="0" err="1">
                <a:solidFill>
                  <a:srgbClr val="FF0000"/>
                </a:solidFill>
              </a:rPr>
              <a:t>coming</a:t>
            </a:r>
            <a:r>
              <a:rPr lang="it-IT" b="1" dirty="0">
                <a:solidFill>
                  <a:srgbClr val="FF0000"/>
                </a:solidFill>
              </a:rPr>
              <a:t> out</a:t>
            </a:r>
          </a:p>
        </p:txBody>
      </p:sp>
      <p:sp>
        <p:nvSpPr>
          <p:cNvPr id="3" name="Segnaposto contenuto 2"/>
          <p:cNvSpPr>
            <a:spLocks noGrp="1"/>
          </p:cNvSpPr>
          <p:nvPr>
            <p:ph idx="1"/>
          </p:nvPr>
        </p:nvSpPr>
        <p:spPr/>
        <p:txBody>
          <a:bodyPr>
            <a:normAutofit lnSpcReduction="10000"/>
          </a:bodyPr>
          <a:lstStyle/>
          <a:p>
            <a:r>
              <a:rPr lang="en-US" dirty="0"/>
              <a:t>The changes in adapting the law in favor of LGBT people may be explained by a series of cultural and social factors such as, for example, the </a:t>
            </a:r>
            <a:r>
              <a:rPr lang="en-US" b="1" dirty="0">
                <a:solidFill>
                  <a:srgbClr val="FF0000"/>
                </a:solidFill>
              </a:rPr>
              <a:t>crisis of marriage</a:t>
            </a:r>
            <a:r>
              <a:rPr lang="en-US" dirty="0"/>
              <a:t>, the increasing number of couples who have opted for simple cohabitation, but most importantly, homosexuals have been willingly to “</a:t>
            </a:r>
            <a:r>
              <a:rPr lang="en-US" b="1" dirty="0">
                <a:solidFill>
                  <a:srgbClr val="FF0000"/>
                </a:solidFill>
              </a:rPr>
              <a:t>come out</a:t>
            </a:r>
            <a:r>
              <a:rPr lang="en-US" dirty="0"/>
              <a:t>” in order to obtain the legal recognition of their status and the consequential civil rights that follow</a:t>
            </a:r>
            <a:endParaRPr lang="it-IT" dirty="0"/>
          </a:p>
        </p:txBody>
      </p:sp>
    </p:spTree>
    <p:extLst>
      <p:ext uri="{BB962C8B-B14F-4D97-AF65-F5344CB8AC3E}">
        <p14:creationId xmlns:p14="http://schemas.microsoft.com/office/powerpoint/2010/main" val="27760108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572</TotalTime>
  <Words>2674</Words>
  <Application>Microsoft Office PowerPoint</Application>
  <PresentationFormat>Presentazione su schermo (4:3)</PresentationFormat>
  <Paragraphs>125</Paragraphs>
  <Slides>42</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42</vt:i4>
      </vt:variant>
    </vt:vector>
  </HeadingPairs>
  <TitlesOfParts>
    <vt:vector size="46" baseType="lpstr">
      <vt:lpstr>Calibri</vt:lpstr>
      <vt:lpstr>Century Gothic</vt:lpstr>
      <vt:lpstr>Wingdings 2</vt:lpstr>
      <vt:lpstr>Austin</vt:lpstr>
      <vt:lpstr>Presentazione standard di PowerPoint</vt:lpstr>
      <vt:lpstr>Presentazione standard di PowerPoint</vt:lpstr>
      <vt:lpstr>Presentazione standard di PowerPoint</vt:lpstr>
      <vt:lpstr>Criminalized people</vt:lpstr>
      <vt:lpstr>Absent legispation in may countries</vt:lpstr>
      <vt:lpstr>Stereotyped attitudes</vt:lpstr>
      <vt:lpstr>Europe not so far behind anyway…</vt:lpstr>
      <vt:lpstr>What lgbt laws include</vt:lpstr>
      <vt:lpstr>Changes in society. The importance of coming out</vt:lpstr>
      <vt:lpstr>Antidiscrimination  Resolutions of Eu parliament</vt:lpstr>
      <vt:lpstr>Resolutions as symbols</vt:lpstr>
      <vt:lpstr>Some history. The treaty of Amsterdam (1992)</vt:lpstr>
      <vt:lpstr>1994 Resolution A3-0028/94 of the European Parliament on equal rights for homosexuals and lesbians in the EC</vt:lpstr>
      <vt:lpstr>2000: Employment Directive (2000, n.78) </vt:lpstr>
      <vt:lpstr>Directive 2002/73/EC</vt:lpstr>
      <vt:lpstr>2006 The Gender Recast Directive (2006/54/EC) </vt:lpstr>
      <vt:lpstr>2000: The Nizza Charter</vt:lpstr>
      <vt:lpstr>However EU lelgislation is not enough….</vt:lpstr>
      <vt:lpstr>Presentazione standard di PowerPoint</vt:lpstr>
      <vt:lpstr>Regulation on marriage</vt:lpstr>
      <vt:lpstr>Presentazione standard di PowerPoint</vt:lpstr>
      <vt:lpstr>Differences in Eu on same sex marriage</vt:lpstr>
      <vt:lpstr>Three categories:</vt:lpstr>
      <vt:lpstr>Presentazione standard di PowerPoint</vt:lpstr>
      <vt:lpstr>numbers</vt:lpstr>
      <vt:lpstr>  Regulation on transgender </vt:lpstr>
      <vt:lpstr>Recognition of identity</vt:lpstr>
      <vt:lpstr>Eu does nothing</vt:lpstr>
      <vt:lpstr>1. Approaches of the member states </vt:lpstr>
      <vt:lpstr>2. Approaches of the member states </vt:lpstr>
      <vt:lpstr>3. Approaches of the member states </vt:lpstr>
      <vt:lpstr>Regulation on Adoption</vt:lpstr>
      <vt:lpstr>2008: convention on adoption</vt:lpstr>
      <vt:lpstr>LGBT persons can adopt a child by one of three procedures (council of Eu, 2011) </vt:lpstr>
      <vt:lpstr>Other type of methods</vt:lpstr>
      <vt:lpstr>The Rainbow map</vt:lpstr>
      <vt:lpstr>Presentazione standard di PowerPoint</vt:lpstr>
      <vt:lpstr>ILGA Europe http://www.ilga-europe.org/resources/rainbow-europe/2015 </vt:lpstr>
      <vt:lpstr>Description of the map</vt:lpstr>
      <vt:lpstr>Conclusions </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Lorenza</dc:creator>
  <cp:lastModifiedBy>prestiti</cp:lastModifiedBy>
  <cp:revision>16</cp:revision>
  <dcterms:created xsi:type="dcterms:W3CDTF">2016-04-04T17:01:44Z</dcterms:created>
  <dcterms:modified xsi:type="dcterms:W3CDTF">2021-03-31T08:20:19Z</dcterms:modified>
</cp:coreProperties>
</file>