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71"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learning.unipd.it/spgi/course/view.php?id=123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ctr"/>
            <a:r>
              <a:rPr lang="en-GB" b="1" dirty="0" err="1">
                <a:solidFill>
                  <a:schemeClr val="tx1"/>
                </a:solidFill>
              </a:rPr>
              <a:t>Decolonial</a:t>
            </a:r>
            <a:r>
              <a:rPr lang="en-GB" b="1" dirty="0">
                <a:solidFill>
                  <a:schemeClr val="tx1"/>
                </a:solidFill>
              </a:rPr>
              <a:t> Strategies</a:t>
            </a:r>
            <a:br>
              <a:rPr lang="it-IT" dirty="0">
                <a:solidFill>
                  <a:schemeClr val="tx1"/>
                </a:solidFill>
              </a:rPr>
            </a:br>
            <a:r>
              <a:rPr lang="en-GB" dirty="0">
                <a:solidFill>
                  <a:schemeClr val="tx1"/>
                </a:solidFill>
              </a:rPr>
              <a:t>AY 2021-2022</a:t>
            </a:r>
            <a:endParaRPr lang="it-IT" dirty="0">
              <a:solidFill>
                <a:schemeClr val="tx1"/>
              </a:solidFill>
            </a:endParaRPr>
          </a:p>
        </p:txBody>
      </p:sp>
      <p:sp>
        <p:nvSpPr>
          <p:cNvPr id="3" name="Sottotitolo 2"/>
          <p:cNvSpPr>
            <a:spLocks noGrp="1"/>
          </p:cNvSpPr>
          <p:nvPr>
            <p:ph type="subTitle" idx="1"/>
          </p:nvPr>
        </p:nvSpPr>
        <p:spPr/>
        <p:txBody>
          <a:bodyPr/>
          <a:lstStyle/>
          <a:p>
            <a:r>
              <a:rPr lang="en-GB" dirty="0"/>
              <a:t>Module B of “Contemporary Political Concepts Analysis” </a:t>
            </a:r>
            <a:endParaRPr lang="it-IT" dirty="0"/>
          </a:p>
        </p:txBody>
      </p:sp>
    </p:spTree>
    <p:extLst>
      <p:ext uri="{BB962C8B-B14F-4D97-AF65-F5344CB8AC3E}">
        <p14:creationId xmlns:p14="http://schemas.microsoft.com/office/powerpoint/2010/main" val="3909329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solidFill>
                  <a:schemeClr val="tx1"/>
                </a:solidFill>
              </a:rPr>
              <a:t>Assessment Methods </a:t>
            </a:r>
            <a:endParaRPr lang="it-IT" b="1" dirty="0">
              <a:solidFill>
                <a:schemeClr val="tx1"/>
              </a:solidFill>
            </a:endParaRPr>
          </a:p>
        </p:txBody>
      </p:sp>
      <p:sp>
        <p:nvSpPr>
          <p:cNvPr id="3" name="Segnaposto contenuto 2"/>
          <p:cNvSpPr>
            <a:spLocks noGrp="1"/>
          </p:cNvSpPr>
          <p:nvPr>
            <p:ph idx="1"/>
          </p:nvPr>
        </p:nvSpPr>
        <p:spPr/>
        <p:txBody>
          <a:bodyPr>
            <a:normAutofit lnSpcReduction="10000"/>
          </a:bodyPr>
          <a:lstStyle/>
          <a:p>
            <a:pPr algn="just"/>
            <a:r>
              <a:rPr lang="en-GB" sz="2400" b="1" dirty="0">
                <a:solidFill>
                  <a:schemeClr val="tx1"/>
                </a:solidFill>
              </a:rPr>
              <a:t>The assessment methods want to stimulate students’ active involvement in the course and to develop a mix of knowledge and competences. The grade breakdown is as follows: </a:t>
            </a:r>
            <a:endParaRPr lang="it-IT" sz="2400" b="1" dirty="0">
              <a:solidFill>
                <a:schemeClr val="tx1"/>
              </a:solidFill>
            </a:endParaRPr>
          </a:p>
          <a:p>
            <a:pPr algn="just"/>
            <a:r>
              <a:rPr lang="en-GB" sz="2400" b="1" dirty="0">
                <a:solidFill>
                  <a:schemeClr val="tx1"/>
                </a:solidFill>
              </a:rPr>
              <a:t>Paper / presentation 40% </a:t>
            </a:r>
            <a:endParaRPr lang="it-IT" sz="2400" b="1" dirty="0">
              <a:solidFill>
                <a:schemeClr val="tx1"/>
              </a:solidFill>
            </a:endParaRPr>
          </a:p>
          <a:p>
            <a:pPr algn="just"/>
            <a:r>
              <a:rPr lang="en-GB" sz="2400" b="1" dirty="0">
                <a:solidFill>
                  <a:schemeClr val="tx1"/>
                </a:solidFill>
              </a:rPr>
              <a:t>Final exam 50% </a:t>
            </a:r>
            <a:endParaRPr lang="it-IT" sz="2400" b="1" dirty="0">
              <a:solidFill>
                <a:schemeClr val="tx1"/>
              </a:solidFill>
            </a:endParaRPr>
          </a:p>
          <a:p>
            <a:pPr algn="just"/>
            <a:r>
              <a:rPr lang="en-GB" sz="2400" b="1" dirty="0">
                <a:solidFill>
                  <a:schemeClr val="tx1"/>
                </a:solidFill>
              </a:rPr>
              <a:t>Paper or presentation are mandatory; students can choose to write a paper without present it in class: in this case you have to send your paper to teacher at least 3 days before the exam.</a:t>
            </a:r>
            <a:endParaRPr lang="it-IT" sz="2400" b="1" dirty="0">
              <a:solidFill>
                <a:schemeClr val="tx1"/>
              </a:solidFill>
            </a:endParaRPr>
          </a:p>
        </p:txBody>
      </p:sp>
    </p:spTree>
    <p:extLst>
      <p:ext uri="{BB962C8B-B14F-4D97-AF65-F5344CB8AC3E}">
        <p14:creationId xmlns:p14="http://schemas.microsoft.com/office/powerpoint/2010/main" val="195594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275F79-0229-44C9-8232-637D1B7635E1}"/>
              </a:ext>
            </a:extLst>
          </p:cNvPr>
          <p:cNvSpPr>
            <a:spLocks noGrp="1"/>
          </p:cNvSpPr>
          <p:nvPr>
            <p:ph type="title"/>
          </p:nvPr>
        </p:nvSpPr>
        <p:spPr>
          <a:xfrm>
            <a:off x="2592925" y="624110"/>
            <a:ext cx="8911687" cy="614140"/>
          </a:xfrm>
        </p:spPr>
        <p:txBody>
          <a:bodyPr>
            <a:normAutofit fontScale="90000"/>
          </a:bodyPr>
          <a:lstStyle/>
          <a:p>
            <a:r>
              <a:rPr lang="en-US" b="0" i="0" cap="all" dirty="0">
                <a:solidFill>
                  <a:srgbClr val="303030"/>
                </a:solidFill>
                <a:effectLst/>
                <a:latin typeface="Oswald" panose="020B0604020202020204" pitchFamily="2" charset="0"/>
                <a:hlinkClick r:id="rId2" tooltip="Modifica nome della sezione"/>
              </a:rPr>
              <a:t>STUDENTS PRESENTATIONS AND PAPERS</a:t>
            </a:r>
            <a:br>
              <a:rPr lang="en-US" b="0" i="0" cap="all" dirty="0">
                <a:solidFill>
                  <a:srgbClr val="303030"/>
                </a:solidFill>
                <a:effectLst/>
                <a:latin typeface="Oswald" panose="020B0604020202020204" pitchFamily="2" charset="0"/>
              </a:rPr>
            </a:br>
            <a:endParaRPr lang="it-IT" dirty="0"/>
          </a:p>
        </p:txBody>
      </p:sp>
      <p:sp>
        <p:nvSpPr>
          <p:cNvPr id="3" name="Segnaposto contenuto 2">
            <a:extLst>
              <a:ext uri="{FF2B5EF4-FFF2-40B4-BE49-F238E27FC236}">
                <a16:creationId xmlns:a16="http://schemas.microsoft.com/office/drawing/2014/main" id="{8ED089B8-F440-468F-9558-D6855E1D75D7}"/>
              </a:ext>
            </a:extLst>
          </p:cNvPr>
          <p:cNvSpPr>
            <a:spLocks noGrp="1"/>
          </p:cNvSpPr>
          <p:nvPr>
            <p:ph idx="1"/>
          </p:nvPr>
        </p:nvSpPr>
        <p:spPr>
          <a:xfrm>
            <a:off x="1952625" y="1552575"/>
            <a:ext cx="9551987" cy="4358647"/>
          </a:xfrm>
        </p:spPr>
        <p:txBody>
          <a:bodyPr>
            <a:normAutofit fontScale="92500" lnSpcReduction="20000"/>
          </a:bodyPr>
          <a:lstStyle/>
          <a:p>
            <a:pPr algn="l"/>
            <a:r>
              <a:rPr lang="en-US" sz="2200" b="1" i="0" dirty="0">
                <a:solidFill>
                  <a:srgbClr val="303030"/>
                </a:solidFill>
                <a:effectLst/>
                <a:latin typeface="Open Sans" panose="020B0604020202020204" pitchFamily="34" charset="0"/>
              </a:rPr>
              <a:t>1) If you will do the class presentation (individually or in a group, 10-15 minutes per person), you have to book for one of the January dates, for each date 8 slots are available. In this case, you have not to submit a paper, but simply a written trace of your presentation and/or the slides you will use for your presentation. If you decide on a group presentation, each of the students in the group has to sign in a slot.</a:t>
            </a:r>
            <a:endParaRPr lang="en-US" sz="2200" b="0" i="0" dirty="0">
              <a:solidFill>
                <a:srgbClr val="303030"/>
              </a:solidFill>
              <a:effectLst/>
              <a:latin typeface="Open Sans" panose="020B0604020202020204" pitchFamily="34" charset="0"/>
            </a:endParaRPr>
          </a:p>
          <a:p>
            <a:pPr algn="l"/>
            <a:r>
              <a:rPr lang="en-US" sz="2200" b="1" dirty="0">
                <a:solidFill>
                  <a:srgbClr val="303030"/>
                </a:solidFill>
                <a:effectLst/>
                <a:latin typeface="Open Sans" panose="020B0604020202020204" pitchFamily="34" charset="0"/>
              </a:rPr>
              <a:t>2) If you decide to submit the paper, it should be about 3000 words long. You must send it to me at least 3 days before the exam you wish to take. I suggest the following compositional strategy: 1) Explain how your chosen case study connects to the more general topic; 2) Illustrate the most important points of the selected material; 3) Critical thinking. You can choose to focus on one of the texts I have given in the "Materials for Students presentations" folders or, if you prefer, you can also do further research on the basis of the text and of your own interest. If you write the paper in a group, you have 3000-words per person.</a:t>
            </a:r>
          </a:p>
          <a:p>
            <a:endParaRPr lang="it-IT" dirty="0"/>
          </a:p>
        </p:txBody>
      </p:sp>
    </p:spTree>
    <p:extLst>
      <p:ext uri="{BB962C8B-B14F-4D97-AF65-F5344CB8AC3E}">
        <p14:creationId xmlns:p14="http://schemas.microsoft.com/office/powerpoint/2010/main" val="2156980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b="1" dirty="0">
                <a:solidFill>
                  <a:schemeClr val="tx1"/>
                </a:solidFill>
              </a:rPr>
              <a:t>Post-coloniality to </a:t>
            </a:r>
            <a:br>
              <a:rPr lang="en-GB" b="1" dirty="0">
                <a:solidFill>
                  <a:schemeClr val="tx1"/>
                </a:solidFill>
              </a:rPr>
            </a:br>
            <a:r>
              <a:rPr lang="en-GB" b="1" dirty="0">
                <a:solidFill>
                  <a:schemeClr val="tx1"/>
                </a:solidFill>
              </a:rPr>
              <a:t>De-coloniality</a:t>
            </a:r>
            <a:endParaRPr lang="it-IT" b="1" dirty="0">
              <a:solidFill>
                <a:schemeClr val="tx1"/>
              </a:solidFill>
            </a:endParaRPr>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600535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solidFill>
                  <a:schemeClr val="tx1"/>
                </a:solidFill>
              </a:rPr>
              <a:t>The post-colonial approach</a:t>
            </a:r>
          </a:p>
        </p:txBody>
      </p:sp>
      <p:sp>
        <p:nvSpPr>
          <p:cNvPr id="3" name="Segnaposto contenuto 2"/>
          <p:cNvSpPr>
            <a:spLocks noGrp="1"/>
          </p:cNvSpPr>
          <p:nvPr>
            <p:ph idx="1"/>
          </p:nvPr>
        </p:nvSpPr>
        <p:spPr>
          <a:xfrm>
            <a:off x="2589212" y="1264555"/>
            <a:ext cx="8915400" cy="3777622"/>
          </a:xfrm>
        </p:spPr>
        <p:txBody>
          <a:bodyPr>
            <a:normAutofit fontScale="25000" lnSpcReduction="20000"/>
          </a:bodyPr>
          <a:lstStyle/>
          <a:p>
            <a:pPr algn="just"/>
            <a:r>
              <a:rPr lang="en-GB" sz="9600" b="1" dirty="0">
                <a:solidFill>
                  <a:schemeClr val="tx1"/>
                </a:solidFill>
              </a:rPr>
              <a:t>Post-coloniality presupposes an end to coloniality and a reaction to the colonial by asserting the persistent existence of the pre-colonial as equal to if not superior to the colonial.</a:t>
            </a:r>
          </a:p>
          <a:p>
            <a:pPr algn="just"/>
            <a:r>
              <a:rPr lang="en-GB" sz="9600" b="1" dirty="0">
                <a:solidFill>
                  <a:schemeClr val="tx1"/>
                </a:solidFill>
              </a:rPr>
              <a:t>It represents a movement to re-establish the balance between the subjugated and devalued local, native, pre-colonial and the imported, imposed, hyper-valued colonial.</a:t>
            </a:r>
          </a:p>
          <a:p>
            <a:pPr algn="just"/>
            <a:r>
              <a:rPr lang="en-GB" sz="9600" b="1" dirty="0">
                <a:solidFill>
                  <a:schemeClr val="tx1"/>
                </a:solidFill>
              </a:rPr>
              <a:t>Post-coloniality ironically privileges classical western thinkers and epistemologies - especially the deconstructionists, and thus practices (ignoring local </a:t>
            </a:r>
            <a:r>
              <a:rPr lang="en-GB" sz="9600" b="1" dirty="0" err="1">
                <a:solidFill>
                  <a:schemeClr val="tx1"/>
                </a:solidFill>
              </a:rPr>
              <a:t>knowledges</a:t>
            </a:r>
            <a:r>
              <a:rPr lang="en-GB" sz="9600" b="1" dirty="0">
                <a:solidFill>
                  <a:schemeClr val="tx1"/>
                </a:solidFill>
              </a:rPr>
              <a:t>) what it critiques.</a:t>
            </a:r>
          </a:p>
          <a:p>
            <a:pPr algn="just"/>
            <a:r>
              <a:rPr lang="en-GB" sz="9600" b="1" dirty="0">
                <a:solidFill>
                  <a:schemeClr val="tx1"/>
                </a:solidFill>
              </a:rPr>
              <a:t>The different variations of the post-colonial vary from a suggested </a:t>
            </a:r>
            <a:r>
              <a:rPr lang="en-GB" sz="9600" b="1" i="1" dirty="0">
                <a:solidFill>
                  <a:schemeClr val="tx1"/>
                </a:solidFill>
              </a:rPr>
              <a:t>inversion</a:t>
            </a:r>
            <a:r>
              <a:rPr lang="en-GB" sz="9600" b="1" dirty="0">
                <a:solidFill>
                  <a:schemeClr val="tx1"/>
                </a:solidFill>
              </a:rPr>
              <a:t> (pre-colonial should replace the colonial ex. negritude) to the suggestion that, though desirable, this inversion is no longer possible due to the co-presence of the colonial and the pre-colonial, generating post-colonial </a:t>
            </a:r>
            <a:r>
              <a:rPr lang="en-GB" sz="9600" b="1" i="1" dirty="0">
                <a:solidFill>
                  <a:schemeClr val="tx1"/>
                </a:solidFill>
              </a:rPr>
              <a:t>hybridity.</a:t>
            </a:r>
            <a:endParaRPr lang="en-GB" sz="9600" b="1" dirty="0">
              <a:solidFill>
                <a:schemeClr val="tx1"/>
              </a:solidFill>
            </a:endParaRPr>
          </a:p>
          <a:p>
            <a:pPr marL="0" indent="0" algn="just">
              <a:buNone/>
            </a:pPr>
            <a:endParaRPr lang="en-GB" b="1" dirty="0">
              <a:solidFill>
                <a:schemeClr val="tx1"/>
              </a:solidFill>
            </a:endParaRPr>
          </a:p>
        </p:txBody>
      </p:sp>
    </p:spTree>
    <p:extLst>
      <p:ext uri="{BB962C8B-B14F-4D97-AF65-F5344CB8AC3E}">
        <p14:creationId xmlns:p14="http://schemas.microsoft.com/office/powerpoint/2010/main" val="512695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The De-</a:t>
            </a:r>
            <a:r>
              <a:rPr lang="it-IT" b="1" dirty="0" err="1">
                <a:solidFill>
                  <a:schemeClr val="tx1"/>
                </a:solidFill>
              </a:rPr>
              <a:t>colonial</a:t>
            </a:r>
            <a:r>
              <a:rPr lang="it-IT" b="1" dirty="0">
                <a:solidFill>
                  <a:schemeClr val="tx1"/>
                </a:solidFill>
              </a:rPr>
              <a:t> </a:t>
            </a:r>
            <a:r>
              <a:rPr lang="it-IT" b="1" dirty="0" err="1">
                <a:solidFill>
                  <a:schemeClr val="tx1"/>
                </a:solidFill>
              </a:rPr>
              <a:t>approach</a:t>
            </a:r>
            <a:endParaRPr lang="it-IT" b="1" dirty="0">
              <a:solidFill>
                <a:schemeClr val="tx1"/>
              </a:solidFill>
            </a:endParaRPr>
          </a:p>
        </p:txBody>
      </p:sp>
      <p:sp>
        <p:nvSpPr>
          <p:cNvPr id="3" name="Segnaposto contenuto 2"/>
          <p:cNvSpPr>
            <a:spLocks noGrp="1"/>
          </p:cNvSpPr>
          <p:nvPr>
            <p:ph idx="1"/>
          </p:nvPr>
        </p:nvSpPr>
        <p:spPr>
          <a:xfrm>
            <a:off x="2589212" y="1264555"/>
            <a:ext cx="8915400" cy="4439473"/>
          </a:xfrm>
        </p:spPr>
        <p:txBody>
          <a:bodyPr>
            <a:noAutofit/>
          </a:bodyPr>
          <a:lstStyle/>
          <a:p>
            <a:r>
              <a:rPr lang="en-GB" sz="2200" b="1" dirty="0">
                <a:solidFill>
                  <a:schemeClr val="tx1"/>
                </a:solidFill>
              </a:rPr>
              <a:t>Speaking about colonialism and post-coloniality, it is important to remember that </a:t>
            </a:r>
            <a:r>
              <a:rPr lang="en-GB" sz="2200" b="1" i="1" dirty="0">
                <a:solidFill>
                  <a:schemeClr val="tx1"/>
                </a:solidFill>
              </a:rPr>
              <a:t>what is known </a:t>
            </a:r>
            <a:r>
              <a:rPr lang="en-GB" sz="2200" b="1" dirty="0">
                <a:solidFill>
                  <a:schemeClr val="tx1"/>
                </a:solidFill>
              </a:rPr>
              <a:t>about colonialism and post-coloniality is also located within a </a:t>
            </a:r>
            <a:r>
              <a:rPr lang="en-GB" sz="2200" b="1" i="1" dirty="0">
                <a:solidFill>
                  <a:schemeClr val="tx1"/>
                </a:solidFill>
              </a:rPr>
              <a:t>social-historical political context. </a:t>
            </a:r>
          </a:p>
          <a:p>
            <a:r>
              <a:rPr lang="en-GB" sz="2200" b="1" dirty="0">
                <a:solidFill>
                  <a:schemeClr val="tx1"/>
                </a:solidFill>
              </a:rPr>
              <a:t>So, </a:t>
            </a:r>
            <a:r>
              <a:rPr lang="en-GB" sz="2200" b="1" i="1" dirty="0">
                <a:solidFill>
                  <a:schemeClr val="tx1"/>
                </a:solidFill>
              </a:rPr>
              <a:t>where one is speaking from </a:t>
            </a:r>
            <a:r>
              <a:rPr lang="en-GB" sz="2200" b="1" dirty="0">
                <a:solidFill>
                  <a:schemeClr val="tx1"/>
                </a:solidFill>
              </a:rPr>
              <a:t>becomes as significant as </a:t>
            </a:r>
            <a:r>
              <a:rPr lang="en-GB" sz="2200" b="1" i="1" dirty="0">
                <a:solidFill>
                  <a:schemeClr val="tx1"/>
                </a:solidFill>
              </a:rPr>
              <a:t>what one says.</a:t>
            </a:r>
          </a:p>
          <a:p>
            <a:r>
              <a:rPr lang="en-GB" sz="2200" b="1" dirty="0">
                <a:solidFill>
                  <a:schemeClr val="tx1"/>
                </a:solidFill>
              </a:rPr>
              <a:t>Whereas post-coloniality in general believed in the end of colonialism and the persistence and greater value of pre-colonial local cultures and </a:t>
            </a:r>
            <a:r>
              <a:rPr lang="en-GB" sz="2200" b="1" dirty="0" err="1">
                <a:solidFill>
                  <a:schemeClr val="tx1"/>
                </a:solidFill>
              </a:rPr>
              <a:t>knowledges</a:t>
            </a:r>
            <a:r>
              <a:rPr lang="en-GB" sz="2200" b="1" dirty="0">
                <a:solidFill>
                  <a:schemeClr val="tx1"/>
                </a:solidFill>
              </a:rPr>
              <a:t>, De-colonial scholars, located in their context of settler-histories, realised they were located and speaking from a different context.</a:t>
            </a:r>
          </a:p>
          <a:p>
            <a:r>
              <a:rPr lang="en-GB" sz="2200" b="1" dirty="0">
                <a:solidFill>
                  <a:schemeClr val="tx1"/>
                </a:solidFill>
              </a:rPr>
              <a:t>With their settler histories and histories of anticolonial struggle, they had little empathy with the complex “native” populations.</a:t>
            </a:r>
          </a:p>
        </p:txBody>
      </p:sp>
    </p:spTree>
    <p:extLst>
      <p:ext uri="{BB962C8B-B14F-4D97-AF65-F5344CB8AC3E}">
        <p14:creationId xmlns:p14="http://schemas.microsoft.com/office/powerpoint/2010/main" val="660185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2589212" y="1264555"/>
            <a:ext cx="8915400" cy="5371291"/>
          </a:xfrm>
        </p:spPr>
        <p:txBody>
          <a:bodyPr>
            <a:noAutofit/>
          </a:bodyPr>
          <a:lstStyle/>
          <a:p>
            <a:r>
              <a:rPr lang="en-GB" sz="2400" b="1" dirty="0">
                <a:solidFill>
                  <a:schemeClr val="tx1"/>
                </a:solidFill>
              </a:rPr>
              <a:t>These histories had made them complicit with colonialism in exploiting the indigenous.</a:t>
            </a:r>
          </a:p>
          <a:p>
            <a:r>
              <a:rPr lang="en-GB" sz="2400" b="1" dirty="0">
                <a:solidFill>
                  <a:schemeClr val="tx1"/>
                </a:solidFill>
              </a:rPr>
              <a:t>Though they had long since become independent from European powers, they were in practice still perpetuating the structures of colonialism by maintain the racial, cultural, linguistic, gender, sexual hierarchies instituted by European colonialism.</a:t>
            </a:r>
          </a:p>
          <a:p>
            <a:r>
              <a:rPr lang="en-GB" sz="2400" b="1" dirty="0">
                <a:solidFill>
                  <a:schemeClr val="tx1"/>
                </a:solidFill>
              </a:rPr>
              <a:t>Their epistemologies were European. Rather than merely championing a movement for emancipation and social justice from the colonialism with which they were complicit, they sought to understand how, as thinkers, they were still entangled in the epistemologies and ontologies of colonialism.</a:t>
            </a:r>
          </a:p>
        </p:txBody>
      </p:sp>
    </p:spTree>
    <p:extLst>
      <p:ext uri="{BB962C8B-B14F-4D97-AF65-F5344CB8AC3E}">
        <p14:creationId xmlns:p14="http://schemas.microsoft.com/office/powerpoint/2010/main" val="166573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The De-</a:t>
            </a:r>
            <a:r>
              <a:rPr lang="it-IT" b="1" dirty="0" err="1">
                <a:solidFill>
                  <a:schemeClr val="tx1"/>
                </a:solidFill>
              </a:rPr>
              <a:t>colonial</a:t>
            </a:r>
            <a:r>
              <a:rPr lang="it-IT" b="1" dirty="0">
                <a:solidFill>
                  <a:schemeClr val="tx1"/>
                </a:solidFill>
              </a:rPr>
              <a:t> option</a:t>
            </a:r>
          </a:p>
        </p:txBody>
      </p:sp>
      <p:sp>
        <p:nvSpPr>
          <p:cNvPr id="3" name="Segnaposto contenuto 2"/>
          <p:cNvSpPr>
            <a:spLocks noGrp="1"/>
          </p:cNvSpPr>
          <p:nvPr>
            <p:ph idx="1"/>
          </p:nvPr>
        </p:nvSpPr>
        <p:spPr>
          <a:xfrm>
            <a:off x="2589212" y="1196688"/>
            <a:ext cx="8915400" cy="4334971"/>
          </a:xfrm>
        </p:spPr>
        <p:txBody>
          <a:bodyPr>
            <a:noAutofit/>
          </a:bodyPr>
          <a:lstStyle/>
          <a:p>
            <a:r>
              <a:rPr lang="en" sz="2300" b="1" dirty="0">
                <a:solidFill>
                  <a:schemeClr val="tx1"/>
                </a:solidFill>
              </a:rPr>
              <a:t>1) A decolonial epistemic perspective requires a broader canon of thought than simply the western canon (including the Left western canon).</a:t>
            </a:r>
          </a:p>
          <a:p>
            <a:r>
              <a:rPr lang="en" sz="2300" b="1" dirty="0">
                <a:solidFill>
                  <a:schemeClr val="tx1"/>
                </a:solidFill>
              </a:rPr>
              <a:t>2) A truly universal decolonial perspective cannot be based on an </a:t>
            </a:r>
            <a:r>
              <a:rPr lang="en" sz="2300" b="1" i="1" dirty="0">
                <a:solidFill>
                  <a:schemeClr val="tx1"/>
                </a:solidFill>
              </a:rPr>
              <a:t>abstract universal </a:t>
            </a:r>
            <a:r>
              <a:rPr lang="en" sz="2300" b="1" dirty="0">
                <a:solidFill>
                  <a:schemeClr val="tx1"/>
                </a:solidFill>
              </a:rPr>
              <a:t>(one particular that promotes itself as universal global design), but would have to be the result of </a:t>
            </a:r>
            <a:r>
              <a:rPr lang="en" sz="2300" b="1" i="1" dirty="0">
                <a:solidFill>
                  <a:schemeClr val="tx1"/>
                </a:solidFill>
              </a:rPr>
              <a:t>critical dialogue between diverse</a:t>
            </a:r>
            <a:br>
              <a:rPr lang="en" sz="2300" b="1" i="1" dirty="0">
                <a:solidFill>
                  <a:schemeClr val="tx1"/>
                </a:solidFill>
              </a:rPr>
            </a:br>
            <a:r>
              <a:rPr lang="en" sz="2300" b="1" i="1" dirty="0">
                <a:solidFill>
                  <a:schemeClr val="tx1"/>
                </a:solidFill>
              </a:rPr>
              <a:t>critical epistemic/ethical/political projects</a:t>
            </a:r>
            <a:r>
              <a:rPr lang="en" sz="2300" b="1" dirty="0">
                <a:solidFill>
                  <a:schemeClr val="tx1"/>
                </a:solidFill>
              </a:rPr>
              <a:t> towards a </a:t>
            </a:r>
            <a:r>
              <a:rPr lang="en" sz="2300" b="1" i="1" dirty="0">
                <a:solidFill>
                  <a:schemeClr val="tx1"/>
                </a:solidFill>
              </a:rPr>
              <a:t>pluriversal </a:t>
            </a:r>
            <a:r>
              <a:rPr lang="en" sz="2300" b="1" dirty="0">
                <a:solidFill>
                  <a:schemeClr val="tx1"/>
                </a:solidFill>
              </a:rPr>
              <a:t>as opposed to a universal world; </a:t>
            </a:r>
          </a:p>
          <a:p>
            <a:r>
              <a:rPr lang="en" sz="2300" b="1" dirty="0">
                <a:solidFill>
                  <a:schemeClr val="tx1"/>
                </a:solidFill>
              </a:rPr>
              <a:t>3) The decolonization of knowledge would require taking seriously the epistemic perspective/cosmologies/insights of critical thinkers from the Global South thinking </a:t>
            </a:r>
            <a:r>
              <a:rPr lang="en" sz="2300" b="1" i="1" dirty="0">
                <a:solidFill>
                  <a:schemeClr val="tx1"/>
                </a:solidFill>
              </a:rPr>
              <a:t>from and with </a:t>
            </a:r>
            <a:r>
              <a:rPr lang="en" sz="2300" b="1" dirty="0">
                <a:solidFill>
                  <a:schemeClr val="tx1"/>
                </a:solidFill>
              </a:rPr>
              <a:t>subalternized racial/ethnic/sexual spaces and bodies. </a:t>
            </a:r>
            <a:endParaRPr lang="en-GB" sz="2300" b="1" dirty="0">
              <a:solidFill>
                <a:schemeClr val="tx1"/>
              </a:solidFill>
            </a:endParaRPr>
          </a:p>
        </p:txBody>
      </p:sp>
    </p:spTree>
    <p:extLst>
      <p:ext uri="{BB962C8B-B14F-4D97-AF65-F5344CB8AC3E}">
        <p14:creationId xmlns:p14="http://schemas.microsoft.com/office/powerpoint/2010/main" val="32955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08367" y="1010194"/>
            <a:ext cx="7454536" cy="2246769"/>
          </a:xfrm>
          <a:prstGeom prst="rect">
            <a:avLst/>
          </a:prstGeom>
        </p:spPr>
        <p:txBody>
          <a:bodyPr wrap="square">
            <a:spAutoFit/>
          </a:bodyPr>
          <a:lstStyle/>
          <a:p>
            <a:pPr algn="ctr">
              <a:spcAft>
                <a:spcPts val="0"/>
              </a:spcAft>
            </a:pPr>
            <a:r>
              <a:rPr lang="en-GB"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rPr>
              <a:t>COURSE INSTRUCTOR</a:t>
            </a:r>
            <a:endParaRPr lang="it-IT"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endParaRPr>
          </a:p>
          <a:p>
            <a:pPr algn="ctr">
              <a:spcAft>
                <a:spcPts val="0"/>
              </a:spcAft>
            </a:pPr>
            <a:r>
              <a:rPr lang="en-GB" sz="2800" dirty="0" err="1">
                <a:solidFill>
                  <a:srgbClr val="000000"/>
                </a:solidFill>
                <a:latin typeface="Arial Black" panose="020B0A04020102020204" pitchFamily="34" charset="0"/>
                <a:ea typeface="Calibri" panose="020F0502020204030204" pitchFamily="34" charset="0"/>
                <a:cs typeface="Bookman Old Style" panose="02050604050505020204" pitchFamily="18" charset="0"/>
              </a:rPr>
              <a:t>Prof.</a:t>
            </a:r>
            <a:r>
              <a:rPr lang="en-GB"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rPr>
              <a:t> Mauro Farnesi Camellone</a:t>
            </a:r>
            <a:endParaRPr lang="it-IT"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endParaRPr>
          </a:p>
          <a:p>
            <a:pPr algn="ctr">
              <a:spcAft>
                <a:spcPts val="0"/>
              </a:spcAft>
            </a:pPr>
            <a:r>
              <a:rPr lang="en-GB"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rPr>
              <a:t>Office Room II floor, via del Santo, 28 </a:t>
            </a:r>
            <a:endParaRPr lang="it-IT"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endParaRPr>
          </a:p>
          <a:p>
            <a:pPr algn="ctr">
              <a:spcAft>
                <a:spcPts val="0"/>
              </a:spcAft>
            </a:pPr>
            <a:r>
              <a:rPr lang="en-GB"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rPr>
              <a:t>mauro.farnesicamellone@unipd.it </a:t>
            </a:r>
            <a:endParaRPr lang="it-IT"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endParaRPr>
          </a:p>
          <a:p>
            <a:pPr algn="ctr">
              <a:spcAft>
                <a:spcPts val="0"/>
              </a:spcAft>
            </a:pPr>
            <a:r>
              <a:rPr lang="en-GB" sz="2800" i="1" dirty="0">
                <a:solidFill>
                  <a:srgbClr val="000000"/>
                </a:solidFill>
                <a:latin typeface="Arial Black" panose="020B0A04020102020204" pitchFamily="34" charset="0"/>
                <a:ea typeface="Calibri" panose="020F0502020204030204" pitchFamily="34" charset="0"/>
                <a:cs typeface="Bookman Old Style" panose="02050604050505020204" pitchFamily="18" charset="0"/>
              </a:rPr>
              <a:t>Office hours</a:t>
            </a:r>
            <a:r>
              <a:rPr lang="en-GB"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rPr>
              <a:t>: by appointment. </a:t>
            </a:r>
            <a:endParaRPr lang="it-IT" sz="2800" dirty="0">
              <a:solidFill>
                <a:srgbClr val="000000"/>
              </a:solidFill>
              <a:latin typeface="Arial Black" panose="020B0A04020102020204" pitchFamily="34" charset="0"/>
              <a:ea typeface="Calibri" panose="020F0502020204030204" pitchFamily="34" charset="0"/>
              <a:cs typeface="Bookman Old Style" panose="02050604050505020204" pitchFamily="18" charset="0"/>
            </a:endParaRPr>
          </a:p>
        </p:txBody>
      </p:sp>
    </p:spTree>
    <p:extLst>
      <p:ext uri="{BB962C8B-B14F-4D97-AF65-F5344CB8AC3E}">
        <p14:creationId xmlns:p14="http://schemas.microsoft.com/office/powerpoint/2010/main" val="79873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GB" b="1" dirty="0">
                <a:solidFill>
                  <a:schemeClr val="tx1"/>
                </a:solidFill>
              </a:rPr>
              <a:t>Course presentation</a:t>
            </a:r>
            <a:endParaRPr lang="it-IT" b="1" dirty="0">
              <a:solidFill>
                <a:schemeClr val="tx1"/>
              </a:solidFill>
            </a:endParaRPr>
          </a:p>
        </p:txBody>
      </p:sp>
      <p:sp>
        <p:nvSpPr>
          <p:cNvPr id="3" name="Sottotitolo 2"/>
          <p:cNvSpPr>
            <a:spLocks noGrp="1"/>
          </p:cNvSpPr>
          <p:nvPr>
            <p:ph type="subTitle" idx="1"/>
          </p:nvPr>
        </p:nvSpPr>
        <p:spPr/>
        <p:txBody>
          <a:bodyPr/>
          <a:lstStyle/>
          <a:p>
            <a:r>
              <a:rPr lang="en-GB" b="1" dirty="0"/>
              <a:t>Course Objectives </a:t>
            </a:r>
            <a:endParaRPr lang="it-IT" dirty="0"/>
          </a:p>
        </p:txBody>
      </p:sp>
    </p:spTree>
    <p:extLst>
      <p:ext uri="{BB962C8B-B14F-4D97-AF65-F5344CB8AC3E}">
        <p14:creationId xmlns:p14="http://schemas.microsoft.com/office/powerpoint/2010/main" val="282033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First </a:t>
            </a:r>
            <a:r>
              <a:rPr lang="en-GB" b="1" dirty="0"/>
              <a:t>Topic</a:t>
            </a:r>
          </a:p>
        </p:txBody>
      </p:sp>
      <p:sp>
        <p:nvSpPr>
          <p:cNvPr id="3" name="Segnaposto contenuto 2"/>
          <p:cNvSpPr>
            <a:spLocks noGrp="1"/>
          </p:cNvSpPr>
          <p:nvPr>
            <p:ph idx="1"/>
          </p:nvPr>
        </p:nvSpPr>
        <p:spPr/>
        <p:txBody>
          <a:bodyPr>
            <a:normAutofit/>
          </a:bodyPr>
          <a:lstStyle/>
          <a:p>
            <a:pPr algn="just"/>
            <a:r>
              <a:rPr lang="en-GB" sz="2400" b="1" dirty="0">
                <a:solidFill>
                  <a:schemeClr val="tx1"/>
                </a:solidFill>
              </a:rPr>
              <a:t>The first part of the module focuses on the notion of "coloniality", understood as the hidden agenda and the darkest side of </a:t>
            </a:r>
            <a:r>
              <a:rPr lang="en-GB" sz="2400" b="1" u="sng" dirty="0">
                <a:solidFill>
                  <a:schemeClr val="tx1"/>
                </a:solidFill>
              </a:rPr>
              <a:t>western modernity</a:t>
            </a:r>
            <a:r>
              <a:rPr lang="en-GB" sz="2400" b="1" dirty="0">
                <a:solidFill>
                  <a:schemeClr val="tx1"/>
                </a:solidFill>
              </a:rPr>
              <a:t>, and proposes the de-colonization of </a:t>
            </a:r>
            <a:r>
              <a:rPr lang="en-GB" sz="2400" b="1" u="sng" dirty="0">
                <a:solidFill>
                  <a:schemeClr val="tx1"/>
                </a:solidFill>
              </a:rPr>
              <a:t>knowledge as an epistemological strategy with political and ethical implications</a:t>
            </a:r>
            <a:r>
              <a:rPr lang="en-GB" sz="2400" b="1" dirty="0">
                <a:solidFill>
                  <a:schemeClr val="tx1"/>
                </a:solidFill>
              </a:rPr>
              <a:t>. Coloniality is a kind of 'cognitive injustice': the failure to recognise the different ways of knowing by which people </a:t>
            </a:r>
            <a:r>
              <a:rPr lang="en-GB" sz="2400" b="1" u="sng" dirty="0">
                <a:solidFill>
                  <a:schemeClr val="tx1"/>
                </a:solidFill>
              </a:rPr>
              <a:t>across the globe</a:t>
            </a:r>
            <a:r>
              <a:rPr lang="en-GB" sz="2400" b="1" dirty="0">
                <a:solidFill>
                  <a:schemeClr val="tx1"/>
                </a:solidFill>
              </a:rPr>
              <a:t> run their lives and provide meaning to their existence.</a:t>
            </a:r>
            <a:endParaRPr lang="it-IT" sz="2400" b="1" dirty="0">
              <a:solidFill>
                <a:schemeClr val="tx1"/>
              </a:solidFill>
            </a:endParaRPr>
          </a:p>
        </p:txBody>
      </p:sp>
    </p:spTree>
    <p:extLst>
      <p:ext uri="{BB962C8B-B14F-4D97-AF65-F5344CB8AC3E}">
        <p14:creationId xmlns:p14="http://schemas.microsoft.com/office/powerpoint/2010/main" val="1809617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Second </a:t>
            </a:r>
            <a:r>
              <a:rPr lang="it-IT" b="1" dirty="0" err="1"/>
              <a:t>Topic</a:t>
            </a:r>
            <a:endParaRPr lang="it-IT" b="1" dirty="0"/>
          </a:p>
        </p:txBody>
      </p:sp>
      <p:sp>
        <p:nvSpPr>
          <p:cNvPr id="3" name="Segnaposto contenuto 2"/>
          <p:cNvSpPr>
            <a:spLocks noGrp="1"/>
          </p:cNvSpPr>
          <p:nvPr>
            <p:ph idx="1"/>
          </p:nvPr>
        </p:nvSpPr>
        <p:spPr/>
        <p:txBody>
          <a:bodyPr>
            <a:normAutofit/>
          </a:bodyPr>
          <a:lstStyle/>
          <a:p>
            <a:pPr algn="just"/>
            <a:r>
              <a:rPr lang="en-GB" sz="2400" b="1" dirty="0">
                <a:solidFill>
                  <a:schemeClr val="tx1"/>
                </a:solidFill>
              </a:rPr>
              <a:t>The second part of the module focuses on how western domination has profoundly marginalised knowledge and wisdom that had been in existence in the </a:t>
            </a:r>
            <a:r>
              <a:rPr lang="en-GB" sz="2400" b="1" u="sng" dirty="0">
                <a:solidFill>
                  <a:schemeClr val="tx1"/>
                </a:solidFill>
              </a:rPr>
              <a:t>global South</a:t>
            </a:r>
            <a:r>
              <a:rPr lang="en-GB" sz="2400" b="1" dirty="0">
                <a:solidFill>
                  <a:schemeClr val="tx1"/>
                </a:solidFill>
              </a:rPr>
              <a:t>. To recover and valorise the epistemological diversity of the world is shown as the first step toward a new kind of </a:t>
            </a:r>
            <a:r>
              <a:rPr lang="en-GB" sz="2400" b="1" u="sng" dirty="0">
                <a:solidFill>
                  <a:schemeClr val="tx1"/>
                </a:solidFill>
              </a:rPr>
              <a:t>bottom-up cosmopolitanism</a:t>
            </a:r>
            <a:r>
              <a:rPr lang="en-GB" sz="2400" b="1" dirty="0">
                <a:solidFill>
                  <a:schemeClr val="tx1"/>
                </a:solidFill>
              </a:rPr>
              <a:t>.</a:t>
            </a:r>
            <a:endParaRPr lang="it-IT" sz="2400" b="1" dirty="0">
              <a:solidFill>
                <a:schemeClr val="tx1"/>
              </a:solidFill>
            </a:endParaRPr>
          </a:p>
        </p:txBody>
      </p:sp>
    </p:spTree>
    <p:extLst>
      <p:ext uri="{BB962C8B-B14F-4D97-AF65-F5344CB8AC3E}">
        <p14:creationId xmlns:p14="http://schemas.microsoft.com/office/powerpoint/2010/main" val="1487313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Third </a:t>
            </a:r>
            <a:r>
              <a:rPr lang="it-IT" b="1" dirty="0" err="1"/>
              <a:t>Topic</a:t>
            </a:r>
            <a:endParaRPr lang="it-IT" b="1" dirty="0"/>
          </a:p>
        </p:txBody>
      </p:sp>
      <p:sp>
        <p:nvSpPr>
          <p:cNvPr id="3" name="Segnaposto contenuto 2"/>
          <p:cNvSpPr>
            <a:spLocks noGrp="1"/>
          </p:cNvSpPr>
          <p:nvPr>
            <p:ph idx="1"/>
          </p:nvPr>
        </p:nvSpPr>
        <p:spPr/>
        <p:txBody>
          <a:bodyPr>
            <a:noAutofit/>
          </a:bodyPr>
          <a:lstStyle/>
          <a:p>
            <a:pPr algn="just"/>
            <a:r>
              <a:rPr lang="en-GB" sz="2400" b="1" dirty="0">
                <a:solidFill>
                  <a:schemeClr val="tx1"/>
                </a:solidFill>
              </a:rPr>
              <a:t>The third part of the module focuses on an alternative legacy of modernity: a) Aiming to bridge European and non-European contexts in alternative trajectories of modernity and radical political experiments; b) Challenging the dominant conceptualization of juridical "universalism" and proposes a conception of insurgent universality that is rooted in alternative traditions of modernity; c) Providing a new historical-theoretical framework in which multiple temporal layers coexist and conflict with each other.</a:t>
            </a:r>
            <a:endParaRPr lang="it-IT" sz="2400" b="1" dirty="0">
              <a:solidFill>
                <a:schemeClr val="tx1"/>
              </a:solidFill>
            </a:endParaRPr>
          </a:p>
        </p:txBody>
      </p:sp>
    </p:spTree>
    <p:extLst>
      <p:ext uri="{BB962C8B-B14F-4D97-AF65-F5344CB8AC3E}">
        <p14:creationId xmlns:p14="http://schemas.microsoft.com/office/powerpoint/2010/main" val="2820085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t>Course Methodology </a:t>
            </a:r>
            <a:br>
              <a:rPr lang="it-IT" dirty="0"/>
            </a:br>
            <a:endParaRPr lang="it-IT" dirty="0"/>
          </a:p>
        </p:txBody>
      </p:sp>
      <p:sp>
        <p:nvSpPr>
          <p:cNvPr id="3" name="Segnaposto contenuto 2"/>
          <p:cNvSpPr>
            <a:spLocks noGrp="1"/>
          </p:cNvSpPr>
          <p:nvPr>
            <p:ph idx="1"/>
          </p:nvPr>
        </p:nvSpPr>
        <p:spPr/>
        <p:txBody>
          <a:bodyPr>
            <a:normAutofit/>
          </a:bodyPr>
          <a:lstStyle/>
          <a:p>
            <a:pPr algn="just"/>
            <a:r>
              <a:rPr lang="en-GB" sz="2400" b="1" dirty="0">
                <a:solidFill>
                  <a:schemeClr val="tx1"/>
                </a:solidFill>
              </a:rPr>
              <a:t>The course will combine lectures and class discussions based both on specific readings and students’ papers presentations. </a:t>
            </a:r>
            <a:endParaRPr lang="it-IT" sz="2400" b="1" dirty="0">
              <a:solidFill>
                <a:schemeClr val="tx1"/>
              </a:solidFill>
            </a:endParaRPr>
          </a:p>
        </p:txBody>
      </p:sp>
    </p:spTree>
    <p:extLst>
      <p:ext uri="{BB962C8B-B14F-4D97-AF65-F5344CB8AC3E}">
        <p14:creationId xmlns:p14="http://schemas.microsoft.com/office/powerpoint/2010/main" val="90984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Learning </a:t>
            </a:r>
            <a:r>
              <a:rPr lang="it-IT" b="1" dirty="0" err="1">
                <a:solidFill>
                  <a:schemeClr val="tx1"/>
                </a:solidFill>
              </a:rPr>
              <a:t>Materials</a:t>
            </a:r>
            <a:r>
              <a:rPr lang="it-IT" b="1" dirty="0">
                <a:solidFill>
                  <a:schemeClr val="tx1"/>
                </a:solidFill>
              </a:rPr>
              <a:t> </a:t>
            </a:r>
            <a:endParaRPr lang="it-IT" dirty="0">
              <a:solidFill>
                <a:schemeClr val="tx1"/>
              </a:solidFill>
            </a:endParaRPr>
          </a:p>
        </p:txBody>
      </p:sp>
      <p:sp>
        <p:nvSpPr>
          <p:cNvPr id="3" name="Segnaposto contenuto 2"/>
          <p:cNvSpPr>
            <a:spLocks noGrp="1"/>
          </p:cNvSpPr>
          <p:nvPr>
            <p:ph idx="1"/>
          </p:nvPr>
        </p:nvSpPr>
        <p:spPr/>
        <p:txBody>
          <a:bodyPr>
            <a:normAutofit/>
          </a:bodyPr>
          <a:lstStyle/>
          <a:p>
            <a:pPr lvl="0"/>
            <a:r>
              <a:rPr lang="en-GB" sz="2400" b="1" dirty="0">
                <a:solidFill>
                  <a:schemeClr val="tx1"/>
                </a:solidFill>
              </a:rPr>
              <a:t>W.D. </a:t>
            </a:r>
            <a:r>
              <a:rPr lang="en-GB" sz="2400" b="1" dirty="0" err="1">
                <a:solidFill>
                  <a:schemeClr val="tx1"/>
                </a:solidFill>
              </a:rPr>
              <a:t>Mignolo</a:t>
            </a:r>
            <a:r>
              <a:rPr lang="en-GB" sz="2400" b="1" dirty="0">
                <a:solidFill>
                  <a:schemeClr val="tx1"/>
                </a:solidFill>
              </a:rPr>
              <a:t>, A. Escobar, </a:t>
            </a:r>
            <a:r>
              <a:rPr lang="en-GB" sz="2400" b="1" i="1" dirty="0">
                <a:solidFill>
                  <a:schemeClr val="tx1"/>
                </a:solidFill>
              </a:rPr>
              <a:t>Globalization and the </a:t>
            </a:r>
            <a:r>
              <a:rPr lang="en-GB" sz="2400" b="1" i="1" dirty="0" err="1">
                <a:solidFill>
                  <a:schemeClr val="tx1"/>
                </a:solidFill>
              </a:rPr>
              <a:t>Decolonial</a:t>
            </a:r>
            <a:r>
              <a:rPr lang="en-GB" sz="2400" b="1" i="1" dirty="0">
                <a:solidFill>
                  <a:schemeClr val="tx1"/>
                </a:solidFill>
              </a:rPr>
              <a:t> Option</a:t>
            </a:r>
            <a:r>
              <a:rPr lang="en-GB" sz="2400" b="1" dirty="0">
                <a:solidFill>
                  <a:schemeClr val="tx1"/>
                </a:solidFill>
              </a:rPr>
              <a:t>. </a:t>
            </a:r>
            <a:r>
              <a:rPr lang="it-IT" sz="2400" b="1" dirty="0">
                <a:solidFill>
                  <a:schemeClr val="tx1"/>
                </a:solidFill>
              </a:rPr>
              <a:t>London and New York: </a:t>
            </a:r>
            <a:r>
              <a:rPr lang="it-IT" sz="2400" b="1" dirty="0" err="1">
                <a:solidFill>
                  <a:schemeClr val="tx1"/>
                </a:solidFill>
              </a:rPr>
              <a:t>Routledge</a:t>
            </a:r>
            <a:r>
              <a:rPr lang="it-IT" sz="2400" b="1" dirty="0">
                <a:solidFill>
                  <a:schemeClr val="tx1"/>
                </a:solidFill>
              </a:rPr>
              <a:t>, 2013.</a:t>
            </a:r>
          </a:p>
          <a:p>
            <a:pPr lvl="0"/>
            <a:r>
              <a:rPr lang="en-GB" sz="2400" b="1" dirty="0">
                <a:solidFill>
                  <a:schemeClr val="tx1"/>
                </a:solidFill>
              </a:rPr>
              <a:t>B. de Sousa Santos, </a:t>
            </a:r>
            <a:r>
              <a:rPr lang="en-GB" sz="2400" b="1" i="1" dirty="0">
                <a:solidFill>
                  <a:schemeClr val="tx1"/>
                </a:solidFill>
              </a:rPr>
              <a:t>Epistemologies of the South: Justice Against </a:t>
            </a:r>
            <a:r>
              <a:rPr lang="en-GB" sz="2400" b="1" i="1" dirty="0" err="1">
                <a:solidFill>
                  <a:schemeClr val="tx1"/>
                </a:solidFill>
              </a:rPr>
              <a:t>Epistemicide</a:t>
            </a:r>
            <a:r>
              <a:rPr lang="en-GB" sz="2400" b="1" dirty="0">
                <a:solidFill>
                  <a:schemeClr val="tx1"/>
                </a:solidFill>
              </a:rPr>
              <a:t>. </a:t>
            </a:r>
            <a:r>
              <a:rPr lang="it-IT" sz="2400" b="1" dirty="0">
                <a:solidFill>
                  <a:schemeClr val="tx1"/>
                </a:solidFill>
              </a:rPr>
              <a:t>London and New York: </a:t>
            </a:r>
            <a:r>
              <a:rPr lang="it-IT" sz="2400" b="1" dirty="0" err="1">
                <a:solidFill>
                  <a:schemeClr val="tx1"/>
                </a:solidFill>
              </a:rPr>
              <a:t>Routledge</a:t>
            </a:r>
            <a:r>
              <a:rPr lang="it-IT" sz="2400" b="1" dirty="0">
                <a:solidFill>
                  <a:schemeClr val="tx1"/>
                </a:solidFill>
              </a:rPr>
              <a:t>, 2014.</a:t>
            </a:r>
          </a:p>
          <a:p>
            <a:r>
              <a:rPr lang="en-GB" sz="2400" b="1" dirty="0">
                <a:solidFill>
                  <a:schemeClr val="tx1"/>
                </a:solidFill>
              </a:rPr>
              <a:t>M. </a:t>
            </a:r>
            <a:r>
              <a:rPr lang="en-GB" sz="2400" b="1" dirty="0" err="1">
                <a:solidFill>
                  <a:schemeClr val="tx1"/>
                </a:solidFill>
              </a:rPr>
              <a:t>Tomba</a:t>
            </a:r>
            <a:r>
              <a:rPr lang="en-GB" sz="2400" b="1" dirty="0">
                <a:solidFill>
                  <a:schemeClr val="tx1"/>
                </a:solidFill>
              </a:rPr>
              <a:t>, Insurgent Universality: An Alternative Legacy of Modernity. Oxford: Oxford University Press, 2019.</a:t>
            </a:r>
            <a:endParaRPr lang="it-IT" sz="2400" b="1" dirty="0">
              <a:solidFill>
                <a:schemeClr val="tx1"/>
              </a:solidFill>
            </a:endParaRPr>
          </a:p>
        </p:txBody>
      </p:sp>
    </p:spTree>
    <p:extLst>
      <p:ext uri="{BB962C8B-B14F-4D97-AF65-F5344CB8AC3E}">
        <p14:creationId xmlns:p14="http://schemas.microsoft.com/office/powerpoint/2010/main" val="367996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i="1" dirty="0"/>
              <a:t>Course pack / Students’ presentations</a:t>
            </a:r>
            <a:endParaRPr lang="it-IT" b="1" dirty="0"/>
          </a:p>
        </p:txBody>
      </p:sp>
      <p:sp>
        <p:nvSpPr>
          <p:cNvPr id="3" name="Segnaposto contenuto 2"/>
          <p:cNvSpPr>
            <a:spLocks noGrp="1"/>
          </p:cNvSpPr>
          <p:nvPr>
            <p:ph idx="1"/>
          </p:nvPr>
        </p:nvSpPr>
        <p:spPr/>
        <p:txBody>
          <a:bodyPr>
            <a:normAutofit/>
          </a:bodyPr>
          <a:lstStyle/>
          <a:p>
            <a:pPr algn="just"/>
            <a:r>
              <a:rPr lang="en-GB" sz="2400" b="1" dirty="0">
                <a:solidFill>
                  <a:schemeClr val="tx1"/>
                </a:solidFill>
              </a:rPr>
              <a:t>Collection of scientific articles available online or made available by the Instructor (bibliography for students’ short papers)</a:t>
            </a:r>
          </a:p>
          <a:p>
            <a:pPr algn="just"/>
            <a:r>
              <a:rPr lang="en-GB" sz="2400" b="1" dirty="0">
                <a:solidFill>
                  <a:schemeClr val="tx1"/>
                </a:solidFill>
              </a:rPr>
              <a:t>3 Course packs: one for each topic</a:t>
            </a:r>
          </a:p>
          <a:p>
            <a:pPr algn="just"/>
            <a:r>
              <a:rPr lang="en-GB" sz="2400" b="1" dirty="0">
                <a:solidFill>
                  <a:schemeClr val="tx1"/>
                </a:solidFill>
              </a:rPr>
              <a:t>Individual presentation / Group Presentation (2-3 people)</a:t>
            </a:r>
            <a:endParaRPr lang="it-IT" sz="2400" b="1" dirty="0">
              <a:solidFill>
                <a:schemeClr val="tx1"/>
              </a:solidFill>
            </a:endParaRPr>
          </a:p>
        </p:txBody>
      </p:sp>
    </p:spTree>
    <p:extLst>
      <p:ext uri="{BB962C8B-B14F-4D97-AF65-F5344CB8AC3E}">
        <p14:creationId xmlns:p14="http://schemas.microsoft.com/office/powerpoint/2010/main" val="4146751548"/>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114</TotalTime>
  <Words>1180</Words>
  <Application>Microsoft Office PowerPoint</Application>
  <PresentationFormat>Widescreen</PresentationFormat>
  <Paragraphs>51</Paragraphs>
  <Slides>16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Arial</vt:lpstr>
      <vt:lpstr>Arial Black</vt:lpstr>
      <vt:lpstr>Century Gothic</vt:lpstr>
      <vt:lpstr>Open Sans</vt:lpstr>
      <vt:lpstr>Oswald</vt:lpstr>
      <vt:lpstr>Wingdings 3</vt:lpstr>
      <vt:lpstr>Filo</vt:lpstr>
      <vt:lpstr>Decolonial Strategies AY 2021-2022</vt:lpstr>
      <vt:lpstr>Presentazione standard di PowerPoint</vt:lpstr>
      <vt:lpstr>Course presentation</vt:lpstr>
      <vt:lpstr>First Topic</vt:lpstr>
      <vt:lpstr>Second Topic</vt:lpstr>
      <vt:lpstr>Third Topic</vt:lpstr>
      <vt:lpstr>Course Methodology  </vt:lpstr>
      <vt:lpstr>Learning Materials </vt:lpstr>
      <vt:lpstr>Course pack / Students’ presentations</vt:lpstr>
      <vt:lpstr>Assessment Methods </vt:lpstr>
      <vt:lpstr>STUDENTS PRESENTATIONS AND PAPERS </vt:lpstr>
      <vt:lpstr>Post-coloniality to  De-coloniality</vt:lpstr>
      <vt:lpstr>The post-colonial approach</vt:lpstr>
      <vt:lpstr>The De-colonial approach</vt:lpstr>
      <vt:lpstr>Presentazione standard di PowerPoint</vt:lpstr>
      <vt:lpstr>The De-colonial option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Decolonial Strategies AY 2018-2019</dc:title>
  <dc:creator>Hewlett-Packard Company</dc:creator>
  <cp:lastModifiedBy>Farnesi Camellone Mauro</cp:lastModifiedBy>
  <cp:revision>35</cp:revision>
  <dcterms:created xsi:type="dcterms:W3CDTF">2019-04-30T06:19:57Z</dcterms:created>
  <dcterms:modified xsi:type="dcterms:W3CDTF">2021-11-15T09:58:12Z</dcterms:modified>
</cp:coreProperties>
</file>