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A02BAD-0735-4716-A929-0B65F92D066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792B108-1917-482C-BCA0-306A30307C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6AC0925-825E-4550-A385-7057560348A7}"/>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5" name="Segnaposto piè di pagina 4">
            <a:extLst>
              <a:ext uri="{FF2B5EF4-FFF2-40B4-BE49-F238E27FC236}">
                <a16:creationId xmlns:a16="http://schemas.microsoft.com/office/drawing/2014/main" id="{97336D9B-FA54-413D-A51B-037844CA24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F9079DF-CC21-468D-8148-CD1FA15F332B}"/>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2570211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0B4D66-8747-4A6D-BD9B-74946A8760B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0213D5E-51A3-4057-9D25-C576F584722D}"/>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7C4CC06-0C5F-4BF7-B243-A114107A3C93}"/>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5" name="Segnaposto piè di pagina 4">
            <a:extLst>
              <a:ext uri="{FF2B5EF4-FFF2-40B4-BE49-F238E27FC236}">
                <a16:creationId xmlns:a16="http://schemas.microsoft.com/office/drawing/2014/main" id="{01C42EBC-2F6B-4D6F-8B43-DDAB7EABB3A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DC38D77-1166-441C-B71B-D57329B7EAAD}"/>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2078924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7416892-8564-4CCF-8415-D25EC7A3886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CE96180-0FD4-46DA-81DD-6B145EE7A496}"/>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66D7171-D620-4FBA-AACA-B2738B3C0F3F}"/>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5" name="Segnaposto piè di pagina 4">
            <a:extLst>
              <a:ext uri="{FF2B5EF4-FFF2-40B4-BE49-F238E27FC236}">
                <a16:creationId xmlns:a16="http://schemas.microsoft.com/office/drawing/2014/main" id="{CAA06C32-8BDE-4A16-A87A-A74A8EA134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9F84516-98EE-467D-A723-C119A73A2C5A}"/>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3473809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05AACA-E59A-4F97-8E15-01F907CEB96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B2FB2E1-6275-4FEA-87D5-11DFE7585EF8}"/>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CEF8BBD-2442-4129-8E44-4E3CAA0EF88F}"/>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5" name="Segnaposto piè di pagina 4">
            <a:extLst>
              <a:ext uri="{FF2B5EF4-FFF2-40B4-BE49-F238E27FC236}">
                <a16:creationId xmlns:a16="http://schemas.microsoft.com/office/drawing/2014/main" id="{051F3F31-4A33-43E6-9D26-5B978B9F510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66EB840-D3AA-40A5-BEA2-D7D52E21D477}"/>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3456453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782F6C-8276-4260-9730-641933062313}"/>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E98F0C6-DAB7-41F7-B816-AFB10450AF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738951CE-12F6-45B0-BB22-A23097351436}"/>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5" name="Segnaposto piè di pagina 4">
            <a:extLst>
              <a:ext uri="{FF2B5EF4-FFF2-40B4-BE49-F238E27FC236}">
                <a16:creationId xmlns:a16="http://schemas.microsoft.com/office/drawing/2014/main" id="{6A80EB55-1C02-403C-A71E-9313670006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D2F6E45-EDED-46CB-87C0-7FCEA91A03B5}"/>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3247003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DE0A04-6E1B-4464-BFDD-B0761E040DE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6D31C47-5F02-4411-88C2-3B436D6A0E15}"/>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594263A-E67A-4468-B7B3-2C929323E50D}"/>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4BFA3BA-4DE0-46C4-9DEE-A5DD5E684DBE}"/>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6" name="Segnaposto piè di pagina 5">
            <a:extLst>
              <a:ext uri="{FF2B5EF4-FFF2-40B4-BE49-F238E27FC236}">
                <a16:creationId xmlns:a16="http://schemas.microsoft.com/office/drawing/2014/main" id="{7E78FB87-B0EF-4D8E-846C-79B08E9CF9E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64B17A9-764F-4A4F-93A0-3D9124F20B9D}"/>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306601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13EA55-47B8-4EEB-A676-1A03BF6BDBF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3F1AE5D-E755-4754-80D8-14D532E36A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19A608C1-BE6E-4BC2-BA21-180D835A765A}"/>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4C89555-43AB-4E9A-A2C3-3740A18CA6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6A43DE62-D5D4-4BC0-A7FC-18A81E9E6D44}"/>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88BE47D-AEE9-4465-A020-4D013383FE17}"/>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8" name="Segnaposto piè di pagina 7">
            <a:extLst>
              <a:ext uri="{FF2B5EF4-FFF2-40B4-BE49-F238E27FC236}">
                <a16:creationId xmlns:a16="http://schemas.microsoft.com/office/drawing/2014/main" id="{ACFA6DB4-D3E6-4D5E-BE99-2FACB50B35F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5350BC-80B7-496D-88B5-3B0D63D1721C}"/>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2166230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9FBC25-22FC-487E-9C2E-7E9486323C6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B9C66EF-29F5-406C-BD93-0694CCC6CDF0}"/>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4" name="Segnaposto piè di pagina 3">
            <a:extLst>
              <a:ext uri="{FF2B5EF4-FFF2-40B4-BE49-F238E27FC236}">
                <a16:creationId xmlns:a16="http://schemas.microsoft.com/office/drawing/2014/main" id="{DA854288-BB00-4FC7-836D-50E26A5BB9A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46DB782-A4B7-424F-9CA3-86C2A7B5A929}"/>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2305262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E7F6805-298B-4916-83BC-B9F5883BDD44}"/>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3" name="Segnaposto piè di pagina 2">
            <a:extLst>
              <a:ext uri="{FF2B5EF4-FFF2-40B4-BE49-F238E27FC236}">
                <a16:creationId xmlns:a16="http://schemas.microsoft.com/office/drawing/2014/main" id="{C8B4E339-F4AF-49E8-A645-95A16AAE3A0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77D08AE-FBFA-46D8-A92F-D63B9E718D16}"/>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101112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F2D316-5B73-4DD2-8E66-417CFC88E7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718A3F7-09CF-4462-9BE0-55D8773CC0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8661EEB-74EB-4B6D-8334-8DD25B0A28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3344E3AD-1432-4C2B-90E5-1BD0C4F4C886}"/>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6" name="Segnaposto piè di pagina 5">
            <a:extLst>
              <a:ext uri="{FF2B5EF4-FFF2-40B4-BE49-F238E27FC236}">
                <a16:creationId xmlns:a16="http://schemas.microsoft.com/office/drawing/2014/main" id="{885D58C5-783F-41FF-AF28-0C465CF6D11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B29F885-997C-4A0E-86CC-006142AAA95B}"/>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2757441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84FE0E-A01C-466A-B324-2B6DCE5A2C7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A0FCD34-2454-46F6-95FC-BE9415DAB5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8B6D52C-744B-4F27-B4C9-ADB689A7F1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2475A455-DCBE-49DD-9DD3-BC1406A9AD01}"/>
              </a:ext>
            </a:extLst>
          </p:cNvPr>
          <p:cNvSpPr>
            <a:spLocks noGrp="1"/>
          </p:cNvSpPr>
          <p:nvPr>
            <p:ph type="dt" sz="half" idx="10"/>
          </p:nvPr>
        </p:nvSpPr>
        <p:spPr/>
        <p:txBody>
          <a:bodyPr/>
          <a:lstStyle/>
          <a:p>
            <a:fld id="{A12D3A54-AA3C-4226-BCDD-49F8C16977F5}" type="datetimeFigureOut">
              <a:rPr lang="it-IT" smtClean="0"/>
              <a:t>05/04/2022</a:t>
            </a:fld>
            <a:endParaRPr lang="it-IT"/>
          </a:p>
        </p:txBody>
      </p:sp>
      <p:sp>
        <p:nvSpPr>
          <p:cNvPr id="6" name="Segnaposto piè di pagina 5">
            <a:extLst>
              <a:ext uri="{FF2B5EF4-FFF2-40B4-BE49-F238E27FC236}">
                <a16:creationId xmlns:a16="http://schemas.microsoft.com/office/drawing/2014/main" id="{8196ECDC-A96D-420C-9638-A4F894C5EA6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EB6A6D4-7104-4769-B77F-B9B8F3DCE920}"/>
              </a:ext>
            </a:extLst>
          </p:cNvPr>
          <p:cNvSpPr>
            <a:spLocks noGrp="1"/>
          </p:cNvSpPr>
          <p:nvPr>
            <p:ph type="sldNum" sz="quarter" idx="12"/>
          </p:nvPr>
        </p:nvSpPr>
        <p:spPr/>
        <p:txBody>
          <a:bodyPr/>
          <a:lstStyle/>
          <a:p>
            <a:fld id="{A0FB0EE0-CA41-4C7F-9658-78D7B29D6204}" type="slidenum">
              <a:rPr lang="it-IT" smtClean="0"/>
              <a:t>‹N›</a:t>
            </a:fld>
            <a:endParaRPr lang="it-IT"/>
          </a:p>
        </p:txBody>
      </p:sp>
    </p:spTree>
    <p:extLst>
      <p:ext uri="{BB962C8B-B14F-4D97-AF65-F5344CB8AC3E}">
        <p14:creationId xmlns:p14="http://schemas.microsoft.com/office/powerpoint/2010/main" val="3263037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360B424-19A2-4E21-99F1-A72B54151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939843B-13B6-443B-A045-7AA6F0D8D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6ED2ACB-A01D-4B57-AE7E-4E0DEE5F14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2D3A54-AA3C-4226-BCDD-49F8C16977F5}" type="datetimeFigureOut">
              <a:rPr lang="it-IT" smtClean="0"/>
              <a:t>05/04/2022</a:t>
            </a:fld>
            <a:endParaRPr lang="it-IT"/>
          </a:p>
        </p:txBody>
      </p:sp>
      <p:sp>
        <p:nvSpPr>
          <p:cNvPr id="5" name="Segnaposto piè di pagina 4">
            <a:extLst>
              <a:ext uri="{FF2B5EF4-FFF2-40B4-BE49-F238E27FC236}">
                <a16:creationId xmlns:a16="http://schemas.microsoft.com/office/drawing/2014/main" id="{3A2081A5-9334-4529-9ABC-AC8A0891AC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340BEB4-8061-4981-9BC5-D91E1E3FF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FB0EE0-CA41-4C7F-9658-78D7B29D6204}" type="slidenum">
              <a:rPr lang="it-IT" smtClean="0"/>
              <a:t>‹N›</a:t>
            </a:fld>
            <a:endParaRPr lang="it-IT"/>
          </a:p>
        </p:txBody>
      </p:sp>
    </p:spTree>
    <p:extLst>
      <p:ext uri="{BB962C8B-B14F-4D97-AF65-F5344CB8AC3E}">
        <p14:creationId xmlns:p14="http://schemas.microsoft.com/office/powerpoint/2010/main" val="3911566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4E4FE6-9D60-499C-87D0-7B6B6AD67B12}"/>
              </a:ext>
            </a:extLst>
          </p:cNvPr>
          <p:cNvSpPr>
            <a:spLocks noGrp="1"/>
          </p:cNvSpPr>
          <p:nvPr>
            <p:ph type="ctrTitle"/>
          </p:nvPr>
        </p:nvSpPr>
        <p:spPr>
          <a:xfrm>
            <a:off x="1524000" y="1122363"/>
            <a:ext cx="3550024" cy="2387600"/>
          </a:xfrm>
        </p:spPr>
        <p:txBody>
          <a:bodyPr>
            <a:normAutofit/>
          </a:bodyPr>
          <a:lstStyle/>
          <a:p>
            <a:r>
              <a:rPr lang="it-IT" dirty="0" err="1"/>
              <a:t>Decolonize</a:t>
            </a:r>
            <a:r>
              <a:rPr lang="it-IT" dirty="0"/>
              <a:t> </a:t>
            </a:r>
            <a:r>
              <a:rPr lang="it-IT" dirty="0" err="1"/>
              <a:t>your</a:t>
            </a:r>
            <a:r>
              <a:rPr lang="it-IT" dirty="0"/>
              <a:t> </a:t>
            </a:r>
            <a:r>
              <a:rPr lang="it-IT" dirty="0" err="1"/>
              <a:t>eyes</a:t>
            </a:r>
            <a:endParaRPr lang="it-IT" dirty="0"/>
          </a:p>
        </p:txBody>
      </p:sp>
      <p:sp>
        <p:nvSpPr>
          <p:cNvPr id="3" name="Sottotitolo 2">
            <a:extLst>
              <a:ext uri="{FF2B5EF4-FFF2-40B4-BE49-F238E27FC236}">
                <a16:creationId xmlns:a16="http://schemas.microsoft.com/office/drawing/2014/main" id="{0A58149E-2619-4995-AA3A-BBB221C15B57}"/>
              </a:ext>
            </a:extLst>
          </p:cNvPr>
          <p:cNvSpPr>
            <a:spLocks noGrp="1"/>
          </p:cNvSpPr>
          <p:nvPr>
            <p:ph type="subTitle" idx="1"/>
          </p:nvPr>
        </p:nvSpPr>
        <p:spPr>
          <a:xfrm>
            <a:off x="1434353" y="4827494"/>
            <a:ext cx="3639671" cy="1655762"/>
          </a:xfrm>
        </p:spPr>
        <p:txBody>
          <a:bodyPr/>
          <a:lstStyle/>
          <a:p>
            <a:r>
              <a:rPr lang="it-IT" dirty="0" err="1"/>
              <a:t>Before</a:t>
            </a:r>
            <a:r>
              <a:rPr lang="it-IT" dirty="0"/>
              <a:t> reading </a:t>
            </a:r>
          </a:p>
          <a:p>
            <a:r>
              <a:rPr lang="it-IT" dirty="0" err="1"/>
              <a:t>Francoise</a:t>
            </a:r>
            <a:r>
              <a:rPr lang="it-IT" dirty="0"/>
              <a:t> </a:t>
            </a:r>
            <a:r>
              <a:rPr lang="it-IT" dirty="0" err="1"/>
              <a:t>Verges</a:t>
            </a:r>
            <a:endParaRPr lang="it-IT" dirty="0"/>
          </a:p>
        </p:txBody>
      </p:sp>
      <p:pic>
        <p:nvPicPr>
          <p:cNvPr id="5" name="Immagine 4">
            <a:extLst>
              <a:ext uri="{FF2B5EF4-FFF2-40B4-BE49-F238E27FC236}">
                <a16:creationId xmlns:a16="http://schemas.microsoft.com/office/drawing/2014/main" id="{5087EBFA-4AC8-4149-83CB-CCDE92315FB5}"/>
              </a:ext>
            </a:extLst>
          </p:cNvPr>
          <p:cNvPicPr>
            <a:picLocks noChangeAspect="1"/>
          </p:cNvPicPr>
          <p:nvPr/>
        </p:nvPicPr>
        <p:blipFill rotWithShape="1">
          <a:blip r:embed="rId2">
            <a:extLst>
              <a:ext uri="{28A0092B-C50C-407E-A947-70E740481C1C}">
                <a14:useLocalDpi xmlns:a14="http://schemas.microsoft.com/office/drawing/2010/main" val="0"/>
              </a:ext>
            </a:extLst>
          </a:blip>
          <a:srcRect l="4640" b="5882"/>
          <a:stretch/>
        </p:blipFill>
        <p:spPr>
          <a:xfrm>
            <a:off x="5652247" y="28668"/>
            <a:ext cx="6539753" cy="6454588"/>
          </a:xfrm>
          <a:prstGeom prst="rect">
            <a:avLst/>
          </a:prstGeom>
        </p:spPr>
      </p:pic>
    </p:spTree>
    <p:extLst>
      <p:ext uri="{BB962C8B-B14F-4D97-AF65-F5344CB8AC3E}">
        <p14:creationId xmlns:p14="http://schemas.microsoft.com/office/powerpoint/2010/main" val="2227238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BF9E43-4543-4BAD-AF16-2E27EC66E755}"/>
              </a:ext>
            </a:extLst>
          </p:cNvPr>
          <p:cNvSpPr>
            <a:spLocks noGrp="1"/>
          </p:cNvSpPr>
          <p:nvPr>
            <p:ph type="title"/>
          </p:nvPr>
        </p:nvSpPr>
        <p:spPr/>
        <p:txBody>
          <a:bodyPr/>
          <a:lstStyle/>
          <a:p>
            <a:r>
              <a:rPr lang="it-IT" b="1" dirty="0">
                <a:solidFill>
                  <a:srgbClr val="C00000"/>
                </a:solidFill>
              </a:rPr>
              <a:t>White </a:t>
            </a:r>
            <a:r>
              <a:rPr lang="it-IT" b="1" dirty="0" err="1">
                <a:solidFill>
                  <a:srgbClr val="C00000"/>
                </a:solidFill>
              </a:rPr>
              <a:t>feminism</a:t>
            </a:r>
            <a:r>
              <a:rPr lang="it-IT" b="1" dirty="0">
                <a:solidFill>
                  <a:srgbClr val="C00000"/>
                </a:solidFill>
              </a:rPr>
              <a:t> </a:t>
            </a:r>
            <a:r>
              <a:rPr lang="it-IT" b="1" dirty="0" err="1">
                <a:solidFill>
                  <a:srgbClr val="C00000"/>
                </a:solidFill>
              </a:rPr>
              <a:t>is</a:t>
            </a:r>
            <a:r>
              <a:rPr lang="it-IT" b="1" dirty="0">
                <a:solidFill>
                  <a:srgbClr val="C00000"/>
                </a:solidFill>
              </a:rPr>
              <a:t> </a:t>
            </a:r>
            <a:r>
              <a:rPr lang="it-IT" b="1" dirty="0" err="1">
                <a:solidFill>
                  <a:srgbClr val="C00000"/>
                </a:solidFill>
              </a:rPr>
              <a:t>not</a:t>
            </a:r>
            <a:r>
              <a:rPr lang="it-IT" b="1" dirty="0">
                <a:solidFill>
                  <a:srgbClr val="C00000"/>
                </a:solidFill>
              </a:rPr>
              <a:t> for </a:t>
            </a:r>
            <a:r>
              <a:rPr lang="it-IT" b="1" dirty="0" err="1">
                <a:solidFill>
                  <a:srgbClr val="C00000"/>
                </a:solidFill>
              </a:rPr>
              <a:t>all</a:t>
            </a:r>
            <a:r>
              <a:rPr lang="it-IT" b="1" dirty="0">
                <a:solidFill>
                  <a:srgbClr val="C00000"/>
                </a:solidFill>
              </a:rPr>
              <a:t> </a:t>
            </a:r>
            <a:br>
              <a:rPr lang="it-IT" b="1" dirty="0">
                <a:solidFill>
                  <a:srgbClr val="C00000"/>
                </a:solidFill>
              </a:rPr>
            </a:br>
            <a:r>
              <a:rPr lang="it-IT" b="1" dirty="0">
                <a:solidFill>
                  <a:srgbClr val="C00000"/>
                </a:solidFill>
              </a:rPr>
              <a:t>(</a:t>
            </a:r>
            <a:r>
              <a:rPr lang="it-IT" b="1" dirty="0" err="1">
                <a:solidFill>
                  <a:srgbClr val="C00000"/>
                </a:solidFill>
              </a:rPr>
              <a:t>nither</a:t>
            </a:r>
            <a:r>
              <a:rPr lang="it-IT" b="1" dirty="0">
                <a:solidFill>
                  <a:srgbClr val="C00000"/>
                </a:solidFill>
              </a:rPr>
              <a:t> for </a:t>
            </a:r>
            <a:r>
              <a:rPr lang="it-IT" b="1" dirty="0" err="1">
                <a:solidFill>
                  <a:srgbClr val="C00000"/>
                </a:solidFill>
              </a:rPr>
              <a:t>all</a:t>
            </a:r>
            <a:r>
              <a:rPr lang="it-IT" b="1" dirty="0">
                <a:solidFill>
                  <a:srgbClr val="C00000"/>
                </a:solidFill>
              </a:rPr>
              <a:t> </a:t>
            </a:r>
            <a:r>
              <a:rPr lang="it-IT" b="1" dirty="0" err="1">
                <a:solidFill>
                  <a:srgbClr val="C00000"/>
                </a:solidFill>
              </a:rPr>
              <a:t>women</a:t>
            </a:r>
            <a:r>
              <a:rPr lang="it-IT" b="1" dirty="0">
                <a:solidFill>
                  <a:srgbClr val="C00000"/>
                </a:solidFill>
              </a:rPr>
              <a:t>)</a:t>
            </a:r>
          </a:p>
        </p:txBody>
      </p:sp>
      <p:sp>
        <p:nvSpPr>
          <p:cNvPr id="3" name="Segnaposto contenuto 2">
            <a:extLst>
              <a:ext uri="{FF2B5EF4-FFF2-40B4-BE49-F238E27FC236}">
                <a16:creationId xmlns:a16="http://schemas.microsoft.com/office/drawing/2014/main" id="{34D54266-3AB3-427D-915B-6A0E19EDA699}"/>
              </a:ext>
            </a:extLst>
          </p:cNvPr>
          <p:cNvSpPr>
            <a:spLocks noGrp="1"/>
          </p:cNvSpPr>
          <p:nvPr>
            <p:ph idx="1"/>
          </p:nvPr>
        </p:nvSpPr>
        <p:spPr/>
        <p:txBody>
          <a:bodyPr>
            <a:normAutofit fontScale="92500" lnSpcReduction="10000"/>
          </a:bodyPr>
          <a:lstStyle/>
          <a:p>
            <a:r>
              <a:rPr lang="en-US" dirty="0"/>
              <a:t>White feminists who call themselves </a:t>
            </a:r>
            <a:r>
              <a:rPr lang="en-US" dirty="0">
                <a:highlight>
                  <a:srgbClr val="FFFF00"/>
                </a:highlight>
              </a:rPr>
              <a:t>universalists</a:t>
            </a:r>
            <a:r>
              <a:rPr lang="en-US" dirty="0"/>
              <a:t> do not consider  the importance of </a:t>
            </a:r>
            <a:r>
              <a:rPr lang="en-US" dirty="0" err="1"/>
              <a:t>racialisation</a:t>
            </a:r>
            <a:r>
              <a:rPr lang="en-US" dirty="0"/>
              <a:t> in the lives of non-white women</a:t>
            </a:r>
          </a:p>
          <a:p>
            <a:endParaRPr lang="en-US" dirty="0"/>
          </a:p>
          <a:p>
            <a:r>
              <a:rPr lang="en-US" dirty="0"/>
              <a:t>They believe that the struggle  of </a:t>
            </a:r>
            <a:r>
              <a:rPr lang="en-US" dirty="0">
                <a:highlight>
                  <a:srgbClr val="FFFF00"/>
                </a:highlight>
              </a:rPr>
              <a:t>ALL WOMEN </a:t>
            </a:r>
            <a:r>
              <a:rPr lang="en-US" dirty="0"/>
              <a:t>is AGAINST MEN, which is not!</a:t>
            </a:r>
          </a:p>
          <a:p>
            <a:r>
              <a:rPr lang="en-US" dirty="0"/>
              <a:t>This feminism reinforce the idea of a binary society, in which women are by definition against men</a:t>
            </a:r>
          </a:p>
          <a:p>
            <a:endParaRPr lang="en-US" dirty="0"/>
          </a:p>
          <a:p>
            <a:r>
              <a:rPr lang="en-US" dirty="0"/>
              <a:t>but this is not the case! </a:t>
            </a:r>
          </a:p>
          <a:p>
            <a:r>
              <a:rPr lang="en-US" dirty="0"/>
              <a:t>We need alliances, more broaden objective, an horizon of “freedom for all”</a:t>
            </a:r>
          </a:p>
        </p:txBody>
      </p:sp>
    </p:spTree>
    <p:extLst>
      <p:ext uri="{BB962C8B-B14F-4D97-AF65-F5344CB8AC3E}">
        <p14:creationId xmlns:p14="http://schemas.microsoft.com/office/powerpoint/2010/main" val="352746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EB8B52-4A3F-4033-A5B2-C950D4F2D8EF}"/>
              </a:ext>
            </a:extLst>
          </p:cNvPr>
          <p:cNvSpPr>
            <a:spLocks noGrp="1"/>
          </p:cNvSpPr>
          <p:nvPr>
            <p:ph type="title"/>
          </p:nvPr>
        </p:nvSpPr>
        <p:spPr/>
        <p:txBody>
          <a:bodyPr/>
          <a:lstStyle/>
          <a:p>
            <a:r>
              <a:rPr lang="it-IT" dirty="0" err="1"/>
              <a:t>When</a:t>
            </a:r>
            <a:r>
              <a:rPr lang="it-IT" dirty="0"/>
              <a:t> </a:t>
            </a:r>
            <a:r>
              <a:rPr lang="it-IT" dirty="0" err="1"/>
              <a:t>feminism</a:t>
            </a:r>
            <a:r>
              <a:rPr lang="it-IT" dirty="0"/>
              <a:t> </a:t>
            </a:r>
            <a:r>
              <a:rPr lang="it-IT" dirty="0" err="1"/>
              <a:t>has</a:t>
            </a:r>
            <a:r>
              <a:rPr lang="it-IT" dirty="0"/>
              <a:t> a </a:t>
            </a:r>
            <a:r>
              <a:rPr lang="it-IT" dirty="0" err="1"/>
              <a:t>bad</a:t>
            </a:r>
            <a:r>
              <a:rPr lang="it-IT" dirty="0"/>
              <a:t> soul</a:t>
            </a:r>
          </a:p>
        </p:txBody>
      </p:sp>
      <p:sp>
        <p:nvSpPr>
          <p:cNvPr id="3" name="Segnaposto contenuto 2">
            <a:extLst>
              <a:ext uri="{FF2B5EF4-FFF2-40B4-BE49-F238E27FC236}">
                <a16:creationId xmlns:a16="http://schemas.microsoft.com/office/drawing/2014/main" id="{E53918A9-94E4-4F02-8678-116422F8330F}"/>
              </a:ext>
            </a:extLst>
          </p:cNvPr>
          <p:cNvSpPr>
            <a:spLocks noGrp="1"/>
          </p:cNvSpPr>
          <p:nvPr>
            <p:ph idx="1"/>
          </p:nvPr>
        </p:nvSpPr>
        <p:spPr/>
        <p:txBody>
          <a:bodyPr/>
          <a:lstStyle/>
          <a:p>
            <a:r>
              <a:rPr lang="en-US" dirty="0"/>
              <a:t>White Feminism has become a central asset for governments in the West as well as in the business world. </a:t>
            </a:r>
          </a:p>
          <a:p>
            <a:r>
              <a:rPr lang="en-US" dirty="0"/>
              <a:t>In France, </a:t>
            </a:r>
            <a:r>
              <a:rPr lang="en-US" dirty="0">
                <a:highlight>
                  <a:srgbClr val="FFFF00"/>
                </a:highlight>
              </a:rPr>
              <a:t>white feminists violently attack decolonial theory</a:t>
            </a:r>
            <a:r>
              <a:rPr lang="en-US" dirty="0"/>
              <a:t>, intersectionality, and political anti-racism, signing petitions against these theories, participating in a witch-hunt.</a:t>
            </a:r>
          </a:p>
          <a:p>
            <a:r>
              <a:rPr lang="en-US" dirty="0"/>
              <a:t>They want to believe that we are somehow attacking “whites”, even though we are talking about processes of whitewashing, racial injustices, police violence, imperialism.</a:t>
            </a:r>
            <a:endParaRPr lang="it-IT" dirty="0"/>
          </a:p>
        </p:txBody>
      </p:sp>
    </p:spTree>
    <p:extLst>
      <p:ext uri="{BB962C8B-B14F-4D97-AF65-F5344CB8AC3E}">
        <p14:creationId xmlns:p14="http://schemas.microsoft.com/office/powerpoint/2010/main" val="524715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D9D076-16FE-414A-9C1D-73F023500257}"/>
              </a:ext>
            </a:extLst>
          </p:cNvPr>
          <p:cNvSpPr>
            <a:spLocks noGrp="1"/>
          </p:cNvSpPr>
          <p:nvPr>
            <p:ph type="title"/>
          </p:nvPr>
        </p:nvSpPr>
        <p:spPr/>
        <p:txBody>
          <a:bodyPr>
            <a:normAutofit/>
          </a:bodyPr>
          <a:lstStyle/>
          <a:p>
            <a:r>
              <a:rPr lang="it-IT" sz="2400" dirty="0"/>
              <a:t>https://www.nytimes.com/2018/01/09/movies/catherine-deneuve-and-others-denounce-the-metoo-movement.html</a:t>
            </a:r>
          </a:p>
        </p:txBody>
      </p:sp>
      <p:pic>
        <p:nvPicPr>
          <p:cNvPr id="4" name="Segnaposto contenuto 3">
            <a:extLst>
              <a:ext uri="{FF2B5EF4-FFF2-40B4-BE49-F238E27FC236}">
                <a16:creationId xmlns:a16="http://schemas.microsoft.com/office/drawing/2014/main" id="{EF3F6F0E-F28D-4D20-ABE0-BC32513C2EE1}"/>
              </a:ext>
            </a:extLst>
          </p:cNvPr>
          <p:cNvPicPr>
            <a:picLocks noGrp="1" noChangeAspect="1"/>
          </p:cNvPicPr>
          <p:nvPr>
            <p:ph idx="1"/>
          </p:nvPr>
        </p:nvPicPr>
        <p:blipFill rotWithShape="1">
          <a:blip r:embed="rId2"/>
          <a:srcRect l="27803" t="19814" r="25834" b="13960"/>
          <a:stretch/>
        </p:blipFill>
        <p:spPr>
          <a:xfrm>
            <a:off x="6248400" y="2084761"/>
            <a:ext cx="5943600" cy="4773239"/>
          </a:xfrm>
          <a:prstGeom prst="rect">
            <a:avLst/>
          </a:prstGeom>
        </p:spPr>
      </p:pic>
    </p:spTree>
    <p:extLst>
      <p:ext uri="{BB962C8B-B14F-4D97-AF65-F5344CB8AC3E}">
        <p14:creationId xmlns:p14="http://schemas.microsoft.com/office/powerpoint/2010/main" val="390524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88257F-7662-42D6-8B04-1D2F2BC5C752}"/>
              </a:ext>
            </a:extLst>
          </p:cNvPr>
          <p:cNvSpPr>
            <a:spLocks noGrp="1"/>
          </p:cNvSpPr>
          <p:nvPr>
            <p:ph type="title"/>
          </p:nvPr>
        </p:nvSpPr>
        <p:spPr/>
        <p:txBody>
          <a:bodyPr/>
          <a:lstStyle/>
          <a:p>
            <a:r>
              <a:rPr lang="it-IT" dirty="0"/>
              <a:t>The </a:t>
            </a:r>
            <a:r>
              <a:rPr lang="it-IT" dirty="0" err="1"/>
              <a:t>unseen</a:t>
            </a:r>
            <a:endParaRPr lang="it-IT" dirty="0"/>
          </a:p>
        </p:txBody>
      </p:sp>
      <p:sp>
        <p:nvSpPr>
          <p:cNvPr id="3" name="Segnaposto contenuto 2">
            <a:extLst>
              <a:ext uri="{FF2B5EF4-FFF2-40B4-BE49-F238E27FC236}">
                <a16:creationId xmlns:a16="http://schemas.microsoft.com/office/drawing/2014/main" id="{9C649C81-4476-46C4-AAFA-2159BEDE35CC}"/>
              </a:ext>
            </a:extLst>
          </p:cNvPr>
          <p:cNvSpPr>
            <a:spLocks noGrp="1"/>
          </p:cNvSpPr>
          <p:nvPr>
            <p:ph idx="1"/>
          </p:nvPr>
        </p:nvSpPr>
        <p:spPr/>
        <p:txBody>
          <a:bodyPr/>
          <a:lstStyle/>
          <a:p>
            <a:r>
              <a:rPr lang="en-US" dirty="0">
                <a:solidFill>
                  <a:srgbClr val="000000"/>
                </a:solidFill>
                <a:latin typeface="granjon"/>
              </a:rPr>
              <a:t>All over the world </a:t>
            </a:r>
            <a:r>
              <a:rPr lang="en-US" b="1" u="sng" dirty="0">
                <a:solidFill>
                  <a:srgbClr val="C00000"/>
                </a:solidFill>
                <a:latin typeface="granjon"/>
              </a:rPr>
              <a:t>most black women </a:t>
            </a:r>
            <a:r>
              <a:rPr lang="en-US" dirty="0">
                <a:solidFill>
                  <a:srgbClr val="000000"/>
                </a:solidFill>
                <a:latin typeface="granjon"/>
              </a:rPr>
              <a:t>work in the most exploited, most invisible service jobs: cleaning, personal care, childcare. </a:t>
            </a:r>
          </a:p>
          <a:p>
            <a:r>
              <a:rPr lang="en-US" dirty="0">
                <a:solidFill>
                  <a:srgbClr val="000000"/>
                </a:solidFill>
                <a:latin typeface="granjon"/>
              </a:rPr>
              <a:t>They have led extraordinary strikes in recent years which are examples of decolonial feminist practices. </a:t>
            </a:r>
          </a:p>
          <a:p>
            <a:r>
              <a:rPr lang="en-US" dirty="0">
                <a:solidFill>
                  <a:srgbClr val="000000"/>
                </a:solidFill>
                <a:latin typeface="granjon"/>
              </a:rPr>
              <a:t>Even if they don’t call themselves feminists, </a:t>
            </a:r>
            <a:r>
              <a:rPr lang="en-US" dirty="0">
                <a:solidFill>
                  <a:srgbClr val="000000"/>
                </a:solidFill>
                <a:highlight>
                  <a:srgbClr val="FFFF00"/>
                </a:highlight>
                <a:latin typeface="granjon"/>
              </a:rPr>
              <a:t>they fight in an intersectional way</a:t>
            </a:r>
            <a:r>
              <a:rPr lang="en-US" dirty="0">
                <a:solidFill>
                  <a:srgbClr val="000000"/>
                </a:solidFill>
                <a:latin typeface="granjon"/>
              </a:rPr>
              <a:t>, show great courage, great determination, and a deep awareness that they are exploited and despised because they are women, Black women, housekeepers.</a:t>
            </a:r>
            <a:endParaRPr lang="it-IT" dirty="0"/>
          </a:p>
        </p:txBody>
      </p:sp>
    </p:spTree>
    <p:extLst>
      <p:ext uri="{BB962C8B-B14F-4D97-AF65-F5344CB8AC3E}">
        <p14:creationId xmlns:p14="http://schemas.microsoft.com/office/powerpoint/2010/main" val="1008383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52E2C4-9FFE-442C-B778-BACEFFD69741}"/>
              </a:ext>
            </a:extLst>
          </p:cNvPr>
          <p:cNvSpPr>
            <a:spLocks noGrp="1"/>
          </p:cNvSpPr>
          <p:nvPr>
            <p:ph type="title"/>
          </p:nvPr>
        </p:nvSpPr>
        <p:spPr/>
        <p:txBody>
          <a:bodyPr/>
          <a:lstStyle/>
          <a:p>
            <a:r>
              <a:rPr lang="it-IT" dirty="0" err="1"/>
              <a:t>Conclusions</a:t>
            </a:r>
            <a:r>
              <a:rPr lang="it-IT" dirty="0"/>
              <a:t>: do </a:t>
            </a:r>
            <a:r>
              <a:rPr lang="it-IT" dirty="0" err="1"/>
              <a:t>not</a:t>
            </a:r>
            <a:r>
              <a:rPr lang="it-IT" dirty="0"/>
              <a:t> </a:t>
            </a:r>
            <a:r>
              <a:rPr lang="it-IT" dirty="0" err="1"/>
              <a:t>underestimate</a:t>
            </a:r>
            <a:r>
              <a:rPr lang="it-IT" dirty="0"/>
              <a:t> </a:t>
            </a:r>
            <a:r>
              <a:rPr lang="it-IT" dirty="0" err="1"/>
              <a:t>capitalism</a:t>
            </a:r>
            <a:r>
              <a:rPr lang="it-IT" dirty="0"/>
              <a:t>!</a:t>
            </a:r>
          </a:p>
        </p:txBody>
      </p:sp>
      <p:sp>
        <p:nvSpPr>
          <p:cNvPr id="3" name="Segnaposto contenuto 2">
            <a:extLst>
              <a:ext uri="{FF2B5EF4-FFF2-40B4-BE49-F238E27FC236}">
                <a16:creationId xmlns:a16="http://schemas.microsoft.com/office/drawing/2014/main" id="{3F852898-01DE-4880-A95C-B2698BA7F9EE}"/>
              </a:ext>
            </a:extLst>
          </p:cNvPr>
          <p:cNvSpPr>
            <a:spLocks noGrp="1"/>
          </p:cNvSpPr>
          <p:nvPr>
            <p:ph idx="1"/>
          </p:nvPr>
        </p:nvSpPr>
        <p:spPr>
          <a:xfrm>
            <a:off x="838199" y="1825625"/>
            <a:ext cx="10836965" cy="4351338"/>
          </a:xfrm>
        </p:spPr>
        <p:txBody>
          <a:bodyPr>
            <a:normAutofit lnSpcReduction="10000"/>
          </a:bodyPr>
          <a:lstStyle/>
          <a:p>
            <a:r>
              <a:rPr lang="en-US" dirty="0">
                <a:highlight>
                  <a:srgbClr val="FFFF00"/>
                </a:highlight>
              </a:rPr>
              <a:t>political anti-racism (action)</a:t>
            </a:r>
            <a:r>
              <a:rPr lang="en-US" dirty="0"/>
              <a:t>, born in the aftermath of the 2005 social riots, has profoundly transformed the political landscape, radically questioning </a:t>
            </a:r>
            <a:r>
              <a:rPr lang="en-US" dirty="0">
                <a:highlight>
                  <a:srgbClr val="FFFF00"/>
                </a:highlight>
              </a:rPr>
              <a:t>moral anti-racism (attitude)</a:t>
            </a:r>
            <a:r>
              <a:rPr lang="en-US" dirty="0"/>
              <a:t>. </a:t>
            </a:r>
          </a:p>
          <a:p>
            <a:r>
              <a:rPr lang="en-US" dirty="0"/>
              <a:t>However, we should not underestimate </a:t>
            </a:r>
            <a:r>
              <a:rPr lang="en-US" dirty="0">
                <a:solidFill>
                  <a:srgbClr val="FF0000"/>
                </a:solidFill>
              </a:rPr>
              <a:t>the capacity of capitalism to absorb, to transform into a commodity</a:t>
            </a:r>
            <a:r>
              <a:rPr lang="en-US" dirty="0"/>
              <a:t> even that which criticizes it: </a:t>
            </a:r>
            <a:r>
              <a:rPr lang="en-US" sz="5400" b="1" dirty="0">
                <a:solidFill>
                  <a:schemeClr val="accent6">
                    <a:lumMod val="75000"/>
                  </a:schemeClr>
                </a:solidFill>
              </a:rPr>
              <a:t>capitalism  talks with the same words of feminism</a:t>
            </a:r>
          </a:p>
          <a:p>
            <a:r>
              <a:rPr lang="en-US" dirty="0"/>
              <a:t>It talks about inclusiveness and diversity, women liberation,  reproductive rights….</a:t>
            </a:r>
            <a:endParaRPr lang="it-IT" dirty="0"/>
          </a:p>
        </p:txBody>
      </p:sp>
    </p:spTree>
    <p:extLst>
      <p:ext uri="{BB962C8B-B14F-4D97-AF65-F5344CB8AC3E}">
        <p14:creationId xmlns:p14="http://schemas.microsoft.com/office/powerpoint/2010/main" val="238288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70C531-0AA1-4C14-B183-4B15E5C528F6}"/>
              </a:ext>
            </a:extLst>
          </p:cNvPr>
          <p:cNvSpPr>
            <a:spLocks noGrp="1"/>
          </p:cNvSpPr>
          <p:nvPr>
            <p:ph type="title"/>
          </p:nvPr>
        </p:nvSpPr>
        <p:spPr/>
        <p:txBody>
          <a:bodyPr/>
          <a:lstStyle/>
          <a:p>
            <a:r>
              <a:rPr lang="it-IT" dirty="0"/>
              <a:t>Light from the global South</a:t>
            </a:r>
          </a:p>
        </p:txBody>
      </p:sp>
      <p:sp>
        <p:nvSpPr>
          <p:cNvPr id="3" name="Segnaposto contenuto 2">
            <a:extLst>
              <a:ext uri="{FF2B5EF4-FFF2-40B4-BE49-F238E27FC236}">
                <a16:creationId xmlns:a16="http://schemas.microsoft.com/office/drawing/2014/main" id="{51C7528F-E41A-475C-B45C-C6D03DABF932}"/>
              </a:ext>
            </a:extLst>
          </p:cNvPr>
          <p:cNvSpPr>
            <a:spLocks noGrp="1"/>
          </p:cNvSpPr>
          <p:nvPr>
            <p:ph idx="1"/>
          </p:nvPr>
        </p:nvSpPr>
        <p:spPr/>
        <p:txBody>
          <a:bodyPr/>
          <a:lstStyle/>
          <a:p>
            <a:r>
              <a:rPr lang="en-US" dirty="0"/>
              <a:t> It is from the </a:t>
            </a:r>
            <a:r>
              <a:rPr lang="en-US" dirty="0">
                <a:highlight>
                  <a:srgbClr val="FFFF00"/>
                </a:highlight>
              </a:rPr>
              <a:t>global South </a:t>
            </a:r>
            <a:r>
              <a:rPr lang="en-US" dirty="0"/>
              <a:t>that have come the strongest and most political  answer to the feminism capitalism and the resiliency of neo liberalism:</a:t>
            </a:r>
          </a:p>
          <a:p>
            <a:r>
              <a:rPr lang="en-US" dirty="0"/>
              <a:t> In </a:t>
            </a:r>
            <a:r>
              <a:rPr lang="en-US" dirty="0">
                <a:highlight>
                  <a:srgbClr val="FFFF00"/>
                </a:highlight>
              </a:rPr>
              <a:t>South America </a:t>
            </a:r>
            <a:r>
              <a:rPr lang="en-US" dirty="0"/>
              <a:t>native women are making a deep and strong analyses of </a:t>
            </a:r>
            <a:r>
              <a:rPr lang="en-US" dirty="0" err="1"/>
              <a:t>feminicide</a:t>
            </a:r>
            <a:r>
              <a:rPr lang="en-US" dirty="0"/>
              <a:t>, of systemic and structural violence against female, trans, and queer, Black, indigenous and racialized bodies, against sex workers, of forced </a:t>
            </a:r>
            <a:r>
              <a:rPr lang="en-US" dirty="0" err="1"/>
              <a:t>sterilisations</a:t>
            </a:r>
            <a:r>
              <a:rPr lang="en-US" dirty="0"/>
              <a:t> and abortions, of the transformation of the female body into an object to be raped, dismembered, killed and thrown away on a rubbish heap, of </a:t>
            </a:r>
            <a:r>
              <a:rPr lang="en-US" dirty="0" err="1"/>
              <a:t>masculinisation</a:t>
            </a:r>
            <a:r>
              <a:rPr lang="en-US" dirty="0"/>
              <a:t> as education in violence.</a:t>
            </a:r>
            <a:endParaRPr lang="it-IT" dirty="0"/>
          </a:p>
        </p:txBody>
      </p:sp>
    </p:spTree>
    <p:extLst>
      <p:ext uri="{BB962C8B-B14F-4D97-AF65-F5344CB8AC3E}">
        <p14:creationId xmlns:p14="http://schemas.microsoft.com/office/powerpoint/2010/main" val="4146180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5420F4-83D5-484F-A02B-D4ED7468B7D0}"/>
              </a:ext>
            </a:extLst>
          </p:cNvPr>
          <p:cNvSpPr>
            <a:spLocks noGrp="1"/>
          </p:cNvSpPr>
          <p:nvPr>
            <p:ph type="title"/>
          </p:nvPr>
        </p:nvSpPr>
        <p:spPr/>
        <p:txBody>
          <a:bodyPr/>
          <a:lstStyle/>
          <a:p>
            <a:r>
              <a:rPr lang="it-IT" dirty="0" err="1"/>
              <a:t>Extractivism</a:t>
            </a:r>
            <a:r>
              <a:rPr lang="it-IT" dirty="0"/>
              <a:t>  and exploitation of earth and bodies</a:t>
            </a:r>
          </a:p>
        </p:txBody>
      </p:sp>
      <p:sp>
        <p:nvSpPr>
          <p:cNvPr id="3" name="Segnaposto contenuto 2">
            <a:extLst>
              <a:ext uri="{FF2B5EF4-FFF2-40B4-BE49-F238E27FC236}">
                <a16:creationId xmlns:a16="http://schemas.microsoft.com/office/drawing/2014/main" id="{21EF73C9-171D-4ABF-B76F-C54821762F8E}"/>
              </a:ext>
            </a:extLst>
          </p:cNvPr>
          <p:cNvSpPr>
            <a:spLocks noGrp="1"/>
          </p:cNvSpPr>
          <p:nvPr>
            <p:ph idx="1"/>
          </p:nvPr>
        </p:nvSpPr>
        <p:spPr/>
        <p:txBody>
          <a:bodyPr/>
          <a:lstStyle/>
          <a:p>
            <a:r>
              <a:rPr lang="en-US" dirty="0"/>
              <a:t>The </a:t>
            </a:r>
            <a:r>
              <a:rPr lang="en-US" dirty="0" err="1"/>
              <a:t>extractivist</a:t>
            </a:r>
            <a:r>
              <a:rPr lang="en-US" dirty="0"/>
              <a:t> capitalist economy exploits bodies and the earth, to the point of exhaustion, to the premature death of life, and it does so by racializing bodies. And it does so with women’s body mostly.</a:t>
            </a:r>
          </a:p>
          <a:p>
            <a:endParaRPr lang="en-US" dirty="0"/>
          </a:p>
          <a:p>
            <a:r>
              <a:rPr lang="en-US" b="1" dirty="0">
                <a:solidFill>
                  <a:schemeClr val="accent6">
                    <a:lumMod val="75000"/>
                  </a:schemeClr>
                </a:solidFill>
              </a:rPr>
              <a:t>(on </a:t>
            </a:r>
            <a:r>
              <a:rPr lang="en-US" b="1" dirty="0" err="1">
                <a:solidFill>
                  <a:schemeClr val="accent6">
                    <a:lumMod val="75000"/>
                  </a:schemeClr>
                </a:solidFill>
              </a:rPr>
              <a:t>Extractivism</a:t>
            </a:r>
            <a:r>
              <a:rPr lang="en-US" b="1" dirty="0">
                <a:solidFill>
                  <a:schemeClr val="accent6">
                    <a:lumMod val="75000"/>
                  </a:schemeClr>
                </a:solidFill>
              </a:rPr>
              <a:t> and the philosophy of “</a:t>
            </a:r>
            <a:r>
              <a:rPr lang="en-US" b="1" dirty="0" err="1">
                <a:solidFill>
                  <a:schemeClr val="accent6">
                    <a:lumMod val="75000"/>
                  </a:schemeClr>
                </a:solidFill>
              </a:rPr>
              <a:t>cuerpo-territorio</a:t>
            </a:r>
            <a:r>
              <a:rPr lang="en-US" b="1" dirty="0">
                <a:solidFill>
                  <a:schemeClr val="accent6">
                    <a:lumMod val="75000"/>
                  </a:schemeClr>
                </a:solidFill>
              </a:rPr>
              <a:t>” see the paper in the </a:t>
            </a:r>
            <a:r>
              <a:rPr lang="en-US" b="1" dirty="0" err="1">
                <a:solidFill>
                  <a:schemeClr val="accent6">
                    <a:lumMod val="75000"/>
                  </a:schemeClr>
                </a:solidFill>
              </a:rPr>
              <a:t>moodle</a:t>
            </a:r>
            <a:r>
              <a:rPr lang="en-US" b="1" dirty="0">
                <a:solidFill>
                  <a:schemeClr val="accent6">
                    <a:lumMod val="75000"/>
                  </a:schemeClr>
                </a:solidFill>
              </a:rPr>
              <a:t> page and further lessons on the </a:t>
            </a:r>
            <a:r>
              <a:rPr lang="en-US" b="1" dirty="0" err="1">
                <a:solidFill>
                  <a:schemeClr val="accent6">
                    <a:lumMod val="75000"/>
                  </a:schemeClr>
                </a:solidFill>
              </a:rPr>
              <a:t>thoughs</a:t>
            </a:r>
            <a:r>
              <a:rPr lang="en-US" b="1" dirty="0">
                <a:solidFill>
                  <a:schemeClr val="accent6">
                    <a:lumMod val="75000"/>
                  </a:schemeClr>
                </a:solidFill>
              </a:rPr>
              <a:t> of Silvia Federici)</a:t>
            </a:r>
            <a:endParaRPr lang="it-IT" b="1" dirty="0">
              <a:solidFill>
                <a:schemeClr val="accent6">
                  <a:lumMod val="75000"/>
                </a:schemeClr>
              </a:solidFill>
            </a:endParaRPr>
          </a:p>
        </p:txBody>
      </p:sp>
    </p:spTree>
    <p:extLst>
      <p:ext uri="{BB962C8B-B14F-4D97-AF65-F5344CB8AC3E}">
        <p14:creationId xmlns:p14="http://schemas.microsoft.com/office/powerpoint/2010/main" val="3892506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88AD81-F907-43E4-ABA1-311091B88D6C}"/>
              </a:ext>
            </a:extLst>
          </p:cNvPr>
          <p:cNvSpPr>
            <a:spLocks noGrp="1"/>
          </p:cNvSpPr>
          <p:nvPr>
            <p:ph type="title"/>
          </p:nvPr>
        </p:nvSpPr>
        <p:spPr/>
        <p:txBody>
          <a:bodyPr/>
          <a:lstStyle/>
          <a:p>
            <a:r>
              <a:rPr lang="it-IT" dirty="0"/>
              <a:t>Anti- </a:t>
            </a:r>
            <a:r>
              <a:rPr lang="it-IT" dirty="0" err="1"/>
              <a:t>capitalism</a:t>
            </a:r>
            <a:r>
              <a:rPr lang="it-IT" dirty="0"/>
              <a:t> </a:t>
            </a:r>
            <a:r>
              <a:rPr lang="it-IT" b="1" dirty="0"/>
              <a:t>IS</a:t>
            </a:r>
            <a:r>
              <a:rPr lang="it-IT" dirty="0"/>
              <a:t> anti-racism</a:t>
            </a:r>
          </a:p>
        </p:txBody>
      </p:sp>
      <p:sp>
        <p:nvSpPr>
          <p:cNvPr id="3" name="Segnaposto contenuto 2">
            <a:extLst>
              <a:ext uri="{FF2B5EF4-FFF2-40B4-BE49-F238E27FC236}">
                <a16:creationId xmlns:a16="http://schemas.microsoft.com/office/drawing/2014/main" id="{D3FD6F02-E95D-4CE1-BD37-C7BDD9C2AD31}"/>
              </a:ext>
            </a:extLst>
          </p:cNvPr>
          <p:cNvSpPr>
            <a:spLocks noGrp="1"/>
          </p:cNvSpPr>
          <p:nvPr>
            <p:ph idx="1"/>
          </p:nvPr>
        </p:nvSpPr>
        <p:spPr/>
        <p:txBody>
          <a:bodyPr>
            <a:normAutofit/>
          </a:bodyPr>
          <a:lstStyle/>
          <a:p>
            <a:pPr marL="0" indent="0">
              <a:buNone/>
            </a:pPr>
            <a:r>
              <a:rPr lang="en-US" sz="4000" dirty="0"/>
              <a:t>“There can be </a:t>
            </a:r>
            <a:r>
              <a:rPr lang="en-US" sz="4000" dirty="0">
                <a:highlight>
                  <a:srgbClr val="FFFF00"/>
                </a:highlight>
              </a:rPr>
              <a:t>no anti-capitalism without anti-racism and no anti-racism without anti-capitalism</a:t>
            </a:r>
            <a:r>
              <a:rPr lang="en-US" sz="4000" dirty="0"/>
              <a:t>. Life is under threat and it is certainly not the technological dreams of multi-millionaire white men that will help us make the leap of imagination necessary to get out of the abyss into which racial capitalism is dragging us”. (F. Verges)</a:t>
            </a:r>
            <a:endParaRPr lang="it-IT" sz="4000" dirty="0"/>
          </a:p>
        </p:txBody>
      </p:sp>
    </p:spTree>
    <p:extLst>
      <p:ext uri="{BB962C8B-B14F-4D97-AF65-F5344CB8AC3E}">
        <p14:creationId xmlns:p14="http://schemas.microsoft.com/office/powerpoint/2010/main" val="2474306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A3695F-40FC-4209-AD00-482E591FCFE4}"/>
              </a:ext>
            </a:extLst>
          </p:cNvPr>
          <p:cNvSpPr>
            <a:spLocks noGrp="1"/>
          </p:cNvSpPr>
          <p:nvPr>
            <p:ph type="title"/>
          </p:nvPr>
        </p:nvSpPr>
        <p:spPr>
          <a:xfrm>
            <a:off x="457200" y="365125"/>
            <a:ext cx="10896600" cy="1325563"/>
          </a:xfrm>
        </p:spPr>
        <p:txBody>
          <a:bodyPr/>
          <a:lstStyle/>
          <a:p>
            <a:r>
              <a:rPr lang="it-IT" b="1" dirty="0" err="1">
                <a:solidFill>
                  <a:srgbClr val="C00000"/>
                </a:solidFill>
              </a:rPr>
              <a:t>Decolonialism</a:t>
            </a:r>
            <a:r>
              <a:rPr lang="it-IT" b="1" dirty="0">
                <a:solidFill>
                  <a:srgbClr val="C00000"/>
                </a:solidFill>
              </a:rPr>
              <a:t> </a:t>
            </a:r>
            <a:r>
              <a:rPr lang="it-IT" b="1" dirty="0" err="1">
                <a:solidFill>
                  <a:srgbClr val="C00000"/>
                </a:solidFill>
              </a:rPr>
              <a:t>as</a:t>
            </a:r>
            <a:r>
              <a:rPr lang="it-IT" b="1" dirty="0">
                <a:solidFill>
                  <a:srgbClr val="C00000"/>
                </a:solidFill>
              </a:rPr>
              <a:t> </a:t>
            </a:r>
            <a:r>
              <a:rPr lang="it-IT" dirty="0"/>
              <a:t>a </a:t>
            </a:r>
            <a:r>
              <a:rPr lang="it-IT" dirty="0" err="1"/>
              <a:t>process</a:t>
            </a:r>
            <a:endParaRPr lang="it-IT" dirty="0"/>
          </a:p>
        </p:txBody>
      </p:sp>
      <p:sp>
        <p:nvSpPr>
          <p:cNvPr id="3" name="Segnaposto contenuto 2">
            <a:extLst>
              <a:ext uri="{FF2B5EF4-FFF2-40B4-BE49-F238E27FC236}">
                <a16:creationId xmlns:a16="http://schemas.microsoft.com/office/drawing/2014/main" id="{B25A6E99-BA06-49B9-8D6B-E12FD5EA6B49}"/>
              </a:ext>
            </a:extLst>
          </p:cNvPr>
          <p:cNvSpPr>
            <a:spLocks noGrp="1"/>
          </p:cNvSpPr>
          <p:nvPr>
            <p:ph idx="1"/>
          </p:nvPr>
        </p:nvSpPr>
        <p:spPr>
          <a:xfrm>
            <a:off x="358588" y="1825625"/>
            <a:ext cx="10995212" cy="4351338"/>
          </a:xfrm>
        </p:spPr>
        <p:txBody>
          <a:bodyPr/>
          <a:lstStyle/>
          <a:p>
            <a:r>
              <a:rPr lang="en-US" dirty="0"/>
              <a:t>“</a:t>
            </a:r>
            <a:r>
              <a:rPr lang="en-US" dirty="0" err="1"/>
              <a:t>Decolonisation</a:t>
            </a:r>
            <a:r>
              <a:rPr lang="en-US" dirty="0"/>
              <a:t>, as a </a:t>
            </a:r>
            <a:r>
              <a:rPr lang="en-US" dirty="0">
                <a:highlight>
                  <a:srgbClr val="FFFF00"/>
                </a:highlight>
              </a:rPr>
              <a:t>historical process</a:t>
            </a:r>
            <a:r>
              <a:rPr lang="en-US" dirty="0"/>
              <a:t>, is a central political and cultural struggle. </a:t>
            </a:r>
          </a:p>
          <a:p>
            <a:r>
              <a:rPr lang="en-US" dirty="0"/>
              <a:t>Neither the abolition of colonial slavery nor independence was enough to establish justice and dignity for the people who have been “colonialized”. </a:t>
            </a:r>
          </a:p>
          <a:p>
            <a:r>
              <a:rPr lang="en-US" b="1" dirty="0">
                <a:solidFill>
                  <a:srgbClr val="C00000"/>
                </a:solidFill>
              </a:rPr>
              <a:t>Racism</a:t>
            </a:r>
            <a:r>
              <a:rPr lang="en-US" dirty="0"/>
              <a:t>, the North/South divide, and imperialism have each time imposed an order which, although no longer exactly the same, is </a:t>
            </a:r>
            <a:r>
              <a:rPr lang="en-US" dirty="0">
                <a:highlight>
                  <a:srgbClr val="FFFF00"/>
                </a:highlight>
              </a:rPr>
              <a:t>still continuing </a:t>
            </a:r>
            <a:r>
              <a:rPr lang="en-US" dirty="0"/>
              <a:t>to be one of exploitation, domination, patriarchy, dispossession and devastation.</a:t>
            </a:r>
            <a:endParaRPr lang="it-IT" dirty="0"/>
          </a:p>
        </p:txBody>
      </p:sp>
    </p:spTree>
    <p:extLst>
      <p:ext uri="{BB962C8B-B14F-4D97-AF65-F5344CB8AC3E}">
        <p14:creationId xmlns:p14="http://schemas.microsoft.com/office/powerpoint/2010/main" val="381010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889FD2-6EBD-470C-AED5-2FFF7EE17BCB}"/>
              </a:ext>
            </a:extLst>
          </p:cNvPr>
          <p:cNvSpPr>
            <a:spLocks noGrp="1"/>
          </p:cNvSpPr>
          <p:nvPr>
            <p:ph type="title"/>
          </p:nvPr>
        </p:nvSpPr>
        <p:spPr/>
        <p:txBody>
          <a:bodyPr/>
          <a:lstStyle/>
          <a:p>
            <a:r>
              <a:rPr lang="it-IT" dirty="0" err="1"/>
              <a:t>Decolonialism</a:t>
            </a:r>
            <a:r>
              <a:rPr lang="it-IT" dirty="0"/>
              <a:t>, de-</a:t>
            </a:r>
            <a:r>
              <a:rPr lang="it-IT" dirty="0" err="1"/>
              <a:t>patriachalization</a:t>
            </a:r>
            <a:r>
              <a:rPr lang="it-IT" dirty="0"/>
              <a:t> and </a:t>
            </a:r>
            <a:r>
              <a:rPr lang="it-IT" dirty="0" err="1"/>
              <a:t>feminism</a:t>
            </a:r>
            <a:r>
              <a:rPr lang="it-IT" b="1" dirty="0" err="1">
                <a:solidFill>
                  <a:srgbClr val="C00000"/>
                </a:solidFill>
              </a:rPr>
              <a:t>s</a:t>
            </a:r>
            <a:endParaRPr lang="it-IT" b="1" dirty="0">
              <a:solidFill>
                <a:srgbClr val="C00000"/>
              </a:solidFill>
            </a:endParaRPr>
          </a:p>
        </p:txBody>
      </p:sp>
      <p:sp>
        <p:nvSpPr>
          <p:cNvPr id="3" name="Segnaposto contenuto 2">
            <a:extLst>
              <a:ext uri="{FF2B5EF4-FFF2-40B4-BE49-F238E27FC236}">
                <a16:creationId xmlns:a16="http://schemas.microsoft.com/office/drawing/2014/main" id="{04F590B5-C52B-4DEE-87C1-34AAF638D773}"/>
              </a:ext>
            </a:extLst>
          </p:cNvPr>
          <p:cNvSpPr>
            <a:spLocks noGrp="1"/>
          </p:cNvSpPr>
          <p:nvPr>
            <p:ph idx="1"/>
          </p:nvPr>
        </p:nvSpPr>
        <p:spPr/>
        <p:txBody>
          <a:bodyPr>
            <a:normAutofit fontScale="70000" lnSpcReduction="20000"/>
          </a:bodyPr>
          <a:lstStyle/>
          <a:p>
            <a:r>
              <a:rPr lang="it-IT" dirty="0" err="1"/>
              <a:t>Struggling</a:t>
            </a:r>
            <a:r>
              <a:rPr lang="it-IT" dirty="0"/>
              <a:t>  </a:t>
            </a:r>
            <a:r>
              <a:rPr lang="it-IT" dirty="0" err="1"/>
              <a:t>against</a:t>
            </a:r>
            <a:r>
              <a:rPr lang="it-IT" dirty="0"/>
              <a:t> </a:t>
            </a:r>
            <a:r>
              <a:rPr lang="it-IT" dirty="0" err="1"/>
              <a:t>colonialism</a:t>
            </a:r>
            <a:r>
              <a:rPr lang="it-IT" dirty="0"/>
              <a:t> and </a:t>
            </a:r>
            <a:r>
              <a:rPr lang="it-IT" dirty="0" err="1"/>
              <a:t>patriarchy</a:t>
            </a:r>
            <a:r>
              <a:rPr lang="it-IT" dirty="0"/>
              <a:t>  with the </a:t>
            </a:r>
            <a:r>
              <a:rPr lang="it-IT" dirty="0" err="1"/>
              <a:t>means</a:t>
            </a:r>
            <a:r>
              <a:rPr lang="it-IT" dirty="0"/>
              <a:t> of the </a:t>
            </a:r>
            <a:r>
              <a:rPr lang="it-IT" dirty="0" err="1">
                <a:highlight>
                  <a:srgbClr val="FFFF00"/>
                </a:highlight>
              </a:rPr>
              <a:t>feminist</a:t>
            </a:r>
            <a:r>
              <a:rPr lang="it-IT" dirty="0">
                <a:highlight>
                  <a:srgbClr val="FFFF00"/>
                </a:highlight>
              </a:rPr>
              <a:t> </a:t>
            </a:r>
            <a:r>
              <a:rPr lang="it-IT" dirty="0" err="1">
                <a:highlight>
                  <a:srgbClr val="FFFF00"/>
                </a:highlight>
              </a:rPr>
              <a:t>perspective</a:t>
            </a:r>
            <a:endParaRPr lang="it-IT" dirty="0">
              <a:highlight>
                <a:srgbClr val="FFFF00"/>
              </a:highlight>
            </a:endParaRPr>
          </a:p>
          <a:p>
            <a:endParaRPr lang="it-IT" dirty="0"/>
          </a:p>
          <a:p>
            <a:pPr marL="0" indent="0" algn="ctr">
              <a:buNone/>
            </a:pPr>
            <a:r>
              <a:rPr lang="en-US" dirty="0">
                <a:solidFill>
                  <a:srgbClr val="FF0000"/>
                </a:solidFill>
              </a:rPr>
              <a:t>Which seeks to be</a:t>
            </a:r>
          </a:p>
          <a:p>
            <a:pPr marL="0" indent="0" algn="ctr">
              <a:buNone/>
            </a:pPr>
            <a:r>
              <a:rPr lang="en-US" dirty="0">
                <a:solidFill>
                  <a:srgbClr val="FF0000"/>
                </a:solidFill>
              </a:rPr>
              <a:t>anti-racist, anti-capitalist, anti-imperialist </a:t>
            </a:r>
          </a:p>
          <a:p>
            <a:pPr marL="0" indent="0" algn="ctr">
              <a:buNone/>
            </a:pPr>
            <a:r>
              <a:rPr lang="en-US" dirty="0">
                <a:solidFill>
                  <a:srgbClr val="FF0000"/>
                </a:solidFill>
              </a:rPr>
              <a:t>and radically </a:t>
            </a:r>
          </a:p>
          <a:p>
            <a:pPr marL="0" indent="0" algn="ctr">
              <a:buNone/>
            </a:pPr>
            <a:r>
              <a:rPr lang="en-US" dirty="0">
                <a:solidFill>
                  <a:srgbClr val="FF0000"/>
                </a:solidFill>
              </a:rPr>
              <a:t>for de-</a:t>
            </a:r>
            <a:r>
              <a:rPr lang="en-US" dirty="0" err="1">
                <a:solidFill>
                  <a:srgbClr val="FF0000"/>
                </a:solidFill>
              </a:rPr>
              <a:t>patriarchalization</a:t>
            </a:r>
            <a:r>
              <a:rPr lang="en-US" dirty="0">
                <a:solidFill>
                  <a:srgbClr val="FF0000"/>
                </a:solidFill>
              </a:rPr>
              <a:t>. </a:t>
            </a:r>
          </a:p>
          <a:p>
            <a:pPr marL="0" indent="0" algn="ctr">
              <a:buNone/>
            </a:pPr>
            <a:endParaRPr lang="en-US" dirty="0">
              <a:solidFill>
                <a:srgbClr val="FF0000"/>
              </a:solidFill>
            </a:endParaRPr>
          </a:p>
          <a:p>
            <a:r>
              <a:rPr lang="en-US" dirty="0"/>
              <a:t>It reminds us that: </a:t>
            </a:r>
          </a:p>
          <a:p>
            <a:r>
              <a:rPr lang="en-US" dirty="0"/>
              <a:t>1.there is no </a:t>
            </a:r>
            <a:r>
              <a:rPr lang="en-US" i="1" dirty="0"/>
              <a:t>one</a:t>
            </a:r>
            <a:r>
              <a:rPr lang="en-US" dirty="0"/>
              <a:t> feminism; </a:t>
            </a:r>
          </a:p>
          <a:p>
            <a:r>
              <a:rPr lang="en-US" dirty="0"/>
              <a:t>2.the West does not have a monopoly on the conception of equality, freedom and dignity; </a:t>
            </a:r>
          </a:p>
          <a:p>
            <a:r>
              <a:rPr lang="en-US" dirty="0"/>
              <a:t>3. liberation means the end of all forms of exploitation, dispossession and domination of human beings, the earth, animals and plants.</a:t>
            </a:r>
            <a:endParaRPr lang="it-IT" dirty="0"/>
          </a:p>
        </p:txBody>
      </p:sp>
    </p:spTree>
    <p:extLst>
      <p:ext uri="{BB962C8B-B14F-4D97-AF65-F5344CB8AC3E}">
        <p14:creationId xmlns:p14="http://schemas.microsoft.com/office/powerpoint/2010/main" val="194346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B1CA6F-A7D3-4F4A-B62D-41770F406DF2}"/>
              </a:ext>
            </a:extLst>
          </p:cNvPr>
          <p:cNvSpPr>
            <a:spLocks noGrp="1"/>
          </p:cNvSpPr>
          <p:nvPr>
            <p:ph type="title"/>
          </p:nvPr>
        </p:nvSpPr>
        <p:spPr>
          <a:xfrm>
            <a:off x="838200" y="263236"/>
            <a:ext cx="10515600" cy="1039091"/>
          </a:xfrm>
        </p:spPr>
        <p:txBody>
          <a:bodyPr/>
          <a:lstStyle/>
          <a:p>
            <a:r>
              <a:rPr lang="it-IT" dirty="0"/>
              <a:t>Giving </a:t>
            </a:r>
            <a:r>
              <a:rPr lang="it-IT" b="1" dirty="0" err="1">
                <a:solidFill>
                  <a:srgbClr val="C00000"/>
                </a:solidFill>
              </a:rPr>
              <a:t>globalization</a:t>
            </a:r>
            <a:r>
              <a:rPr lang="it-IT" dirty="0"/>
              <a:t> </a:t>
            </a:r>
            <a:r>
              <a:rPr lang="it-IT" dirty="0" err="1"/>
              <a:t>its</a:t>
            </a:r>
            <a:r>
              <a:rPr lang="it-IT" dirty="0"/>
              <a:t> name</a:t>
            </a:r>
          </a:p>
        </p:txBody>
      </p:sp>
      <p:sp>
        <p:nvSpPr>
          <p:cNvPr id="3" name="Segnaposto contenuto 2">
            <a:extLst>
              <a:ext uri="{FF2B5EF4-FFF2-40B4-BE49-F238E27FC236}">
                <a16:creationId xmlns:a16="http://schemas.microsoft.com/office/drawing/2014/main" id="{7FA107EE-25E9-40F9-BEC0-642025275E9E}"/>
              </a:ext>
            </a:extLst>
          </p:cNvPr>
          <p:cNvSpPr>
            <a:spLocks noGrp="1"/>
          </p:cNvSpPr>
          <p:nvPr>
            <p:ph idx="1"/>
          </p:nvPr>
        </p:nvSpPr>
        <p:spPr>
          <a:xfrm>
            <a:off x="505691" y="2752038"/>
            <a:ext cx="11589327" cy="3519055"/>
          </a:xfrm>
        </p:spPr>
        <p:txBody>
          <a:bodyPr>
            <a:noAutofit/>
          </a:bodyPr>
          <a:lstStyle/>
          <a:p>
            <a:r>
              <a:rPr lang="en-US" sz="2400" dirty="0"/>
              <a:t>The dreams of multi-billionaires to conquer space and </a:t>
            </a:r>
            <a:r>
              <a:rPr lang="en-US" sz="2400" dirty="0" err="1"/>
              <a:t>colonise</a:t>
            </a:r>
            <a:r>
              <a:rPr lang="en-US" sz="2400" dirty="0"/>
              <a:t> planets show how </a:t>
            </a:r>
            <a:r>
              <a:rPr lang="en-US" sz="2400" dirty="0">
                <a:highlight>
                  <a:srgbClr val="FFFF00"/>
                </a:highlight>
              </a:rPr>
              <a:t>capitalism is incapable of responding to the urgent questions being posed today</a:t>
            </a:r>
            <a:r>
              <a:rPr lang="en-US" sz="2400" dirty="0"/>
              <a:t>. </a:t>
            </a:r>
          </a:p>
          <a:p>
            <a:r>
              <a:rPr lang="en-US" sz="2400" dirty="0"/>
              <a:t>Yet, there are many crises. </a:t>
            </a:r>
          </a:p>
          <a:p>
            <a:r>
              <a:rPr lang="en-US" sz="2400" dirty="0"/>
              <a:t>According to the UN, </a:t>
            </a:r>
            <a:r>
              <a:rPr lang="en-US" sz="2400" dirty="0">
                <a:highlight>
                  <a:srgbClr val="FFFF00"/>
                </a:highlight>
              </a:rPr>
              <a:t>it is women and girls in the global South who will be most affected </a:t>
            </a:r>
            <a:r>
              <a:rPr lang="en-US" sz="2400" dirty="0"/>
              <a:t>by the consequences of the pandemic and the environmental crisis; fires, floods, famine, wars, heightened violence, </a:t>
            </a:r>
            <a:r>
              <a:rPr lang="en-US" sz="2400" dirty="0" err="1"/>
              <a:t>feminicide</a:t>
            </a:r>
            <a:r>
              <a:rPr lang="en-US" sz="2400" dirty="0"/>
              <a:t>, the murder of activists, trans people, gays and lesbians, an increase of prisons, the </a:t>
            </a:r>
            <a:r>
              <a:rPr lang="en-US" sz="2400" dirty="0" err="1"/>
              <a:t>militarisation</a:t>
            </a:r>
            <a:r>
              <a:rPr lang="en-US" sz="2400" dirty="0"/>
              <a:t> of the police, the </a:t>
            </a:r>
            <a:r>
              <a:rPr lang="en-US" sz="2400" dirty="0" err="1"/>
              <a:t>privatisation</a:t>
            </a:r>
            <a:r>
              <a:rPr lang="en-US" sz="2400" dirty="0"/>
              <a:t> of land and sea, the plundering of mineral resources with their environmental consequences and the impoverishment of the populations that comes with it, pollution…</a:t>
            </a:r>
            <a:endParaRPr lang="it-IT" sz="2400" dirty="0"/>
          </a:p>
        </p:txBody>
      </p:sp>
      <p:sp>
        <p:nvSpPr>
          <p:cNvPr id="4" name="Rettangolo 3">
            <a:extLst>
              <a:ext uri="{FF2B5EF4-FFF2-40B4-BE49-F238E27FC236}">
                <a16:creationId xmlns:a16="http://schemas.microsoft.com/office/drawing/2014/main" id="{21FEA5A9-8C89-4FAB-AC4A-9C4DF8DCF1C7}"/>
              </a:ext>
            </a:extLst>
          </p:cNvPr>
          <p:cNvSpPr/>
          <p:nvPr/>
        </p:nvSpPr>
        <p:spPr>
          <a:xfrm>
            <a:off x="8243455" y="988688"/>
            <a:ext cx="2452254" cy="1200329"/>
          </a:xfrm>
          <a:prstGeom prst="rect">
            <a:avLst/>
          </a:prstGeom>
        </p:spPr>
        <p:txBody>
          <a:bodyPr wrap="square">
            <a:spAutoFit/>
          </a:bodyPr>
          <a:lstStyle/>
          <a:p>
            <a:r>
              <a:rPr lang="en-US" b="1" i="0" dirty="0">
                <a:solidFill>
                  <a:srgbClr val="000000"/>
                </a:solidFill>
                <a:effectLst/>
                <a:latin typeface="granjon"/>
              </a:rPr>
              <a:t>“Capitalism produces rubbish that pollutes, invades and </a:t>
            </a:r>
            <a:r>
              <a:rPr lang="en-US" b="1" i="0" dirty="0" err="1">
                <a:solidFill>
                  <a:srgbClr val="000000"/>
                </a:solidFill>
                <a:effectLst/>
                <a:latin typeface="granjon"/>
              </a:rPr>
              <a:t>colonises</a:t>
            </a:r>
            <a:r>
              <a:rPr lang="en-US" b="1" i="0" dirty="0">
                <a:solidFill>
                  <a:srgbClr val="000000"/>
                </a:solidFill>
                <a:effectLst/>
                <a:latin typeface="granjon"/>
              </a:rPr>
              <a:t>” (Francoise Verges)</a:t>
            </a:r>
            <a:endParaRPr lang="it-IT" b="1" dirty="0"/>
          </a:p>
        </p:txBody>
      </p:sp>
    </p:spTree>
    <p:extLst>
      <p:ext uri="{BB962C8B-B14F-4D97-AF65-F5344CB8AC3E}">
        <p14:creationId xmlns:p14="http://schemas.microsoft.com/office/powerpoint/2010/main" val="465175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CA52EF-A7B7-4B16-B065-BDDD1BC08264}"/>
              </a:ext>
            </a:extLst>
          </p:cNvPr>
          <p:cNvSpPr>
            <a:spLocks noGrp="1"/>
          </p:cNvSpPr>
          <p:nvPr>
            <p:ph type="title"/>
          </p:nvPr>
        </p:nvSpPr>
        <p:spPr>
          <a:xfrm>
            <a:off x="1489364" y="2567998"/>
            <a:ext cx="10515600" cy="1325563"/>
          </a:xfrm>
        </p:spPr>
        <p:txBody>
          <a:bodyPr>
            <a:noAutofit/>
          </a:bodyPr>
          <a:lstStyle/>
          <a:p>
            <a:r>
              <a:rPr lang="it-IT" sz="7200" dirty="0" err="1"/>
              <a:t>Beware</a:t>
            </a:r>
            <a:r>
              <a:rPr lang="it-IT" sz="7200" dirty="0"/>
              <a:t> of </a:t>
            </a:r>
            <a:br>
              <a:rPr lang="it-IT" sz="7200" dirty="0"/>
            </a:br>
            <a:r>
              <a:rPr lang="it-IT" sz="7200" dirty="0"/>
              <a:t>«green </a:t>
            </a:r>
            <a:r>
              <a:rPr lang="it-IT" sz="7200" dirty="0" err="1"/>
              <a:t>capitalism</a:t>
            </a:r>
            <a:r>
              <a:rPr lang="it-IT" sz="7200" dirty="0"/>
              <a:t>»</a:t>
            </a:r>
            <a:br>
              <a:rPr lang="it-IT" sz="7200" dirty="0"/>
            </a:br>
            <a:r>
              <a:rPr lang="it-IT" sz="7200" dirty="0"/>
              <a:t>and of </a:t>
            </a:r>
            <a:br>
              <a:rPr lang="it-IT" sz="7200" dirty="0"/>
            </a:br>
            <a:r>
              <a:rPr lang="it-IT" sz="7200" dirty="0"/>
              <a:t>«neo-liberal </a:t>
            </a:r>
            <a:r>
              <a:rPr lang="it-IT" sz="7200" dirty="0" err="1"/>
              <a:t>feminism</a:t>
            </a:r>
            <a:r>
              <a:rPr lang="it-IT" sz="7200" dirty="0"/>
              <a:t>»</a:t>
            </a:r>
          </a:p>
        </p:txBody>
      </p:sp>
    </p:spTree>
    <p:extLst>
      <p:ext uri="{BB962C8B-B14F-4D97-AF65-F5344CB8AC3E}">
        <p14:creationId xmlns:p14="http://schemas.microsoft.com/office/powerpoint/2010/main" val="352453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0B37A36-B769-4117-B18C-350994F0D0BB}"/>
              </a:ext>
            </a:extLst>
          </p:cNvPr>
          <p:cNvSpPr>
            <a:spLocks noGrp="1"/>
          </p:cNvSpPr>
          <p:nvPr>
            <p:ph idx="1"/>
          </p:nvPr>
        </p:nvSpPr>
        <p:spPr>
          <a:xfrm>
            <a:off x="838200" y="883516"/>
            <a:ext cx="10515600" cy="4351338"/>
          </a:xfrm>
        </p:spPr>
        <p:txBody>
          <a:bodyPr>
            <a:normAutofit fontScale="92500" lnSpcReduction="10000"/>
          </a:bodyPr>
          <a:lstStyle/>
          <a:p>
            <a:pPr marL="0" indent="0">
              <a:buNone/>
            </a:pPr>
            <a:r>
              <a:rPr lang="en-US" sz="5400" dirty="0"/>
              <a:t>both want to believe that </a:t>
            </a:r>
            <a:r>
              <a:rPr lang="en-US" sz="5400" dirty="0">
                <a:solidFill>
                  <a:srgbClr val="FF0000"/>
                </a:solidFill>
              </a:rPr>
              <a:t>neoliberalism</a:t>
            </a:r>
            <a:r>
              <a:rPr lang="en-US" sz="5400" dirty="0"/>
              <a:t> will bring diversity and inclusiveness reducing in this way reduce racism, sexism and exploitation.</a:t>
            </a:r>
          </a:p>
          <a:p>
            <a:pPr marL="0" indent="0">
              <a:buNone/>
            </a:pPr>
            <a:endParaRPr lang="en-US" sz="5400" dirty="0"/>
          </a:p>
          <a:p>
            <a:pPr marL="0" indent="0">
              <a:buNone/>
            </a:pPr>
            <a:r>
              <a:rPr lang="en-US" sz="5400" dirty="0"/>
              <a:t>But it is never like this at all!</a:t>
            </a:r>
            <a:endParaRPr lang="it-IT" sz="5400" dirty="0"/>
          </a:p>
        </p:txBody>
      </p:sp>
    </p:spTree>
    <p:extLst>
      <p:ext uri="{BB962C8B-B14F-4D97-AF65-F5344CB8AC3E}">
        <p14:creationId xmlns:p14="http://schemas.microsoft.com/office/powerpoint/2010/main" val="3631389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4BC4A-2003-4F11-82C2-B349CD17FD18}"/>
              </a:ext>
            </a:extLst>
          </p:cNvPr>
          <p:cNvSpPr>
            <a:spLocks noGrp="1"/>
          </p:cNvSpPr>
          <p:nvPr>
            <p:ph type="title"/>
          </p:nvPr>
        </p:nvSpPr>
        <p:spPr/>
        <p:txBody>
          <a:bodyPr/>
          <a:lstStyle/>
          <a:p>
            <a:r>
              <a:rPr lang="it-IT" b="1" dirty="0" err="1">
                <a:solidFill>
                  <a:srgbClr val="C00000"/>
                </a:solidFill>
              </a:rPr>
              <a:t>Decolonization</a:t>
            </a:r>
            <a:r>
              <a:rPr lang="it-IT" b="1" dirty="0">
                <a:solidFill>
                  <a:srgbClr val="C00000"/>
                </a:solidFill>
              </a:rPr>
              <a:t> </a:t>
            </a:r>
            <a:r>
              <a:rPr lang="it-IT" b="1" dirty="0" err="1">
                <a:solidFill>
                  <a:srgbClr val="C00000"/>
                </a:solidFill>
              </a:rPr>
              <a:t>as</a:t>
            </a:r>
            <a:r>
              <a:rPr lang="it-IT" b="1" dirty="0">
                <a:solidFill>
                  <a:srgbClr val="C00000"/>
                </a:solidFill>
              </a:rPr>
              <a:t> a method</a:t>
            </a:r>
          </a:p>
        </p:txBody>
      </p:sp>
      <p:sp>
        <p:nvSpPr>
          <p:cNvPr id="3" name="Segnaposto contenuto 2">
            <a:extLst>
              <a:ext uri="{FF2B5EF4-FFF2-40B4-BE49-F238E27FC236}">
                <a16:creationId xmlns:a16="http://schemas.microsoft.com/office/drawing/2014/main" id="{39F5D19D-3A79-46C3-9E31-E49A627E1F87}"/>
              </a:ext>
            </a:extLst>
          </p:cNvPr>
          <p:cNvSpPr>
            <a:spLocks noGrp="1"/>
          </p:cNvSpPr>
          <p:nvPr>
            <p:ph idx="1"/>
          </p:nvPr>
        </p:nvSpPr>
        <p:spPr/>
        <p:txBody>
          <a:bodyPr>
            <a:normAutofit fontScale="92500"/>
          </a:bodyPr>
          <a:lstStyle/>
          <a:p>
            <a:r>
              <a:rPr lang="en-US" dirty="0"/>
              <a:t>While a decolonial feminism cannot answer all questions that arise, it offers a </a:t>
            </a:r>
            <a:r>
              <a:rPr lang="en-US" dirty="0">
                <a:highlight>
                  <a:srgbClr val="FFFF00"/>
                </a:highlight>
              </a:rPr>
              <a:t>method of analysis </a:t>
            </a:r>
            <a:r>
              <a:rPr lang="en-US" dirty="0"/>
              <a:t>and a practice that is multidimensional and multidirectional.</a:t>
            </a:r>
          </a:p>
          <a:p>
            <a:endParaRPr lang="en-US" dirty="0"/>
          </a:p>
          <a:p>
            <a:r>
              <a:rPr lang="en-US" dirty="0"/>
              <a:t>starting from an object of study, we try to </a:t>
            </a:r>
            <a:r>
              <a:rPr lang="en-US" dirty="0">
                <a:highlight>
                  <a:srgbClr val="FFFF00"/>
                </a:highlight>
              </a:rPr>
              <a:t>draw out all the threads </a:t>
            </a:r>
            <a:r>
              <a:rPr lang="en-US" dirty="0"/>
              <a:t>that make up its social, cultural, political, historical and economic environment.</a:t>
            </a:r>
          </a:p>
          <a:p>
            <a:r>
              <a:rPr lang="en-US" dirty="0"/>
              <a:t>a method that </a:t>
            </a:r>
            <a:r>
              <a:rPr lang="en-US" dirty="0">
                <a:highlight>
                  <a:srgbClr val="FFFF00"/>
                </a:highlight>
              </a:rPr>
              <a:t>de-naturalizes injustice </a:t>
            </a:r>
            <a:r>
              <a:rPr lang="en-US" dirty="0">
                <a:solidFill>
                  <a:srgbClr val="C00000"/>
                </a:solidFill>
              </a:rPr>
              <a:t>(“it has always been like that”)</a:t>
            </a:r>
          </a:p>
          <a:p>
            <a:r>
              <a:rPr lang="en-US" dirty="0"/>
              <a:t>highlights the constant efforts of supremacist ideology to </a:t>
            </a:r>
            <a:r>
              <a:rPr lang="en-US" dirty="0">
                <a:highlight>
                  <a:srgbClr val="FFFF00"/>
                </a:highlight>
              </a:rPr>
              <a:t>normalize injustices and inequalities</a:t>
            </a:r>
            <a:r>
              <a:rPr lang="en-US" dirty="0"/>
              <a:t>, a method that alerts us to the pacification induced by the ideology of </a:t>
            </a:r>
            <a:r>
              <a:rPr lang="en-US" dirty="0">
                <a:solidFill>
                  <a:srgbClr val="C00000"/>
                </a:solidFill>
              </a:rPr>
              <a:t>“there’s no alternative”.</a:t>
            </a:r>
            <a:r>
              <a:rPr lang="en-US" dirty="0"/>
              <a:t>     </a:t>
            </a:r>
            <a:endParaRPr lang="it-IT" dirty="0"/>
          </a:p>
        </p:txBody>
      </p:sp>
    </p:spTree>
    <p:extLst>
      <p:ext uri="{BB962C8B-B14F-4D97-AF65-F5344CB8AC3E}">
        <p14:creationId xmlns:p14="http://schemas.microsoft.com/office/powerpoint/2010/main" val="1011143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A7BAA2-505B-4721-B67A-211B0FA0CA3B}"/>
              </a:ext>
            </a:extLst>
          </p:cNvPr>
          <p:cNvSpPr>
            <a:spLocks noGrp="1"/>
          </p:cNvSpPr>
          <p:nvPr>
            <p:ph type="title"/>
          </p:nvPr>
        </p:nvSpPr>
        <p:spPr/>
        <p:txBody>
          <a:bodyPr/>
          <a:lstStyle/>
          <a:p>
            <a:r>
              <a:rPr lang="it-IT" dirty="0" err="1"/>
              <a:t>Who</a:t>
            </a:r>
            <a:r>
              <a:rPr lang="it-IT" dirty="0"/>
              <a:t> are the </a:t>
            </a:r>
            <a:r>
              <a:rPr lang="it-IT" dirty="0" err="1"/>
              <a:t>most</a:t>
            </a:r>
            <a:r>
              <a:rPr lang="it-IT" dirty="0"/>
              <a:t> </a:t>
            </a:r>
            <a:r>
              <a:rPr lang="it-IT" dirty="0" err="1"/>
              <a:t>exploited</a:t>
            </a:r>
            <a:endParaRPr lang="it-IT" dirty="0"/>
          </a:p>
        </p:txBody>
      </p:sp>
      <p:sp>
        <p:nvSpPr>
          <p:cNvPr id="3" name="Segnaposto contenuto 2">
            <a:extLst>
              <a:ext uri="{FF2B5EF4-FFF2-40B4-BE49-F238E27FC236}">
                <a16:creationId xmlns:a16="http://schemas.microsoft.com/office/drawing/2014/main" id="{B1EB0E70-13C8-4505-8A5F-147DD8665F1D}"/>
              </a:ext>
            </a:extLst>
          </p:cNvPr>
          <p:cNvSpPr>
            <a:spLocks noGrp="1"/>
          </p:cNvSpPr>
          <p:nvPr>
            <p:ph idx="1"/>
          </p:nvPr>
        </p:nvSpPr>
        <p:spPr>
          <a:xfrm>
            <a:off x="838200" y="1825625"/>
            <a:ext cx="10515600" cy="4810702"/>
          </a:xfrm>
        </p:spPr>
        <p:txBody>
          <a:bodyPr>
            <a:normAutofit lnSpcReduction="10000"/>
          </a:bodyPr>
          <a:lstStyle/>
          <a:p>
            <a:r>
              <a:rPr lang="en-US" dirty="0"/>
              <a:t>Marxist’s notion of CLASS STRUGGLE (the poorer part of the </a:t>
            </a:r>
            <a:r>
              <a:rPr lang="en-US" dirty="0">
                <a:solidFill>
                  <a:srgbClr val="FF0000"/>
                </a:solidFill>
              </a:rPr>
              <a:t>working</a:t>
            </a:r>
            <a:r>
              <a:rPr lang="en-US" dirty="0"/>
              <a:t> </a:t>
            </a:r>
            <a:r>
              <a:rPr lang="en-US" dirty="0">
                <a:solidFill>
                  <a:srgbClr val="FF0000"/>
                </a:solidFill>
              </a:rPr>
              <a:t>class</a:t>
            </a:r>
            <a:r>
              <a:rPr lang="en-US" dirty="0"/>
              <a:t>  is the most exploited)</a:t>
            </a:r>
          </a:p>
          <a:p>
            <a:r>
              <a:rPr lang="en-US" dirty="0"/>
              <a:t>Marxist’s notion of  SOCIAL REPRODUCTION (the most exploited are </a:t>
            </a:r>
            <a:r>
              <a:rPr lang="en-US" dirty="0">
                <a:solidFill>
                  <a:srgbClr val="FF0000"/>
                </a:solidFill>
              </a:rPr>
              <a:t>women</a:t>
            </a:r>
            <a:r>
              <a:rPr lang="en-US" dirty="0"/>
              <a:t> because theirs is the reproductive role not only in Nature, but also in society)</a:t>
            </a:r>
          </a:p>
          <a:p>
            <a:r>
              <a:rPr lang="en-US" b="1" dirty="0">
                <a:solidFill>
                  <a:srgbClr val="C00000"/>
                </a:solidFill>
              </a:rPr>
              <a:t>So the most exploited are the women of the poorer part of the working class</a:t>
            </a:r>
          </a:p>
          <a:p>
            <a:r>
              <a:rPr lang="en-US" dirty="0"/>
              <a:t>And what happen if these women are also black, also </a:t>
            </a:r>
            <a:r>
              <a:rPr lang="en-US" dirty="0" err="1"/>
              <a:t>muslims</a:t>
            </a:r>
            <a:r>
              <a:rPr lang="en-US" dirty="0"/>
              <a:t>, also migrant….</a:t>
            </a:r>
          </a:p>
          <a:p>
            <a:r>
              <a:rPr lang="en-US" dirty="0"/>
              <a:t>The struggle of the working class is not only feminist, it is mostly </a:t>
            </a:r>
            <a:r>
              <a:rPr lang="en-US" dirty="0">
                <a:solidFill>
                  <a:srgbClr val="FF0000"/>
                </a:solidFill>
              </a:rPr>
              <a:t>against racism!!!!</a:t>
            </a:r>
            <a:endParaRPr lang="it-IT" dirty="0">
              <a:solidFill>
                <a:srgbClr val="FF0000"/>
              </a:solidFill>
            </a:endParaRPr>
          </a:p>
        </p:txBody>
      </p:sp>
    </p:spTree>
    <p:extLst>
      <p:ext uri="{BB962C8B-B14F-4D97-AF65-F5344CB8AC3E}">
        <p14:creationId xmlns:p14="http://schemas.microsoft.com/office/powerpoint/2010/main" val="645616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D10854-AD2C-4D15-9A1C-89A27C9456C1}"/>
              </a:ext>
            </a:extLst>
          </p:cNvPr>
          <p:cNvSpPr>
            <a:spLocks noGrp="1"/>
          </p:cNvSpPr>
          <p:nvPr>
            <p:ph type="title"/>
          </p:nvPr>
        </p:nvSpPr>
        <p:spPr/>
        <p:txBody>
          <a:bodyPr/>
          <a:lstStyle/>
          <a:p>
            <a:r>
              <a:rPr lang="it-IT" dirty="0"/>
              <a:t>Racism - the forgotten </a:t>
            </a:r>
            <a:r>
              <a:rPr lang="it-IT" dirty="0" err="1"/>
              <a:t>struggle</a:t>
            </a:r>
            <a:endParaRPr lang="it-IT" dirty="0"/>
          </a:p>
        </p:txBody>
      </p:sp>
      <p:sp>
        <p:nvSpPr>
          <p:cNvPr id="3" name="Segnaposto contenuto 2">
            <a:extLst>
              <a:ext uri="{FF2B5EF4-FFF2-40B4-BE49-F238E27FC236}">
                <a16:creationId xmlns:a16="http://schemas.microsoft.com/office/drawing/2014/main" id="{78EE73EC-78F5-4C14-B3B5-76F9EBB2261B}"/>
              </a:ext>
            </a:extLst>
          </p:cNvPr>
          <p:cNvSpPr>
            <a:spLocks noGrp="1"/>
          </p:cNvSpPr>
          <p:nvPr>
            <p:ph idx="1"/>
          </p:nvPr>
        </p:nvSpPr>
        <p:spPr/>
        <p:txBody>
          <a:bodyPr/>
          <a:lstStyle/>
          <a:p>
            <a:r>
              <a:rPr lang="en-US" dirty="0"/>
              <a:t>The struggle of the working class is mostly </a:t>
            </a:r>
            <a:r>
              <a:rPr lang="en-US" dirty="0">
                <a:solidFill>
                  <a:srgbClr val="FF0000"/>
                </a:solidFill>
              </a:rPr>
              <a:t>against racism!!!!</a:t>
            </a:r>
          </a:p>
          <a:p>
            <a:pPr marL="0" indent="0">
              <a:buNone/>
            </a:pPr>
            <a:endParaRPr lang="en-US" dirty="0">
              <a:solidFill>
                <a:srgbClr val="FF0000"/>
              </a:solidFill>
            </a:endParaRPr>
          </a:p>
          <a:p>
            <a:pPr marL="0" indent="0">
              <a:buNone/>
            </a:pPr>
            <a:r>
              <a:rPr lang="en-US" dirty="0">
                <a:solidFill>
                  <a:srgbClr val="FF0000"/>
                </a:solidFill>
              </a:rPr>
              <a:t>something that in EU we have  forgotten, undervalued, thinking that if we  gain gender equality we will solve all the problems of inequalities….</a:t>
            </a:r>
          </a:p>
          <a:p>
            <a:pPr marL="0" indent="0">
              <a:buNone/>
            </a:pPr>
            <a:r>
              <a:rPr lang="en-US" dirty="0">
                <a:solidFill>
                  <a:srgbClr val="FF0000"/>
                </a:solidFill>
              </a:rPr>
              <a:t>It is not only a matter of numbers, a matter of  women/men</a:t>
            </a:r>
          </a:p>
          <a:p>
            <a:pPr marL="0" indent="0">
              <a:buNone/>
            </a:pPr>
            <a:endParaRPr lang="en-US" dirty="0">
              <a:solidFill>
                <a:srgbClr val="FF0000"/>
              </a:solidFill>
            </a:endParaRPr>
          </a:p>
          <a:p>
            <a:pPr marL="0" indent="0">
              <a:buNone/>
            </a:pPr>
            <a:r>
              <a:rPr lang="en-US" dirty="0">
                <a:solidFill>
                  <a:srgbClr val="FF0000"/>
                </a:solidFill>
              </a:rPr>
              <a:t>Very white. EU centered perspective (also of the feminists!)</a:t>
            </a:r>
          </a:p>
          <a:p>
            <a:pPr marL="0" indent="0">
              <a:buNone/>
            </a:pPr>
            <a:endParaRPr lang="it-IT" dirty="0"/>
          </a:p>
        </p:txBody>
      </p:sp>
    </p:spTree>
    <p:extLst>
      <p:ext uri="{BB962C8B-B14F-4D97-AF65-F5344CB8AC3E}">
        <p14:creationId xmlns:p14="http://schemas.microsoft.com/office/powerpoint/2010/main" val="278414883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1252</Words>
  <Application>Microsoft Office PowerPoint</Application>
  <PresentationFormat>Widescreen</PresentationFormat>
  <Paragraphs>77</Paragraphs>
  <Slides>17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Arial</vt:lpstr>
      <vt:lpstr>Calibri</vt:lpstr>
      <vt:lpstr>Calibri Light</vt:lpstr>
      <vt:lpstr>granjon</vt:lpstr>
      <vt:lpstr>Tema di Office</vt:lpstr>
      <vt:lpstr>Decolonize your eyes</vt:lpstr>
      <vt:lpstr>Decolonialism as a process</vt:lpstr>
      <vt:lpstr>Decolonialism, de-patriachalization and feminisms</vt:lpstr>
      <vt:lpstr>Giving globalization its name</vt:lpstr>
      <vt:lpstr>Beware of  «green capitalism» and of  «neo-liberal feminism»</vt:lpstr>
      <vt:lpstr>Presentazione standard di PowerPoint</vt:lpstr>
      <vt:lpstr>Decolonization as a method</vt:lpstr>
      <vt:lpstr>Who are the most exploited</vt:lpstr>
      <vt:lpstr>Racism - the forgotten struggle</vt:lpstr>
      <vt:lpstr>White feminism is not for all  (nither for all women)</vt:lpstr>
      <vt:lpstr>When feminism has a bad soul</vt:lpstr>
      <vt:lpstr>https://www.nytimes.com/2018/01/09/movies/catherine-deneuve-and-others-denounce-the-metoo-movement.html</vt:lpstr>
      <vt:lpstr>The unseen</vt:lpstr>
      <vt:lpstr>Conclusions: do not underestimate capitalism!</vt:lpstr>
      <vt:lpstr>Light from the global South</vt:lpstr>
      <vt:lpstr>Extractivism  and exploitation of earth and bodies</vt:lpstr>
      <vt:lpstr>Anti- capitalism IS anti-racism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prestiti</dc:creator>
  <cp:lastModifiedBy>Perini Lorenza</cp:lastModifiedBy>
  <cp:revision>12</cp:revision>
  <dcterms:created xsi:type="dcterms:W3CDTF">2022-04-03T12:41:34Z</dcterms:created>
  <dcterms:modified xsi:type="dcterms:W3CDTF">2022-04-05T09:52:12Z</dcterms:modified>
</cp:coreProperties>
</file>