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1" r:id="rId2"/>
    <p:sldId id="262" r:id="rId3"/>
    <p:sldId id="263" r:id="rId4"/>
    <p:sldId id="264" r:id="rId5"/>
    <p:sldId id="265" r:id="rId6"/>
    <p:sldId id="274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06" autoAdjust="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1" d="100"/>
          <a:sy n="91" d="100"/>
        </p:scale>
        <p:origin x="375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029CACC-1C38-41D1-95DA-9B331B943FBC}" type="datetime1">
              <a:rPr lang="it-IT" smtClean="0"/>
              <a:t>21/03/2022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604A0D4-B89B-4ADD-AF9E-38636B40EE4E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724DE-8C22-4DD0-B00D-D2F34D07F374}" type="datetime1">
              <a:rPr lang="it-IT" smtClean="0"/>
              <a:pPr/>
              <a:t>21/03/2022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dirty="0"/>
              <a:t>Fare clic per modificare gli stili del testo dello schema</a:t>
            </a:r>
          </a:p>
          <a:p>
            <a:pPr lvl="1" rtl="0"/>
            <a:r>
              <a:rPr lang="it-IT" dirty="0"/>
              <a:t>Secondo livello</a:t>
            </a:r>
          </a:p>
          <a:p>
            <a:pPr lvl="2" rtl="0"/>
            <a:r>
              <a:rPr lang="it-IT" dirty="0"/>
              <a:t>Terzo livello</a:t>
            </a:r>
          </a:p>
          <a:p>
            <a:pPr lvl="3" rtl="0"/>
            <a:r>
              <a:rPr lang="it-IT" dirty="0"/>
              <a:t>Quarto livello</a:t>
            </a:r>
          </a:p>
          <a:p>
            <a:pPr lvl="4" rtl="0"/>
            <a:r>
              <a:rPr lang="it-IT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2869989-EB00-4EE7-BCB5-25BDC5BB29F8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6613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o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Connettore diritto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ttore diritto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ttore diritto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ttore diritto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ttore diritto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diritto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diritto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diritto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diritto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diritto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diritto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diritto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uppo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Connettore diritto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nettore diritto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nettore diritto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Connettore diritto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nettore diritto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uppo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Connettore diritto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Connettore diritto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Connettore diritto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Connettore diritto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nettore diritto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Connettore diritto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Connettore diritto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Connettore diritto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Connettore diritto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nettore diritto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uppo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Connettore diritto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ttore diritto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ttore diritto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ttore diritto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ttore diritto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uppo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Connettore diritto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Connettore diritto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nettore diritto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nettore diritto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nettore diritto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Connettore diritto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ttore diritto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nettore diritto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nettore diritto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ttore diritto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93845" y="1296063"/>
            <a:ext cx="9604310" cy="3996563"/>
          </a:xfrm>
        </p:spPr>
        <p:txBody>
          <a:bodyPr rtlCol="0"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/>
              <a:t>Fare clic per modificare lo stile del sottotitolo dello schema</a:t>
            </a:r>
            <a:endParaRPr lang="it-IT" dirty="0"/>
          </a:p>
        </p:txBody>
      </p:sp>
      <p:cxnSp>
        <p:nvCxnSpPr>
          <p:cNvPr id="58" name="Connettore diritto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24BEF41-437E-44AD-96F2-AA6321C74C9E}" type="datetime1">
              <a:rPr lang="it-IT" smtClean="0"/>
              <a:pPr/>
              <a:t>21/03/2022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 rtlCol="0"/>
          <a:lstStyle/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F3B66FF-33B7-49ED-8C4C-3A439535B7E7}" type="datetime1">
              <a:rPr lang="it-IT" smtClean="0"/>
              <a:pPr/>
              <a:t>21/03/2022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F4032A6-EBA4-4103-BD10-79955652D284}" type="datetime1">
              <a:rPr lang="it-IT" smtClean="0"/>
              <a:pPr/>
              <a:t>21/03/2022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o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Connettore diritto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ttore diritto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ttore diritto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ttore diritto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diritto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diritto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diritto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diritto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diritto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diritto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diritto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uppo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Connettore diritto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nettore diritto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Connettore diritto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nettore diritto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Connettore diritto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uppo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Connettore diritto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Connettore diritto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Connettore diritto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nettore diritto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nettore diritto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Connettore diritto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Connettore diritto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Connettore diritto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nettore diritto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Connettore diritto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uppo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Connettore diritto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ttore diritto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ttore diritto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ttore diritto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ttore diritto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uppo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Connettore diritto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Connettore diritto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nettore diritto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nettore diritto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ttore diritto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Connettore diritto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nettore diritto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nettore diritto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ttore diritto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nettore diritto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rtlCol="0"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cxnSp>
        <p:nvCxnSpPr>
          <p:cNvPr id="58" name="Connettore diritto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F12D4B8-69ED-416E-86C5-1F8A8E952773}" type="datetime1">
              <a:rPr lang="it-IT" smtClean="0"/>
              <a:pPr/>
              <a:t>21/03/2022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F6F7F1C-7A90-4330-9C10-94F917056A8D}" type="datetime1">
              <a:rPr lang="it-IT" smtClean="0"/>
              <a:pPr/>
              <a:t>21/03/2022</a:t>
            </a:fld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66FFFEF-82E3-467B-B2B6-92D86A69C217}" type="datetime1">
              <a:rPr lang="it-IT" smtClean="0"/>
              <a:pPr/>
              <a:t>21/03/2022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uppo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Connettore diritto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Connettore diritto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nettore diritto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Connettore diritto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Connettore diritto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onnettore diritto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Connettore diritto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Connettore diritto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Connettore diritto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Connettore diritto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Connettore diritto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Connettore diritto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Connettore diritto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Connettore diritto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onnettore diritto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Connettore diritto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uppo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Connettore diritto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Connettore diritto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Connettore diritto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Connettore diritto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Connettore diritto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uppo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Connettore diritto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Connettore diritto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Connettore diritto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Connettore diritto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Connettore diritto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Connettore diritto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Connettore diritto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Connettore diritto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Connettore diritto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Connettore diritto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uppo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Connettore diritto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Connettore diritto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Connettore diritto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Connettore diritto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Connettore diritto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uppo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Connettore diritto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Connettore diritto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Connettore diritto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Connettore diritto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Connettore diritto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Connettore diritto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Connettore diritto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Connettore diritto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Connettore diritto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Connettore diritto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Segnaposto piè di pagina 21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212" name="Segnaposto data 21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FC928A1-9E1E-48FD-AB3C-09DD25247290}" type="datetime1">
              <a:rPr lang="it-IT" smtClean="0"/>
              <a:pPr/>
              <a:t>21/03/2022</a:t>
            </a:fld>
            <a:endParaRPr lang="it-IT" dirty="0"/>
          </a:p>
        </p:txBody>
      </p:sp>
      <p:sp>
        <p:nvSpPr>
          <p:cNvPr id="214" name="Segnaposto numero diapositiva 21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o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Connettore diritto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ttore diritto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diritto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diritto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diritto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diritto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diritto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diritto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diritto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diritto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diritto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uppo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Connettore diritto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nettore diritto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Connettore diritto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nettore diritto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Connettore diritto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uppo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Connettore diritto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nettore diritto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nettore diritto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Connettore diritto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Connettore diritto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Connettore diritto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nettore diritto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Connettore diritto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nettore diritto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onnettore diritto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uppo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Connettore diritto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ttore diritto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ttore diritto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nettore diritto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ttore diritto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uppo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Connettore diritto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nettore diritto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ttore diritto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ttore diritto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Connettore diritto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Connettore diritto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ttore diritto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nettore diritto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Connettore diritto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Connettore diritto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ttangolo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cxnSp>
        <p:nvCxnSpPr>
          <p:cNvPr id="60" name="Connettore diritto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F1644F3-824F-48A5-8157-2BE66488F879}" type="datetime1">
              <a:rPr lang="it-IT" smtClean="0"/>
              <a:pPr/>
              <a:t>21/03/2022</a:t>
            </a:fld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E31375A4-56A4-47D6-9801-1991572033F7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o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Connettore diritto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ttore diritto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ttore diritto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diritto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diritto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diritto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diritto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diritto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diritto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diritto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diritto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diritto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uppo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Connettore diritto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Connettore diritto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Connettore diritto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Connettore diritto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nettore diritto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uppo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Connettore diritto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Connettore diritto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nettore diritto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nettore diritto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Connettore diritto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Connettore diritto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Connettore diritto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nettore diritto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Connettore diritto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nettore diritto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uppo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Connettore diritto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ttore diritto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ttore diritto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ttore diritto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nettore diritto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uppo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Connettore diritto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Connettore diritto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Connettore diritto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Connettore diritto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Connettore diritto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Connettore diritto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nettore diritto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ttore diritto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nettore diritto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Connettore diritto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ttangolo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cxnSp>
        <p:nvCxnSpPr>
          <p:cNvPr id="59" name="Connettore diritto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egnaposto immagine 2" descr="Segnaposto vuoto per aggiungere un'immagine. Fare clic sul segnaposto e selezionare l'immagine che si vuole aggiungere.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 rtlCol="0"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uppo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Connettore diritto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ttore diritto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ttore diritto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ttore diritto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ttore diritto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nettore diritto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nettore diritto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ttore diritto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ttore diritto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nettore diritto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ttore diritto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nettore diritto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ttore diritto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ttore diritto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nettore diritto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ttore diritto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uppo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Connettore diritto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Connettore diritto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Connettore diritto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Connettore diritto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Connettore diritto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uppo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Connettore diritto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Connettore diritto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Connettore diritto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Connettore diritto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Connettore diritto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Connettore diritto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Connettore diritto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Connettore diritto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Connettore diritto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Connettore diritto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uppo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Connettore diritto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Connettore diritto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Connettore diritto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Connettore diritto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Connettore diritto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uppo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Connettore diritto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Connettore diritto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Connettore diritto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Connettore diritto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Connettore diritto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Connettore diritto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Connettore diritto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Connettore diritto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Connettore diritto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Connettore diritto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dirty="0"/>
              <a:t>Fare clic per modificare gli stili del testo dello schema</a:t>
            </a:r>
          </a:p>
          <a:p>
            <a:pPr lvl="1" rtl="0"/>
            <a:r>
              <a:rPr lang="it-IT" dirty="0"/>
              <a:t>Secondo livello</a:t>
            </a:r>
          </a:p>
          <a:p>
            <a:pPr lvl="2" rtl="0"/>
            <a:r>
              <a:rPr lang="it-IT" dirty="0"/>
              <a:t>Terzo livello</a:t>
            </a:r>
          </a:p>
          <a:p>
            <a:pPr lvl="3" rtl="0"/>
            <a:r>
              <a:rPr lang="it-IT" dirty="0"/>
              <a:t>Quarto livello</a:t>
            </a:r>
          </a:p>
          <a:p>
            <a:pPr lvl="4" rtl="0"/>
            <a:r>
              <a:rPr lang="it-IT" dirty="0"/>
              <a:t>Quinto livello</a:t>
            </a:r>
          </a:p>
        </p:txBody>
      </p:sp>
      <p:cxnSp>
        <p:nvCxnSpPr>
          <p:cNvPr id="148" name="Connettore diritto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0EC1DB59-15F9-41A6-B135-7FC3368466C4}" type="datetime1">
              <a:rPr lang="it-IT" smtClean="0"/>
              <a:pPr/>
              <a:t>21/03/2022</a:t>
            </a:fld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fld id="{E31375A4-56A4-47D6-9801-1991572033F7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it-IT" sz="4000" dirty="0"/>
              <a:t>Filosofia Sociale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it-IT" dirty="0"/>
              <a:t>Lezione del 9 marzo 2022  - prof. Michele Basso</a:t>
            </a:r>
          </a:p>
        </p:txBody>
      </p:sp>
      <p:pic>
        <p:nvPicPr>
          <p:cNvPr id="1026" name="Picture 2" descr="Contatti - POLBIS">
            <a:extLst>
              <a:ext uri="{FF2B5EF4-FFF2-40B4-BE49-F238E27FC236}">
                <a16:creationId xmlns:a16="http://schemas.microsoft.com/office/drawing/2014/main" id="{1E61C531-7D25-402F-B362-30A342915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813352"/>
            <a:ext cx="97536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84F8EF-E231-4837-8D11-D3C1D761E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Signoria pubblica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1875CF-B3D2-45F1-B39A-FCDCBB6AF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182538"/>
            <a:ext cx="9601200" cy="3278696"/>
          </a:xfrm>
        </p:spPr>
        <p:txBody>
          <a:bodyPr>
            <a:normAutofit/>
          </a:bodyPr>
          <a:lstStyle/>
          <a:p>
            <a:r>
              <a:rPr lang="it-IT" sz="4400" dirty="0"/>
              <a:t>Signoria pubblica feudale</a:t>
            </a:r>
          </a:p>
          <a:p>
            <a:endParaRPr lang="it-IT" sz="4400" dirty="0"/>
          </a:p>
          <a:p>
            <a:r>
              <a:rPr lang="it-IT" sz="4400" dirty="0"/>
              <a:t>Signoria pubblica dotata di sovranità</a:t>
            </a:r>
          </a:p>
        </p:txBody>
      </p:sp>
    </p:spTree>
    <p:extLst>
      <p:ext uri="{BB962C8B-B14F-4D97-AF65-F5344CB8AC3E}">
        <p14:creationId xmlns:p14="http://schemas.microsoft.com/office/powerpoint/2010/main" val="830021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327CE4-AC0C-4729-8711-BA998E392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sovranità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B6AFEC-30A3-49E0-9780-98AA3CBE5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643932"/>
            <a:ext cx="9601200" cy="22132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4800" dirty="0"/>
              <a:t>diritto di proprietà che il pubblico potere aveva sulle persone. </a:t>
            </a:r>
          </a:p>
        </p:txBody>
      </p:sp>
    </p:spTree>
    <p:extLst>
      <p:ext uri="{BB962C8B-B14F-4D97-AF65-F5344CB8AC3E}">
        <p14:creationId xmlns:p14="http://schemas.microsoft.com/office/powerpoint/2010/main" val="4090486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FBD6CD-9ECB-4145-B0F0-EE6132B62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ufficio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DDE1E9-4198-4EF5-8116-D6E2EF081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2453" y="2769767"/>
            <a:ext cx="9601200" cy="22804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4800" dirty="0"/>
              <a:t>Dignità dotata di funzione pubblica</a:t>
            </a:r>
          </a:p>
        </p:txBody>
      </p:sp>
    </p:spTree>
    <p:extLst>
      <p:ext uri="{BB962C8B-B14F-4D97-AF65-F5344CB8AC3E}">
        <p14:creationId xmlns:p14="http://schemas.microsoft.com/office/powerpoint/2010/main" val="3846184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FDA089-FAC8-46DC-AD14-E244AE596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sovrano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34BD9F-2A4E-484B-906D-568F37879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576819"/>
            <a:ext cx="9601200" cy="22720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5400" dirty="0"/>
              <a:t>È al contempo sovrano, principe feudale e </a:t>
            </a:r>
            <a:r>
              <a:rPr lang="it-IT" sz="5400" i="1" dirty="0" err="1"/>
              <a:t>officier</a:t>
            </a:r>
            <a:r>
              <a:rPr lang="it-IT" sz="5400" i="1" dirty="0"/>
              <a:t>.</a:t>
            </a:r>
            <a:endParaRPr lang="it-IT" sz="5400" dirty="0"/>
          </a:p>
        </p:txBody>
      </p:sp>
    </p:spTree>
    <p:extLst>
      <p:ext uri="{BB962C8B-B14F-4D97-AF65-F5344CB8AC3E}">
        <p14:creationId xmlns:p14="http://schemas.microsoft.com/office/powerpoint/2010/main" val="151382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571D7B-3693-4423-8FE4-13E30B3D9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ordine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631278-3333-4695-B1C9-1E3B9D97E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600" dirty="0"/>
              <a:t>«una qualità onorevole che spetta allo stesso modo e con lo stesso nome a molti; senza per questo attribuire loro alcun potere pubblico, ma mettendoli in grado, tramite il rango conferitogli, di far leva su una inclinazione o capacità particolare in vista di giungere all’ufficio o alla signoria»</a:t>
            </a:r>
          </a:p>
        </p:txBody>
      </p:sp>
    </p:spTree>
    <p:extLst>
      <p:ext uri="{BB962C8B-B14F-4D97-AF65-F5344CB8AC3E}">
        <p14:creationId xmlns:p14="http://schemas.microsoft.com/office/powerpoint/2010/main" val="3466956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FA780F-5B33-46D9-B735-2ED4FBDFD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Una definizione di res </a:t>
            </a:r>
            <a:r>
              <a:rPr lang="it-IT" dirty="0" err="1"/>
              <a:t>publica</a:t>
            </a:r>
            <a:r>
              <a:rPr lang="it-IT" dirty="0"/>
              <a:t>	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82AD1A-6AD3-4AFF-A947-1F2955FD7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i="1" dirty="0"/>
              <a:t>«un genere di comunità unitaria […] la quale forma, per così dire, un corpo unico composto di molte e diverse membra sotto un potere supremo come sotto un unico capo e un unico spirito»</a:t>
            </a:r>
          </a:p>
          <a:p>
            <a:pPr marL="0" indent="0">
              <a:buNone/>
            </a:pPr>
            <a:r>
              <a:rPr lang="it-IT" sz="3200" dirty="0"/>
              <a:t>P. </a:t>
            </a:r>
            <a:r>
              <a:rPr lang="it-IT" sz="3200" dirty="0" err="1"/>
              <a:t>Grégoire</a:t>
            </a:r>
            <a:r>
              <a:rPr lang="it-IT" sz="3200" dirty="0"/>
              <a:t>, </a:t>
            </a:r>
            <a:r>
              <a:rPr lang="it-IT" sz="3200" i="1" dirty="0"/>
              <a:t>De </a:t>
            </a:r>
            <a:r>
              <a:rPr lang="it-IT" sz="3200" i="1" dirty="0" err="1"/>
              <a:t>Republica</a:t>
            </a:r>
            <a:r>
              <a:rPr lang="it-IT" sz="3200" i="1" dirty="0"/>
              <a:t> libri XXVI </a:t>
            </a:r>
            <a:r>
              <a:rPr lang="it-IT" sz="3200" dirty="0"/>
              <a:t>(1586)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833228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A80708-BAB4-41B9-BC23-500E24E26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Logica della politica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8254A4-80AD-4D74-B7D9-B667CC15F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sz="5400" dirty="0"/>
              <a:t>logica aristotelica di </a:t>
            </a:r>
            <a:r>
              <a:rPr lang="it-IT" sz="5400" dirty="0" err="1"/>
              <a:t>Loyseau</a:t>
            </a:r>
            <a:endParaRPr lang="it-IT" sz="5400" dirty="0"/>
          </a:p>
          <a:p>
            <a:pPr marL="0" indent="0" algn="ctr">
              <a:buNone/>
            </a:pPr>
            <a:r>
              <a:rPr lang="it-IT" sz="5400" dirty="0"/>
              <a:t> vs. </a:t>
            </a:r>
          </a:p>
          <a:p>
            <a:pPr marL="0" indent="0" algn="ctr">
              <a:buNone/>
            </a:pPr>
            <a:r>
              <a:rPr lang="it-IT" sz="5400" dirty="0"/>
              <a:t>logica formale di </a:t>
            </a:r>
            <a:r>
              <a:rPr lang="it-IT" sz="5400" dirty="0" err="1"/>
              <a:t>Sieyes</a:t>
            </a:r>
            <a:endParaRPr lang="it-IT" sz="54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94742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A80708-BAB4-41B9-BC23-500E24E26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Logica aristotelica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8254A4-80AD-4D74-B7D9-B667CC15F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sz="5400" dirty="0"/>
              <a:t>sostanza</a:t>
            </a:r>
          </a:p>
          <a:p>
            <a:pPr marL="0" indent="0" algn="ctr">
              <a:buNone/>
            </a:pPr>
            <a:endParaRPr lang="it-IT" sz="5400" dirty="0"/>
          </a:p>
          <a:p>
            <a:pPr marL="0" indent="0" algn="ctr">
              <a:buNone/>
            </a:pPr>
            <a:r>
              <a:rPr lang="it-IT" sz="5400" dirty="0"/>
              <a:t>accidente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2375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A80708-BAB4-41B9-BC23-500E24E26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Logica aristotelica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8254A4-80AD-4D74-B7D9-B667CC15F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sz="5400" dirty="0"/>
              <a:t>genere</a:t>
            </a:r>
          </a:p>
          <a:p>
            <a:pPr marL="0" indent="0" algn="ctr">
              <a:buNone/>
            </a:pPr>
            <a:r>
              <a:rPr lang="it-IT" sz="5400" dirty="0"/>
              <a:t> </a:t>
            </a:r>
          </a:p>
          <a:p>
            <a:pPr marL="0" indent="0" algn="ctr">
              <a:buNone/>
            </a:pPr>
            <a:r>
              <a:rPr lang="it-IT" sz="5400" dirty="0"/>
              <a:t>differenza specifica (specie)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986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A5F579-7CC8-458A-9D4F-B001B607F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899" y="1159080"/>
            <a:ext cx="9601200" cy="3809999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Vivente </a:t>
            </a: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06716ACA-1DA2-4E49-AED2-4EFB0A0B2E0A}"/>
              </a:ext>
            </a:extLst>
          </p:cNvPr>
          <p:cNvCxnSpPr/>
          <p:nvPr/>
        </p:nvCxnSpPr>
        <p:spPr>
          <a:xfrm flipV="1">
            <a:off x="2265028" y="2021747"/>
            <a:ext cx="805343" cy="788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E748B710-9F69-4977-BB45-E5023BC7ECB3}"/>
              </a:ext>
            </a:extLst>
          </p:cNvPr>
          <p:cNvCxnSpPr/>
          <p:nvPr/>
        </p:nvCxnSpPr>
        <p:spPr>
          <a:xfrm>
            <a:off x="2265028" y="3064079"/>
            <a:ext cx="620786" cy="8808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46E2556C-F1A4-4755-AEE2-C9DE9CD07307}"/>
              </a:ext>
            </a:extLst>
          </p:cNvPr>
          <p:cNvSpPr txBox="1"/>
          <p:nvPr/>
        </p:nvSpPr>
        <p:spPr>
          <a:xfrm>
            <a:off x="3080859" y="1792689"/>
            <a:ext cx="1543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animale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9C0B5D0F-174F-40F1-A54B-BBE6676DB973}"/>
              </a:ext>
            </a:extLst>
          </p:cNvPr>
          <p:cNvSpPr txBox="1"/>
          <p:nvPr/>
        </p:nvSpPr>
        <p:spPr>
          <a:xfrm>
            <a:off x="3070371" y="3699544"/>
            <a:ext cx="1543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vegetale</a:t>
            </a: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DBB2DC95-E971-4198-AD1E-382F6A3485D6}"/>
              </a:ext>
            </a:extLst>
          </p:cNvPr>
          <p:cNvCxnSpPr/>
          <p:nvPr/>
        </p:nvCxnSpPr>
        <p:spPr>
          <a:xfrm flipV="1">
            <a:off x="4137171" y="1070296"/>
            <a:ext cx="805343" cy="7885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D44B7D5-770E-4F13-A946-DB1EB328EF00}"/>
              </a:ext>
            </a:extLst>
          </p:cNvPr>
          <p:cNvSpPr txBox="1"/>
          <p:nvPr/>
        </p:nvSpPr>
        <p:spPr>
          <a:xfrm>
            <a:off x="5016617" y="897622"/>
            <a:ext cx="1560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marino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4ED16EB0-BD16-49BE-9D36-58FA7D946836}"/>
              </a:ext>
            </a:extLst>
          </p:cNvPr>
          <p:cNvSpPr txBox="1"/>
          <p:nvPr/>
        </p:nvSpPr>
        <p:spPr>
          <a:xfrm>
            <a:off x="4812487" y="2428988"/>
            <a:ext cx="1560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terrestre</a:t>
            </a:r>
          </a:p>
        </p:txBody>
      </p: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75D80C19-37FD-46A2-A39E-F62476BC3F90}"/>
              </a:ext>
            </a:extLst>
          </p:cNvPr>
          <p:cNvCxnSpPr/>
          <p:nvPr/>
        </p:nvCxnSpPr>
        <p:spPr>
          <a:xfrm>
            <a:off x="4115500" y="2120319"/>
            <a:ext cx="599113" cy="4467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130EB153-9B2A-4BDE-9AF3-93400133A96C}"/>
              </a:ext>
            </a:extLst>
          </p:cNvPr>
          <p:cNvSpPr txBox="1"/>
          <p:nvPr/>
        </p:nvSpPr>
        <p:spPr>
          <a:xfrm>
            <a:off x="7200554" y="1770077"/>
            <a:ext cx="1560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quadrupede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FA51C2E2-869A-4C74-92B0-8742905A9D58}"/>
              </a:ext>
            </a:extLst>
          </p:cNvPr>
          <p:cNvSpPr txBox="1"/>
          <p:nvPr/>
        </p:nvSpPr>
        <p:spPr>
          <a:xfrm>
            <a:off x="7280257" y="2894202"/>
            <a:ext cx="1560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bipede</a:t>
            </a:r>
          </a:p>
        </p:txBody>
      </p: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BA79803B-5D5D-45B7-863A-E199625CAC70}"/>
              </a:ext>
            </a:extLst>
          </p:cNvPr>
          <p:cNvCxnSpPr/>
          <p:nvPr/>
        </p:nvCxnSpPr>
        <p:spPr>
          <a:xfrm flipV="1">
            <a:off x="5947794" y="2021747"/>
            <a:ext cx="1157681" cy="5452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>
            <a:extLst>
              <a:ext uri="{FF2B5EF4-FFF2-40B4-BE49-F238E27FC236}">
                <a16:creationId xmlns:a16="http://schemas.microsoft.com/office/drawing/2014/main" id="{C7486FDE-B251-4F62-A7F5-266B00DF075B}"/>
              </a:ext>
            </a:extLst>
          </p:cNvPr>
          <p:cNvCxnSpPr>
            <a:endCxn id="16" idx="1"/>
          </p:cNvCxnSpPr>
          <p:nvPr/>
        </p:nvCxnSpPr>
        <p:spPr>
          <a:xfrm>
            <a:off x="5978563" y="2676088"/>
            <a:ext cx="1301694" cy="4027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B6779A31-BE75-471C-B4B2-814DE2188579}"/>
              </a:ext>
            </a:extLst>
          </p:cNvPr>
          <p:cNvSpPr txBox="1"/>
          <p:nvPr/>
        </p:nvSpPr>
        <p:spPr>
          <a:xfrm>
            <a:off x="9003136" y="2536862"/>
            <a:ext cx="1560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coperto di peli/piume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FF192D8D-B62A-4D56-B5D0-F52BAB85AE8E}"/>
              </a:ext>
            </a:extLst>
          </p:cNvPr>
          <p:cNvSpPr txBox="1"/>
          <p:nvPr/>
        </p:nvSpPr>
        <p:spPr>
          <a:xfrm>
            <a:off x="8918896" y="3607991"/>
            <a:ext cx="1560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implume</a:t>
            </a:r>
          </a:p>
        </p:txBody>
      </p:sp>
      <p:cxnSp>
        <p:nvCxnSpPr>
          <p:cNvPr id="24" name="Connettore 2 23">
            <a:extLst>
              <a:ext uri="{FF2B5EF4-FFF2-40B4-BE49-F238E27FC236}">
                <a16:creationId xmlns:a16="http://schemas.microsoft.com/office/drawing/2014/main" id="{07C633F6-494B-41E3-A99B-1E3E099B26AA}"/>
              </a:ext>
            </a:extLst>
          </p:cNvPr>
          <p:cNvCxnSpPr/>
          <p:nvPr/>
        </p:nvCxnSpPr>
        <p:spPr>
          <a:xfrm flipV="1">
            <a:off x="8157600" y="2798320"/>
            <a:ext cx="748369" cy="3136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311D2299-FDE8-462B-BFB7-24D3DDDBB2C2}"/>
              </a:ext>
            </a:extLst>
          </p:cNvPr>
          <p:cNvCxnSpPr>
            <a:stCxn id="16" idx="2"/>
            <a:endCxn id="22" idx="1"/>
          </p:cNvCxnSpPr>
          <p:nvPr/>
        </p:nvCxnSpPr>
        <p:spPr>
          <a:xfrm>
            <a:off x="8060433" y="3263534"/>
            <a:ext cx="858463" cy="5291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reccia in giù 26">
            <a:extLst>
              <a:ext uri="{FF2B5EF4-FFF2-40B4-BE49-F238E27FC236}">
                <a16:creationId xmlns:a16="http://schemas.microsoft.com/office/drawing/2014/main" id="{BB7DB390-8457-4BA1-A359-B2C3A07AE6D6}"/>
              </a:ext>
            </a:extLst>
          </p:cNvPr>
          <p:cNvSpPr/>
          <p:nvPr/>
        </p:nvSpPr>
        <p:spPr>
          <a:xfrm>
            <a:off x="9471171" y="4066107"/>
            <a:ext cx="192946" cy="6317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F270F260-25F8-421E-8690-E8355644E5FE}"/>
              </a:ext>
            </a:extLst>
          </p:cNvPr>
          <p:cNvSpPr txBox="1"/>
          <p:nvPr/>
        </p:nvSpPr>
        <p:spPr>
          <a:xfrm>
            <a:off x="9003136" y="4786618"/>
            <a:ext cx="14208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ESSERE </a:t>
            </a:r>
          </a:p>
          <a:p>
            <a:r>
              <a:rPr lang="it-IT" dirty="0"/>
              <a:t>UMANO</a:t>
            </a:r>
          </a:p>
        </p:txBody>
      </p:sp>
    </p:spTree>
    <p:extLst>
      <p:ext uri="{BB962C8B-B14F-4D97-AF65-F5344CB8AC3E}">
        <p14:creationId xmlns:p14="http://schemas.microsoft.com/office/powerpoint/2010/main" val="4065972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5" grpId="0"/>
      <p:bldP spid="16" grpId="0"/>
      <p:bldP spid="21" grpId="0"/>
      <p:bldP spid="22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73E1EC-EFC7-4422-ABBC-6FC6365EF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Composizione politica francese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A370C319-8AEC-436E-9408-43CCDE2E35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9693824"/>
              </p:ext>
            </p:extLst>
          </p:nvPr>
        </p:nvGraphicFramePr>
        <p:xfrm>
          <a:off x="2086663" y="2475726"/>
          <a:ext cx="7014608" cy="2523564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507304">
                  <a:extLst>
                    <a:ext uri="{9D8B030D-6E8A-4147-A177-3AD203B41FA5}">
                      <a16:colId xmlns:a16="http://schemas.microsoft.com/office/drawing/2014/main" val="252640251"/>
                    </a:ext>
                  </a:extLst>
                </a:gridCol>
                <a:gridCol w="3507304">
                  <a:extLst>
                    <a:ext uri="{9D8B030D-6E8A-4147-A177-3AD203B41FA5}">
                      <a16:colId xmlns:a16="http://schemas.microsoft.com/office/drawing/2014/main" val="1048950249"/>
                    </a:ext>
                  </a:extLst>
                </a:gridCol>
              </a:tblGrid>
              <a:tr h="84118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Signorie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QUALITA’</a:t>
                      </a:r>
                      <a:endParaRPr lang="it-IT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dignità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9828776"/>
                  </a:ext>
                </a:extLst>
              </a:tr>
              <a:tr h="84118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Uffici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720093"/>
                  </a:ext>
                </a:extLst>
              </a:tr>
              <a:tr h="84118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Ordini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148284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7E65D1DB-0AAD-4599-B217-2E54B0D9D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574947" y="-886988"/>
            <a:ext cx="16647306" cy="156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683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73E1EC-EFC7-4422-ABBC-6FC6365EF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Composizione politica francese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7E65D1DB-0AAD-4599-B217-2E54B0D9D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574947" y="-886988"/>
            <a:ext cx="16647306" cy="156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07745092-3F2A-4AF8-8398-5BE7F4194D9F}"/>
              </a:ext>
            </a:extLst>
          </p:cNvPr>
          <p:cNvSpPr/>
          <p:nvPr/>
        </p:nvSpPr>
        <p:spPr>
          <a:xfrm>
            <a:off x="1167925" y="2477326"/>
            <a:ext cx="9138302" cy="22303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Signoria</a:t>
            </a:r>
            <a:r>
              <a:rPr lang="it-IT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dignità con potere sulla proprietà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Ufficio</a:t>
            </a:r>
            <a:r>
              <a:rPr lang="it-IT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dignità dotata di funzione pubblica</a:t>
            </a:r>
          </a:p>
          <a:p>
            <a:r>
              <a:rPr lang="it-IT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Ordine</a:t>
            </a:r>
            <a:r>
              <a:rPr lang="it-IT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dignità incline al potere pubblico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2746657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FA1C00-0340-4F53-A4D1-3B063BB84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Signoria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F79869-42BD-4325-B013-628CCC9EF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3200" dirty="0"/>
              <a:t>«ogni diritto di proprietà o potere di proprietà»</a:t>
            </a:r>
          </a:p>
          <a:p>
            <a:pPr marL="0" indent="0">
              <a:buNone/>
            </a:pPr>
            <a:r>
              <a:rPr lang="it-IT" sz="3200" b="1" dirty="0"/>
              <a:t>signoria pubblica</a:t>
            </a:r>
            <a:r>
              <a:rPr lang="it-IT" sz="3200" dirty="0"/>
              <a:t>: «consiste nel potere o comando pubblico» e nell’«esercizio della giustizia» - applicabile alle persone</a:t>
            </a:r>
          </a:p>
          <a:p>
            <a:pPr marL="0" indent="0">
              <a:buNone/>
            </a:pPr>
            <a:r>
              <a:rPr lang="it-IT" sz="3200" b="1" dirty="0"/>
              <a:t>signoria privata</a:t>
            </a:r>
            <a:r>
              <a:rPr lang="it-IT" sz="3200" dirty="0"/>
              <a:t>: applicabile solo alle cose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18492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riglia a diamante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8533_TF03031015.potx" id="{D1CE47EB-10BF-4E12-B73A-2056D8C372D1}" vid="{D9009262-9072-4F00-9526-6416F75E2260}"/>
    </a:ext>
  </a:extLst>
</a:theme>
</file>

<file path=ppt/theme/theme2.xml><?xml version="1.0" encoding="utf-8"?>
<a:theme xmlns:a="http://schemas.openxmlformats.org/drawingml/2006/main" name="Tema di Offic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professionale con griglia romboidale (widescreen)</Template>
  <TotalTime>135</TotalTime>
  <Words>277</Words>
  <Application>Microsoft Office PowerPoint</Application>
  <PresentationFormat>Widescreen</PresentationFormat>
  <Paragraphs>58</Paragraphs>
  <Slides>14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Griglia a diamante 16x9</vt:lpstr>
      <vt:lpstr>Filosofia Sociale</vt:lpstr>
      <vt:lpstr>Una definizione di res publica </vt:lpstr>
      <vt:lpstr>Logica della politica</vt:lpstr>
      <vt:lpstr>Logica aristotelica</vt:lpstr>
      <vt:lpstr>Logica aristotelica</vt:lpstr>
      <vt:lpstr>Presentazione standard di PowerPoint</vt:lpstr>
      <vt:lpstr>Composizione politica francese</vt:lpstr>
      <vt:lpstr>Composizione politica francese</vt:lpstr>
      <vt:lpstr>Signoria</vt:lpstr>
      <vt:lpstr>Signoria pubblica</vt:lpstr>
      <vt:lpstr>sovranità</vt:lpstr>
      <vt:lpstr>ufficio</vt:lpstr>
      <vt:lpstr>sovrano</vt:lpstr>
      <vt:lpstr>ordine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Filosofia Sociale</dc:title>
  <dc:creator>Michele Basso</dc:creator>
  <cp:lastModifiedBy>Michele Basso</cp:lastModifiedBy>
  <cp:revision>5</cp:revision>
  <dcterms:created xsi:type="dcterms:W3CDTF">2022-03-06T11:31:17Z</dcterms:created>
  <dcterms:modified xsi:type="dcterms:W3CDTF">2022-03-21T08:35:15Z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