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Coloniality and </a:t>
            </a:r>
            <a:r>
              <a:rPr lang="it-IT" b="1" dirty="0" err="1" smtClean="0">
                <a:solidFill>
                  <a:schemeClr val="tx1"/>
                </a:solidFill>
              </a:rPr>
              <a:t>Modernity</a:t>
            </a:r>
            <a:r>
              <a:rPr lang="it-IT" b="1" dirty="0" smtClean="0">
                <a:solidFill>
                  <a:schemeClr val="tx1"/>
                </a:solidFill>
              </a:rPr>
              <a:t>/</a:t>
            </a:r>
            <a:r>
              <a:rPr lang="it-IT" b="1" dirty="0" err="1" smtClean="0">
                <a:solidFill>
                  <a:schemeClr val="tx1"/>
                </a:solidFill>
              </a:rPr>
              <a:t>Rationality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W.D. </a:t>
            </a:r>
            <a:r>
              <a:rPr lang="en-GB" b="1" dirty="0" err="1">
                <a:solidFill>
                  <a:schemeClr val="tx1"/>
                </a:solidFill>
              </a:rPr>
              <a:t>Mignolo</a:t>
            </a:r>
            <a:r>
              <a:rPr lang="en-GB" b="1" dirty="0">
                <a:solidFill>
                  <a:schemeClr val="tx1"/>
                </a:solidFill>
              </a:rPr>
              <a:t>, A. Escobar: chap. </a:t>
            </a:r>
            <a:r>
              <a:rPr lang="en-GB" b="1" dirty="0" smtClean="0">
                <a:solidFill>
                  <a:schemeClr val="tx1"/>
                </a:solidFill>
              </a:rPr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8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European modernity/rationality </a:t>
            </a:r>
            <a:r>
              <a:rPr lang="en-US" b="1" dirty="0" smtClean="0">
                <a:solidFill>
                  <a:schemeClr val="tx1"/>
                </a:solidFill>
              </a:rPr>
              <a:t>and </a:t>
            </a:r>
            <a:r>
              <a:rPr lang="en-US" b="1" dirty="0">
                <a:solidFill>
                  <a:schemeClr val="tx1"/>
                </a:solidFill>
              </a:rPr>
              <a:t>individualism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The </a:t>
            </a:r>
            <a:r>
              <a:rPr lang="it-IT" sz="2000" b="1" dirty="0" err="1" smtClean="0">
                <a:solidFill>
                  <a:schemeClr val="tx1"/>
                </a:solidFill>
              </a:rPr>
              <a:t>very</a:t>
            </a:r>
            <a:r>
              <a:rPr lang="it-IT" sz="2000" b="1" dirty="0" smtClean="0">
                <a:solidFill>
                  <a:schemeClr val="tx1"/>
                </a:solidFill>
              </a:rPr>
              <a:t> core of </a:t>
            </a:r>
            <a:r>
              <a:rPr lang="en-US" sz="2000" b="1" dirty="0">
                <a:solidFill>
                  <a:schemeClr val="tx1"/>
                </a:solidFill>
              </a:rPr>
              <a:t>European modernity/rationality </a:t>
            </a:r>
            <a:r>
              <a:rPr lang="en-US" sz="2000" b="1" dirty="0" smtClean="0">
                <a:solidFill>
                  <a:schemeClr val="tx1"/>
                </a:solidFill>
              </a:rPr>
              <a:t>is individualism: in this paradigm </a:t>
            </a:r>
            <a:r>
              <a:rPr lang="it-IT" sz="2000" b="1" dirty="0">
                <a:solidFill>
                  <a:schemeClr val="tx1"/>
                </a:solidFill>
              </a:rPr>
              <a:t>the ‘</a:t>
            </a:r>
            <a:r>
              <a:rPr lang="it-IT" sz="2000" b="1" dirty="0" err="1">
                <a:solidFill>
                  <a:schemeClr val="tx1"/>
                </a:solidFill>
              </a:rPr>
              <a:t>other</a:t>
            </a:r>
            <a:r>
              <a:rPr lang="it-IT" sz="2000" b="1" dirty="0">
                <a:solidFill>
                  <a:schemeClr val="tx1"/>
                </a:solidFill>
              </a:rPr>
              <a:t>’ </a:t>
            </a:r>
            <a:r>
              <a:rPr lang="it-IT" sz="2000" b="1" dirty="0" err="1">
                <a:solidFill>
                  <a:schemeClr val="tx1"/>
                </a:solidFill>
              </a:rPr>
              <a:t>is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present only </a:t>
            </a:r>
            <a:r>
              <a:rPr lang="en-US" sz="2000" b="1" dirty="0">
                <a:solidFill>
                  <a:schemeClr val="tx1"/>
                </a:solidFill>
              </a:rPr>
              <a:t>in an ‘</a:t>
            </a:r>
            <a:r>
              <a:rPr lang="en-US" sz="2000" b="1" dirty="0" err="1">
                <a:solidFill>
                  <a:schemeClr val="tx1"/>
                </a:solidFill>
              </a:rPr>
              <a:t>objectivised</a:t>
            </a:r>
            <a:r>
              <a:rPr lang="en-US" sz="2000" b="1" dirty="0">
                <a:solidFill>
                  <a:schemeClr val="tx1"/>
                </a:solidFill>
              </a:rPr>
              <a:t>’ </a:t>
            </a:r>
            <a:r>
              <a:rPr lang="en-US" sz="2000" b="1" dirty="0" smtClean="0">
                <a:solidFill>
                  <a:schemeClr val="tx1"/>
                </a:solidFill>
              </a:rPr>
              <a:t>mode. </a:t>
            </a:r>
            <a:r>
              <a:rPr lang="en-US" sz="2000" b="1" dirty="0">
                <a:solidFill>
                  <a:schemeClr val="tx1"/>
                </a:solidFill>
              </a:rPr>
              <a:t>The radical absence of the ‘other’ not only postulates an atomistic image </a:t>
            </a:r>
            <a:r>
              <a:rPr lang="en-US" sz="2000" b="1" dirty="0" smtClean="0">
                <a:solidFill>
                  <a:schemeClr val="tx1"/>
                </a:solidFill>
              </a:rPr>
              <a:t>of social </a:t>
            </a:r>
            <a:r>
              <a:rPr lang="en-US" sz="2000" b="1" dirty="0">
                <a:solidFill>
                  <a:schemeClr val="tx1"/>
                </a:solidFill>
              </a:rPr>
              <a:t>existence in general; that is, it denies the idea of the social totality. </a:t>
            </a:r>
            <a:r>
              <a:rPr lang="en-US" sz="2000" b="1" dirty="0" smtClean="0">
                <a:solidFill>
                  <a:schemeClr val="tx1"/>
                </a:solidFill>
              </a:rPr>
              <a:t>As European </a:t>
            </a:r>
            <a:r>
              <a:rPr lang="en-US" sz="2000" b="1" dirty="0">
                <a:solidFill>
                  <a:schemeClr val="tx1"/>
                </a:solidFill>
              </a:rPr>
              <a:t>colonial practice was to show, the paradigm also made it possible </a:t>
            </a:r>
            <a:r>
              <a:rPr lang="en-US" sz="2000" b="1" dirty="0" smtClean="0">
                <a:solidFill>
                  <a:schemeClr val="tx1"/>
                </a:solidFill>
              </a:rPr>
              <a:t>to omit </a:t>
            </a:r>
            <a:r>
              <a:rPr lang="en-US" sz="2000" b="1" dirty="0">
                <a:solidFill>
                  <a:schemeClr val="tx1"/>
                </a:solidFill>
              </a:rPr>
              <a:t>every reference to any other ‘subject’ outside the European context, i.e</a:t>
            </a:r>
            <a:r>
              <a:rPr lang="en-US" sz="2000" b="1" dirty="0" smtClean="0">
                <a:solidFill>
                  <a:schemeClr val="tx1"/>
                </a:solidFill>
              </a:rPr>
              <a:t>., to </a:t>
            </a:r>
            <a:r>
              <a:rPr lang="en-US" sz="2000" b="1" dirty="0">
                <a:solidFill>
                  <a:schemeClr val="tx1"/>
                </a:solidFill>
              </a:rPr>
              <a:t>make invisible the colonial order as totality, at the same moment as the </a:t>
            </a:r>
            <a:r>
              <a:rPr lang="en-US" sz="2000" b="1" dirty="0" smtClean="0">
                <a:solidFill>
                  <a:schemeClr val="tx1"/>
                </a:solidFill>
              </a:rPr>
              <a:t>very idea </a:t>
            </a:r>
            <a:r>
              <a:rPr lang="en-US" sz="2000" b="1" dirty="0">
                <a:solidFill>
                  <a:schemeClr val="tx1"/>
                </a:solidFill>
              </a:rPr>
              <a:t>of Europe was establishing itself precisely in relation to the rest of </a:t>
            </a:r>
            <a:r>
              <a:rPr lang="en-US" sz="2000" b="1" dirty="0" smtClean="0">
                <a:solidFill>
                  <a:schemeClr val="tx1"/>
                </a:solidFill>
              </a:rPr>
              <a:t>the world </a:t>
            </a:r>
            <a:r>
              <a:rPr lang="en-US" sz="2000" b="1" dirty="0">
                <a:solidFill>
                  <a:schemeClr val="tx1"/>
                </a:solidFill>
              </a:rPr>
              <a:t>being colonized. The emergence of the idea of the ‘West’ or </a:t>
            </a:r>
            <a:r>
              <a:rPr lang="en-US" sz="2000" b="1" dirty="0" smtClean="0">
                <a:solidFill>
                  <a:schemeClr val="tx1"/>
                </a:solidFill>
              </a:rPr>
              <a:t>of ‘Europe</a:t>
            </a:r>
            <a:r>
              <a:rPr lang="en-US" sz="2000" b="1" dirty="0">
                <a:solidFill>
                  <a:schemeClr val="tx1"/>
                </a:solidFill>
              </a:rPr>
              <a:t>’, is an admission of identity  that is, of relations with other </a:t>
            </a:r>
            <a:r>
              <a:rPr lang="en-US" sz="2000" b="1" dirty="0" smtClean="0">
                <a:solidFill>
                  <a:schemeClr val="tx1"/>
                </a:solidFill>
              </a:rPr>
              <a:t>cultural experiences</a:t>
            </a:r>
            <a:r>
              <a:rPr lang="en-US" sz="2000" b="1" dirty="0">
                <a:solidFill>
                  <a:schemeClr val="tx1"/>
                </a:solidFill>
              </a:rPr>
              <a:t>, of differences with other cultures.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52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‘Subject</a:t>
            </a:r>
            <a:r>
              <a:rPr lang="en-US" b="1" dirty="0">
                <a:solidFill>
                  <a:schemeClr val="tx1"/>
                </a:solidFill>
              </a:rPr>
              <a:t>’ and </a:t>
            </a:r>
            <a:r>
              <a:rPr lang="en-US" b="1" dirty="0" smtClean="0">
                <a:solidFill>
                  <a:schemeClr val="tx1"/>
                </a:solidFill>
              </a:rPr>
              <a:t>‘Object’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>
                <a:solidFill>
                  <a:schemeClr val="tx1"/>
                </a:solidFill>
              </a:rPr>
              <a:t>T</a:t>
            </a:r>
            <a:r>
              <a:rPr lang="it-IT" sz="2000" b="1" dirty="0" smtClean="0">
                <a:solidFill>
                  <a:schemeClr val="tx1"/>
                </a:solidFill>
              </a:rPr>
              <a:t>o </a:t>
            </a:r>
            <a:r>
              <a:rPr lang="it-IT" sz="2000" b="1" dirty="0" err="1">
                <a:solidFill>
                  <a:schemeClr val="tx1"/>
                </a:solidFill>
              </a:rPr>
              <a:t>that</a:t>
            </a:r>
            <a:r>
              <a:rPr lang="it-IT" sz="2000" b="1" dirty="0">
                <a:solidFill>
                  <a:schemeClr val="tx1"/>
                </a:solidFill>
              </a:rPr>
              <a:t> ‘</a:t>
            </a:r>
            <a:r>
              <a:rPr lang="it-IT" sz="2000" b="1" dirty="0" err="1">
                <a:solidFill>
                  <a:schemeClr val="tx1"/>
                </a:solidFill>
              </a:rPr>
              <a:t>European</a:t>
            </a:r>
            <a:r>
              <a:rPr lang="it-IT" sz="2000" b="1" dirty="0">
                <a:solidFill>
                  <a:schemeClr val="tx1"/>
                </a:solidFill>
              </a:rPr>
              <a:t>’ </a:t>
            </a:r>
            <a:r>
              <a:rPr lang="it-IT" sz="2000" b="1" dirty="0" smtClean="0">
                <a:solidFill>
                  <a:schemeClr val="tx1"/>
                </a:solidFill>
              </a:rPr>
              <a:t>or </a:t>
            </a:r>
            <a:r>
              <a:rPr lang="en-US" sz="2000" b="1" dirty="0" smtClean="0">
                <a:solidFill>
                  <a:schemeClr val="tx1"/>
                </a:solidFill>
              </a:rPr>
              <a:t>‘Western</a:t>
            </a:r>
            <a:r>
              <a:rPr lang="en-US" sz="2000" b="1" dirty="0">
                <a:solidFill>
                  <a:schemeClr val="tx1"/>
                </a:solidFill>
              </a:rPr>
              <a:t>’ perception in full formation, those differences were </a:t>
            </a:r>
            <a:r>
              <a:rPr lang="en-US" sz="2000" b="1" dirty="0" smtClean="0">
                <a:solidFill>
                  <a:schemeClr val="tx1"/>
                </a:solidFill>
              </a:rPr>
              <a:t>admitted</a:t>
            </a:r>
            <a:r>
              <a:rPr lang="en-US" sz="2000" b="1" dirty="0">
                <a:solidFill>
                  <a:schemeClr val="tx1"/>
                </a:solidFill>
              </a:rPr>
              <a:t> primarily above all as inequalities in the hierarchical sense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>
                <a:solidFill>
                  <a:schemeClr val="tx1"/>
                </a:solidFill>
              </a:rPr>
              <a:t>the other cultures are different in </a:t>
            </a:r>
            <a:r>
              <a:rPr lang="en-US" sz="2000" b="1" dirty="0" smtClean="0">
                <a:solidFill>
                  <a:schemeClr val="tx1"/>
                </a:solidFill>
              </a:rPr>
              <a:t>the sense </a:t>
            </a:r>
            <a:r>
              <a:rPr lang="en-US" sz="2000" b="1" dirty="0">
                <a:solidFill>
                  <a:schemeClr val="tx1"/>
                </a:solidFill>
              </a:rPr>
              <a:t>that they are unequal, in fact inferior, by nature. They only can </a:t>
            </a:r>
            <a:r>
              <a:rPr lang="en-US" sz="2000" b="1" dirty="0" smtClean="0">
                <a:solidFill>
                  <a:schemeClr val="tx1"/>
                </a:solidFill>
              </a:rPr>
              <a:t>be ‘objects</a:t>
            </a:r>
            <a:r>
              <a:rPr lang="en-US" sz="2000" b="1" dirty="0">
                <a:solidFill>
                  <a:schemeClr val="tx1"/>
                </a:solidFill>
              </a:rPr>
              <a:t>’ </a:t>
            </a:r>
            <a:r>
              <a:rPr lang="en-US" sz="2000" b="1" dirty="0" smtClean="0">
                <a:solidFill>
                  <a:schemeClr val="tx1"/>
                </a:solidFill>
              </a:rPr>
              <a:t>of knowledge </a:t>
            </a:r>
            <a:r>
              <a:rPr lang="en-US" sz="2000" b="1" dirty="0">
                <a:solidFill>
                  <a:schemeClr val="tx1"/>
                </a:solidFill>
              </a:rPr>
              <a:t>or/and of domination practices. From that </a:t>
            </a:r>
            <a:r>
              <a:rPr lang="en-US" sz="2000" b="1" dirty="0" smtClean="0">
                <a:solidFill>
                  <a:schemeClr val="tx1"/>
                </a:solidFill>
              </a:rPr>
              <a:t>perspective, the </a:t>
            </a:r>
            <a:r>
              <a:rPr lang="en-US" sz="2000" b="1" dirty="0">
                <a:solidFill>
                  <a:schemeClr val="tx1"/>
                </a:solidFill>
              </a:rPr>
              <a:t>relation between European culture and the other cultures was </a:t>
            </a:r>
            <a:r>
              <a:rPr lang="en-US" sz="2000" b="1" dirty="0" smtClean="0">
                <a:solidFill>
                  <a:schemeClr val="tx1"/>
                </a:solidFill>
              </a:rPr>
              <a:t>established and </a:t>
            </a:r>
            <a:r>
              <a:rPr lang="en-US" sz="2000" b="1" dirty="0">
                <a:solidFill>
                  <a:schemeClr val="tx1"/>
                </a:solidFill>
              </a:rPr>
              <a:t>has been maintained, as a relation between ‘subject’ and ‘object’. </a:t>
            </a:r>
            <a:r>
              <a:rPr lang="en-US" sz="2000" b="1" dirty="0" smtClean="0">
                <a:solidFill>
                  <a:schemeClr val="tx1"/>
                </a:solidFill>
              </a:rPr>
              <a:t>It blocked</a:t>
            </a:r>
            <a:r>
              <a:rPr lang="en-US" sz="2000" b="1" dirty="0">
                <a:solidFill>
                  <a:schemeClr val="tx1"/>
                </a:solidFill>
              </a:rPr>
              <a:t>, therefore, every relation of communication, of interchange </a:t>
            </a:r>
            <a:r>
              <a:rPr lang="en-US" sz="2000" b="1" dirty="0" smtClean="0">
                <a:solidFill>
                  <a:schemeClr val="tx1"/>
                </a:solidFill>
              </a:rPr>
              <a:t>of knowledge </a:t>
            </a:r>
            <a:r>
              <a:rPr lang="en-US" sz="2000" b="1" dirty="0">
                <a:solidFill>
                  <a:schemeClr val="tx1"/>
                </a:solidFill>
              </a:rPr>
              <a:t>and of modes of producing knowledge between the cultures, </a:t>
            </a:r>
            <a:r>
              <a:rPr lang="en-US" sz="2000" b="1" dirty="0" smtClean="0">
                <a:solidFill>
                  <a:schemeClr val="tx1"/>
                </a:solidFill>
              </a:rPr>
              <a:t>since the </a:t>
            </a:r>
            <a:r>
              <a:rPr lang="en-US" sz="2000" b="1" dirty="0">
                <a:solidFill>
                  <a:schemeClr val="tx1"/>
                </a:solidFill>
              </a:rPr>
              <a:t>paradigm implies that between ‘subject’ and ‘object</a:t>
            </a:r>
            <a:r>
              <a:rPr lang="en-US" sz="2000" b="1" dirty="0" smtClean="0">
                <a:solidFill>
                  <a:schemeClr val="tx1"/>
                </a:solidFill>
              </a:rPr>
              <a:t>’ (the so called Cartesian paradigm) </a:t>
            </a:r>
            <a:r>
              <a:rPr lang="en-US" sz="2000" b="1" dirty="0">
                <a:solidFill>
                  <a:schemeClr val="tx1"/>
                </a:solidFill>
              </a:rPr>
              <a:t>there can be but </a:t>
            </a:r>
            <a:r>
              <a:rPr lang="en-US" sz="2000" b="1" dirty="0" smtClean="0">
                <a:solidFill>
                  <a:schemeClr val="tx1"/>
                </a:solidFill>
              </a:rPr>
              <a:t>a </a:t>
            </a:r>
            <a:r>
              <a:rPr lang="it-IT" sz="2000" b="1" dirty="0" smtClean="0">
                <a:solidFill>
                  <a:schemeClr val="tx1"/>
                </a:solidFill>
              </a:rPr>
              <a:t>relation </a:t>
            </a:r>
            <a:r>
              <a:rPr lang="it-IT" sz="2000" b="1" dirty="0">
                <a:solidFill>
                  <a:schemeClr val="tx1"/>
                </a:solidFill>
              </a:rPr>
              <a:t>of </a:t>
            </a:r>
            <a:r>
              <a:rPr lang="it-IT" sz="2000" b="1" dirty="0" err="1">
                <a:solidFill>
                  <a:schemeClr val="tx1"/>
                </a:solidFill>
              </a:rPr>
              <a:t>externality</a:t>
            </a:r>
            <a:r>
              <a:rPr lang="it-IT" sz="20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8717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How to de-</a:t>
            </a:r>
            <a:r>
              <a:rPr lang="it-IT" dirty="0" err="1" smtClean="0"/>
              <a:t>colonize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184366"/>
            <a:ext cx="8915400" cy="4726856"/>
          </a:xfrm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The </a:t>
            </a:r>
            <a:r>
              <a:rPr lang="it-IT" sz="2000" b="1" dirty="0" err="1" smtClean="0">
                <a:solidFill>
                  <a:schemeClr val="tx1"/>
                </a:solidFill>
              </a:rPr>
              <a:t>European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paradigm </a:t>
            </a:r>
            <a:r>
              <a:rPr lang="en-US" sz="2000" b="1" dirty="0">
                <a:solidFill>
                  <a:schemeClr val="tx1"/>
                </a:solidFill>
              </a:rPr>
              <a:t>of rational knowledge, was not only elaborated in the context of, </a:t>
            </a:r>
            <a:r>
              <a:rPr lang="en-US" sz="2000" b="1" dirty="0" smtClean="0">
                <a:solidFill>
                  <a:schemeClr val="tx1"/>
                </a:solidFill>
              </a:rPr>
              <a:t>but as </a:t>
            </a:r>
            <a:r>
              <a:rPr lang="en-US" sz="2000" b="1" dirty="0">
                <a:solidFill>
                  <a:schemeClr val="tx1"/>
                </a:solidFill>
              </a:rPr>
              <a:t>part of, a power structure that involved the European colonial </a:t>
            </a:r>
            <a:r>
              <a:rPr lang="en-US" sz="2000" b="1" dirty="0" smtClean="0">
                <a:solidFill>
                  <a:schemeClr val="tx1"/>
                </a:solidFill>
              </a:rPr>
              <a:t>domination over </a:t>
            </a:r>
            <a:r>
              <a:rPr lang="en-US" sz="2000" b="1" dirty="0">
                <a:solidFill>
                  <a:schemeClr val="tx1"/>
                </a:solidFill>
              </a:rPr>
              <a:t>the rest of the </a:t>
            </a:r>
            <a:r>
              <a:rPr lang="en-US" sz="2000" b="1" dirty="0" smtClean="0">
                <a:solidFill>
                  <a:schemeClr val="tx1"/>
                </a:solidFill>
              </a:rPr>
              <a:t>world.</a:t>
            </a:r>
            <a:endParaRPr lang="it-IT" sz="2000" b="1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The </a:t>
            </a:r>
            <a:r>
              <a:rPr lang="en-US" sz="2000" b="1" dirty="0">
                <a:solidFill>
                  <a:schemeClr val="tx1"/>
                </a:solidFill>
              </a:rPr>
              <a:t>critique of the European paradigm of rationality/modernity </a:t>
            </a:r>
            <a:r>
              <a:rPr lang="en-US" sz="2000" b="1" dirty="0" smtClean="0">
                <a:solidFill>
                  <a:schemeClr val="tx1"/>
                </a:solidFill>
              </a:rPr>
              <a:t>is indispensable even </a:t>
            </a:r>
            <a:r>
              <a:rPr lang="en-US" sz="2000" b="1" dirty="0">
                <a:solidFill>
                  <a:schemeClr val="tx1"/>
                </a:solidFill>
              </a:rPr>
              <a:t>more, urgent. But </a:t>
            </a:r>
            <a:r>
              <a:rPr lang="en-US" sz="2000" b="1" u="sng" dirty="0">
                <a:solidFill>
                  <a:schemeClr val="tx1"/>
                </a:solidFill>
              </a:rPr>
              <a:t>it is doubtful if the criticism </a:t>
            </a:r>
            <a:r>
              <a:rPr lang="en-US" sz="2000" b="1" u="sng" dirty="0" smtClean="0">
                <a:solidFill>
                  <a:schemeClr val="tx1"/>
                </a:solidFill>
              </a:rPr>
              <a:t>consists of </a:t>
            </a:r>
            <a:r>
              <a:rPr lang="en-US" sz="2000" b="1" u="sng" dirty="0">
                <a:solidFill>
                  <a:schemeClr val="tx1"/>
                </a:solidFill>
              </a:rPr>
              <a:t>a simple negation of all its </a:t>
            </a:r>
            <a:r>
              <a:rPr lang="en-US" sz="2000" b="1" u="sng" dirty="0" smtClean="0">
                <a:solidFill>
                  <a:schemeClr val="tx1"/>
                </a:solidFill>
              </a:rPr>
              <a:t>categories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it-IT" sz="2000" b="1" dirty="0" err="1" smtClean="0">
                <a:solidFill>
                  <a:schemeClr val="tx1"/>
                </a:solidFill>
              </a:rPr>
              <a:t>Epistemological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decolonization</a:t>
            </a:r>
            <a:r>
              <a:rPr lang="en-US" sz="2000" b="1" dirty="0">
                <a:solidFill>
                  <a:schemeClr val="tx1"/>
                </a:solidFill>
              </a:rPr>
              <a:t>, as </a:t>
            </a:r>
            <a:r>
              <a:rPr lang="en-US" sz="2000" b="1" dirty="0" err="1">
                <a:solidFill>
                  <a:schemeClr val="tx1"/>
                </a:solidFill>
              </a:rPr>
              <a:t>decoloniality</a:t>
            </a:r>
            <a:r>
              <a:rPr lang="en-US" sz="2000" b="1" dirty="0">
                <a:solidFill>
                  <a:schemeClr val="tx1"/>
                </a:solidFill>
              </a:rPr>
              <a:t>, is needed to clear the way for </a:t>
            </a:r>
            <a:r>
              <a:rPr lang="en-US" sz="2000" b="1" dirty="0" smtClean="0">
                <a:solidFill>
                  <a:schemeClr val="tx1"/>
                </a:solidFill>
              </a:rPr>
              <a:t>new intercultural </a:t>
            </a:r>
            <a:r>
              <a:rPr lang="en-US" sz="2000" b="1" dirty="0">
                <a:solidFill>
                  <a:schemeClr val="tx1"/>
                </a:solidFill>
              </a:rPr>
              <a:t>communication, for an interchange of experiences and </a:t>
            </a:r>
            <a:r>
              <a:rPr lang="en-US" sz="2000" b="1" dirty="0" smtClean="0">
                <a:solidFill>
                  <a:schemeClr val="tx1"/>
                </a:solidFill>
              </a:rPr>
              <a:t>meanings, as </a:t>
            </a:r>
            <a:r>
              <a:rPr lang="en-US" sz="2000" b="1" dirty="0">
                <a:solidFill>
                  <a:schemeClr val="tx1"/>
                </a:solidFill>
              </a:rPr>
              <a:t>the basis of another rationality which may legitimately pretend to </a:t>
            </a:r>
            <a:r>
              <a:rPr lang="en-US" sz="2000" b="1" dirty="0" smtClean="0">
                <a:solidFill>
                  <a:schemeClr val="tx1"/>
                </a:solidFill>
              </a:rPr>
              <a:t>some universality</a:t>
            </a:r>
            <a:r>
              <a:rPr lang="en-US" sz="2000" b="1" dirty="0">
                <a:solidFill>
                  <a:schemeClr val="tx1"/>
                </a:solidFill>
              </a:rPr>
              <a:t>. Nothing is less rational, finally, than the pretension that </a:t>
            </a:r>
            <a:r>
              <a:rPr lang="en-US" sz="2000" b="1" dirty="0" smtClean="0">
                <a:solidFill>
                  <a:schemeClr val="tx1"/>
                </a:solidFill>
              </a:rPr>
              <a:t>the specific </a:t>
            </a:r>
            <a:r>
              <a:rPr lang="en-US" sz="2000" b="1" dirty="0">
                <a:solidFill>
                  <a:schemeClr val="tx1"/>
                </a:solidFill>
              </a:rPr>
              <a:t>cosmic vision of a particular </a:t>
            </a:r>
            <a:r>
              <a:rPr lang="en-US" sz="2000" b="1" dirty="0" err="1">
                <a:solidFill>
                  <a:schemeClr val="tx1"/>
                </a:solidFill>
              </a:rPr>
              <a:t>ethnie</a:t>
            </a:r>
            <a:r>
              <a:rPr lang="en-US" sz="2000" b="1" dirty="0">
                <a:solidFill>
                  <a:schemeClr val="tx1"/>
                </a:solidFill>
              </a:rPr>
              <a:t> should be taken as </a:t>
            </a:r>
            <a:r>
              <a:rPr lang="en-US" sz="2000" b="1" dirty="0" smtClean="0">
                <a:solidFill>
                  <a:schemeClr val="tx1"/>
                </a:solidFill>
              </a:rPr>
              <a:t>universal rationality</a:t>
            </a:r>
            <a:r>
              <a:rPr lang="en-US" sz="2000" b="1" dirty="0">
                <a:solidFill>
                  <a:schemeClr val="tx1"/>
                </a:solidFill>
              </a:rPr>
              <a:t>, even if such an </a:t>
            </a:r>
            <a:r>
              <a:rPr lang="en-US" sz="2000" b="1" dirty="0" err="1">
                <a:solidFill>
                  <a:schemeClr val="tx1"/>
                </a:solidFill>
              </a:rPr>
              <a:t>ethnie</a:t>
            </a:r>
            <a:r>
              <a:rPr lang="en-US" sz="2000" b="1" dirty="0">
                <a:solidFill>
                  <a:schemeClr val="tx1"/>
                </a:solidFill>
              </a:rPr>
              <a:t> is called Western Europe because this </a:t>
            </a:r>
            <a:r>
              <a:rPr lang="en-US" sz="2000" b="1" dirty="0" smtClean="0">
                <a:solidFill>
                  <a:schemeClr val="tx1"/>
                </a:solidFill>
              </a:rPr>
              <a:t>is </a:t>
            </a:r>
            <a:r>
              <a:rPr lang="it-IT" sz="2000" b="1" dirty="0" err="1" smtClean="0">
                <a:solidFill>
                  <a:schemeClr val="tx1"/>
                </a:solidFill>
              </a:rPr>
              <a:t>actually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dirty="0" err="1">
                <a:solidFill>
                  <a:schemeClr val="tx1"/>
                </a:solidFill>
              </a:rPr>
              <a:t>pretend</a:t>
            </a:r>
            <a:r>
              <a:rPr lang="it-IT" sz="2000" b="1" dirty="0">
                <a:solidFill>
                  <a:schemeClr val="tx1"/>
                </a:solidFill>
              </a:rPr>
              <a:t> to impose a </a:t>
            </a:r>
            <a:r>
              <a:rPr lang="it-IT" sz="2000" b="1" dirty="0" err="1">
                <a:solidFill>
                  <a:schemeClr val="tx1"/>
                </a:solidFill>
              </a:rPr>
              <a:t>provincialism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dirty="0" err="1">
                <a:solidFill>
                  <a:schemeClr val="tx1"/>
                </a:solidFill>
              </a:rPr>
              <a:t>as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dirty="0" err="1">
                <a:solidFill>
                  <a:schemeClr val="tx1"/>
                </a:solidFill>
              </a:rPr>
              <a:t>universalism</a:t>
            </a:r>
            <a:r>
              <a:rPr lang="it-IT" sz="20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9495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The </a:t>
            </a:r>
            <a:r>
              <a:rPr lang="it-IT" b="1" dirty="0" err="1" smtClean="0">
                <a:solidFill>
                  <a:schemeClr val="tx1"/>
                </a:solidFill>
              </a:rPr>
              <a:t>Quijano’s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conclusion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The liberation of intercultural relations from the prison of coloniality </a:t>
            </a:r>
            <a:r>
              <a:rPr lang="en-US" sz="2400" b="1" dirty="0" smtClean="0">
                <a:solidFill>
                  <a:schemeClr val="tx1"/>
                </a:solidFill>
              </a:rPr>
              <a:t>also implies </a:t>
            </a:r>
            <a:r>
              <a:rPr lang="en-US" sz="2400" b="1" dirty="0">
                <a:solidFill>
                  <a:schemeClr val="tx1"/>
                </a:solidFill>
              </a:rPr>
              <a:t>the freedom of all peoples to choose, </a:t>
            </a:r>
            <a:r>
              <a:rPr lang="en-US" sz="2400" b="1" u="sng" dirty="0">
                <a:solidFill>
                  <a:schemeClr val="tx1"/>
                </a:solidFill>
              </a:rPr>
              <a:t>individually or collectively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smtClean="0">
                <a:solidFill>
                  <a:schemeClr val="tx1"/>
                </a:solidFill>
              </a:rPr>
              <a:t>such relations</a:t>
            </a:r>
            <a:r>
              <a:rPr lang="en-US" sz="2400" b="1" dirty="0">
                <a:solidFill>
                  <a:schemeClr val="tx1"/>
                </a:solidFill>
              </a:rPr>
              <a:t>: a freedom to choose between various cultural orientations, </a:t>
            </a:r>
            <a:r>
              <a:rPr lang="en-US" sz="2400" b="1" dirty="0" smtClean="0">
                <a:solidFill>
                  <a:schemeClr val="tx1"/>
                </a:solidFill>
              </a:rPr>
              <a:t>and, above </a:t>
            </a:r>
            <a:r>
              <a:rPr lang="en-US" sz="2400" b="1" dirty="0">
                <a:solidFill>
                  <a:schemeClr val="tx1"/>
                </a:solidFill>
              </a:rPr>
              <a:t>all, the freedom to produce, criticize, change, and exchange culture </a:t>
            </a:r>
            <a:r>
              <a:rPr lang="en-US" sz="2400" b="1" dirty="0" smtClean="0">
                <a:solidFill>
                  <a:schemeClr val="tx1"/>
                </a:solidFill>
              </a:rPr>
              <a:t>and society</a:t>
            </a:r>
            <a:r>
              <a:rPr lang="en-US" sz="2400" b="1" dirty="0">
                <a:solidFill>
                  <a:schemeClr val="tx1"/>
                </a:solidFill>
              </a:rPr>
              <a:t>. This liberation </a:t>
            </a:r>
            <a:r>
              <a:rPr lang="en-US" sz="2400" b="1" dirty="0" smtClean="0">
                <a:solidFill>
                  <a:schemeClr val="tx1"/>
                </a:solidFill>
              </a:rPr>
              <a:t>is </a:t>
            </a:r>
            <a:r>
              <a:rPr lang="en-US" sz="2400" b="1" dirty="0">
                <a:solidFill>
                  <a:schemeClr val="tx1"/>
                </a:solidFill>
              </a:rPr>
              <a:t>part of the process of social liberation from </a:t>
            </a:r>
            <a:r>
              <a:rPr lang="en-US" sz="2400" b="1" dirty="0" smtClean="0">
                <a:solidFill>
                  <a:schemeClr val="tx1"/>
                </a:solidFill>
              </a:rPr>
              <a:t>all power </a:t>
            </a:r>
            <a:r>
              <a:rPr lang="en-US" sz="2400" b="1" dirty="0">
                <a:solidFill>
                  <a:schemeClr val="tx1"/>
                </a:solidFill>
              </a:rPr>
              <a:t>organized as inequality, discrimination, exploitation, and as domination.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5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Coloniality and Global </a:t>
            </a:r>
            <a:r>
              <a:rPr lang="it-IT" b="1" dirty="0" err="1">
                <a:solidFill>
                  <a:schemeClr val="tx1"/>
                </a:solidFill>
              </a:rPr>
              <a:t>D</a:t>
            </a:r>
            <a:r>
              <a:rPr lang="it-IT" b="1" dirty="0" err="1" smtClean="0">
                <a:solidFill>
                  <a:schemeClr val="tx1"/>
                </a:solidFill>
              </a:rPr>
              <a:t>omination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>
                <a:solidFill>
                  <a:schemeClr val="tx1"/>
                </a:solidFill>
              </a:rPr>
              <a:t>O</a:t>
            </a:r>
            <a:r>
              <a:rPr lang="it-IT" b="1" dirty="0" smtClean="0">
                <a:solidFill>
                  <a:schemeClr val="tx1"/>
                </a:solidFill>
              </a:rPr>
              <a:t>rder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The </a:t>
            </a:r>
            <a:r>
              <a:rPr lang="it-IT" sz="2000" b="1" dirty="0" err="1" smtClean="0">
                <a:solidFill>
                  <a:schemeClr val="tx1"/>
                </a:solidFill>
              </a:rPr>
              <a:t>article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i="1" dirty="0" smtClean="0">
                <a:solidFill>
                  <a:schemeClr val="tx1"/>
                </a:solidFill>
              </a:rPr>
              <a:t>Coloniality and </a:t>
            </a:r>
            <a:r>
              <a:rPr lang="it-IT" sz="2000" b="1" i="1" dirty="0" err="1" smtClean="0">
                <a:solidFill>
                  <a:schemeClr val="tx1"/>
                </a:solidFill>
              </a:rPr>
              <a:t>Modernity</a:t>
            </a:r>
            <a:r>
              <a:rPr lang="it-IT" sz="2000" b="1" i="1" dirty="0" smtClean="0">
                <a:solidFill>
                  <a:schemeClr val="tx1"/>
                </a:solidFill>
              </a:rPr>
              <a:t>/</a:t>
            </a:r>
            <a:r>
              <a:rPr lang="it-IT" sz="2000" b="1" i="1" dirty="0" err="1" smtClean="0">
                <a:solidFill>
                  <a:schemeClr val="tx1"/>
                </a:solidFill>
              </a:rPr>
              <a:t>Rationality</a:t>
            </a:r>
            <a:r>
              <a:rPr lang="it-IT" sz="2000" b="1" i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>
                <a:solidFill>
                  <a:schemeClr val="tx1"/>
                </a:solidFill>
              </a:rPr>
              <a:t>published at </a:t>
            </a:r>
            <a:r>
              <a:rPr lang="en-US" sz="2000" b="1" u="sng" dirty="0">
                <a:solidFill>
                  <a:schemeClr val="tx1"/>
                </a:solidFill>
              </a:rPr>
              <a:t>the beginning of the </a:t>
            </a:r>
            <a:r>
              <a:rPr lang="en-US" sz="2000" b="1" u="sng" dirty="0" smtClean="0">
                <a:solidFill>
                  <a:schemeClr val="tx1"/>
                </a:solidFill>
              </a:rPr>
              <a:t>90s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by the Peruvian sociologist </a:t>
            </a:r>
            <a:r>
              <a:rPr lang="it-IT" sz="2000" b="1" dirty="0" err="1" smtClean="0">
                <a:solidFill>
                  <a:schemeClr val="tx1"/>
                </a:solidFill>
              </a:rPr>
              <a:t>Aníbal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dirty="0" err="1" smtClean="0">
                <a:solidFill>
                  <a:schemeClr val="tx1"/>
                </a:solidFill>
              </a:rPr>
              <a:t>Quijano</a:t>
            </a:r>
            <a:r>
              <a:rPr lang="it-IT" sz="2000" b="1" dirty="0" smtClean="0">
                <a:solidFill>
                  <a:schemeClr val="tx1"/>
                </a:solidFill>
              </a:rPr>
              <a:t>, </a:t>
            </a:r>
            <a:r>
              <a:rPr lang="it-IT" sz="2000" b="1" dirty="0" err="1" smtClean="0">
                <a:solidFill>
                  <a:schemeClr val="tx1"/>
                </a:solidFill>
              </a:rPr>
              <a:t>is</a:t>
            </a:r>
            <a:r>
              <a:rPr lang="it-IT" sz="2000" b="1" dirty="0" smtClean="0">
                <a:solidFill>
                  <a:schemeClr val="tx1"/>
                </a:solidFill>
              </a:rPr>
              <a:t> the </a:t>
            </a:r>
            <a:r>
              <a:rPr lang="it-IT" sz="2000" b="1" dirty="0" err="1" smtClean="0">
                <a:solidFill>
                  <a:schemeClr val="tx1"/>
                </a:solidFill>
              </a:rPr>
              <a:t>very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i="1" dirty="0" err="1" smtClean="0">
                <a:solidFill>
                  <a:schemeClr val="tx1"/>
                </a:solidFill>
              </a:rPr>
              <a:t>matrix</a:t>
            </a:r>
            <a:r>
              <a:rPr lang="it-IT" sz="2000" b="1" dirty="0" smtClean="0">
                <a:solidFill>
                  <a:schemeClr val="tx1"/>
                </a:solidFill>
              </a:rPr>
              <a:t> of the De-</a:t>
            </a:r>
            <a:r>
              <a:rPr lang="it-IT" sz="2000" b="1" dirty="0" err="1" smtClean="0">
                <a:solidFill>
                  <a:schemeClr val="tx1"/>
                </a:solidFill>
              </a:rPr>
              <a:t>colonial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dirty="0" err="1" smtClean="0">
                <a:solidFill>
                  <a:schemeClr val="tx1"/>
                </a:solidFill>
              </a:rPr>
              <a:t>approach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With the </a:t>
            </a:r>
            <a:r>
              <a:rPr lang="en-US" sz="2000" b="1" u="sng" dirty="0">
                <a:solidFill>
                  <a:schemeClr val="tx1"/>
                </a:solidFill>
              </a:rPr>
              <a:t>conquest</a:t>
            </a:r>
            <a:r>
              <a:rPr lang="en-US" sz="2000" b="1" dirty="0">
                <a:solidFill>
                  <a:schemeClr val="tx1"/>
                </a:solidFill>
              </a:rPr>
              <a:t> of the societies and the cultures which inhabit what today </a:t>
            </a:r>
            <a:r>
              <a:rPr lang="en-US" sz="2000" b="1" dirty="0" smtClean="0">
                <a:solidFill>
                  <a:schemeClr val="tx1"/>
                </a:solidFill>
              </a:rPr>
              <a:t>is called </a:t>
            </a:r>
            <a:r>
              <a:rPr lang="en-US" sz="2000" b="1" u="sng" dirty="0">
                <a:solidFill>
                  <a:schemeClr val="tx1"/>
                </a:solidFill>
              </a:rPr>
              <a:t>Latin America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u="sng" dirty="0">
                <a:solidFill>
                  <a:schemeClr val="tx1"/>
                </a:solidFill>
              </a:rPr>
              <a:t>began the constitution of a new world </a:t>
            </a:r>
            <a:r>
              <a:rPr lang="en-US" sz="2000" b="1" u="sng" dirty="0" smtClean="0">
                <a:solidFill>
                  <a:schemeClr val="tx1"/>
                </a:solidFill>
              </a:rPr>
              <a:t>order</a:t>
            </a:r>
            <a:r>
              <a:rPr lang="en-US" sz="2000" b="1" dirty="0" smtClean="0">
                <a:solidFill>
                  <a:schemeClr val="tx1"/>
                </a:solidFill>
              </a:rPr>
              <a:t>, culminating</a:t>
            </a:r>
            <a:r>
              <a:rPr lang="en-US" sz="2000" b="1" dirty="0">
                <a:solidFill>
                  <a:schemeClr val="tx1"/>
                </a:solidFill>
              </a:rPr>
              <a:t>, five hundred years later, in a global power covering the </a:t>
            </a:r>
            <a:r>
              <a:rPr lang="en-US" sz="2000" b="1" dirty="0" smtClean="0">
                <a:solidFill>
                  <a:schemeClr val="tx1"/>
                </a:solidFill>
              </a:rPr>
              <a:t>whole planet</a:t>
            </a:r>
            <a:r>
              <a:rPr lang="en-US" sz="2000" b="1" dirty="0">
                <a:solidFill>
                  <a:schemeClr val="tx1"/>
                </a:solidFill>
              </a:rPr>
              <a:t>. This </a:t>
            </a:r>
            <a:r>
              <a:rPr lang="en-US" sz="2000" b="1" u="sng" dirty="0">
                <a:solidFill>
                  <a:schemeClr val="tx1"/>
                </a:solidFill>
              </a:rPr>
              <a:t>process</a:t>
            </a:r>
            <a:r>
              <a:rPr lang="en-US" sz="2000" b="1" dirty="0">
                <a:solidFill>
                  <a:schemeClr val="tx1"/>
                </a:solidFill>
              </a:rPr>
              <a:t> implied a violent concentration of the world’s </a:t>
            </a:r>
            <a:r>
              <a:rPr lang="en-US" sz="2000" b="1" dirty="0" smtClean="0">
                <a:solidFill>
                  <a:schemeClr val="tx1"/>
                </a:solidFill>
              </a:rPr>
              <a:t>resources under </a:t>
            </a:r>
            <a:r>
              <a:rPr lang="en-US" sz="2000" b="1" dirty="0">
                <a:solidFill>
                  <a:schemeClr val="tx1"/>
                </a:solidFill>
              </a:rPr>
              <a:t>the control and for the benefit of a small European minority  </a:t>
            </a:r>
            <a:r>
              <a:rPr lang="en-US" sz="2000" b="1" dirty="0" smtClean="0">
                <a:solidFill>
                  <a:schemeClr val="tx1"/>
                </a:solidFill>
              </a:rPr>
              <a:t>and above </a:t>
            </a:r>
            <a:r>
              <a:rPr lang="en-US" sz="2000" b="1" dirty="0">
                <a:solidFill>
                  <a:schemeClr val="tx1"/>
                </a:solidFill>
              </a:rPr>
              <a:t>all, of its ruling classes. Although occasionally moderated when </a:t>
            </a:r>
            <a:r>
              <a:rPr lang="en-US" sz="2000" b="1" dirty="0" smtClean="0">
                <a:solidFill>
                  <a:schemeClr val="tx1"/>
                </a:solidFill>
              </a:rPr>
              <a:t>faced with </a:t>
            </a:r>
            <a:r>
              <a:rPr lang="en-US" sz="2000" b="1" dirty="0">
                <a:solidFill>
                  <a:schemeClr val="tx1"/>
                </a:solidFill>
              </a:rPr>
              <a:t>the revolt of the dominated, this process has continued ever </a:t>
            </a:r>
            <a:r>
              <a:rPr lang="en-US" sz="2000" b="1" dirty="0" smtClean="0">
                <a:solidFill>
                  <a:schemeClr val="tx1"/>
                </a:solidFill>
              </a:rPr>
              <a:t>since.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61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1826" y="476064"/>
            <a:ext cx="8911687" cy="960850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Coloniality and Global </a:t>
            </a:r>
            <a:r>
              <a:rPr lang="it-IT" b="1" dirty="0" err="1">
                <a:solidFill>
                  <a:schemeClr val="tx1"/>
                </a:solidFill>
              </a:rPr>
              <a:t>Domination</a:t>
            </a:r>
            <a:r>
              <a:rPr lang="it-IT" b="1" dirty="0">
                <a:solidFill>
                  <a:schemeClr val="tx1"/>
                </a:solidFill>
              </a:rPr>
              <a:t> Order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436913"/>
            <a:ext cx="8915400" cy="3605263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The </a:t>
            </a:r>
            <a:r>
              <a:rPr lang="en-US" sz="2000" b="1" dirty="0" err="1">
                <a:solidFill>
                  <a:schemeClr val="tx1"/>
                </a:solidFill>
              </a:rPr>
              <a:t>Eurocentered</a:t>
            </a:r>
            <a:r>
              <a:rPr lang="en-US" sz="2000" b="1" dirty="0">
                <a:solidFill>
                  <a:schemeClr val="tx1"/>
                </a:solidFill>
              </a:rPr>
              <a:t> colonialism, in the sense of a formal system of </a:t>
            </a:r>
            <a:r>
              <a:rPr lang="en-US" sz="2000" b="1" dirty="0" smtClean="0">
                <a:solidFill>
                  <a:schemeClr val="tx1"/>
                </a:solidFill>
              </a:rPr>
              <a:t>political domination </a:t>
            </a:r>
            <a:r>
              <a:rPr lang="en-US" sz="2000" b="1" dirty="0">
                <a:solidFill>
                  <a:schemeClr val="tx1"/>
                </a:solidFill>
              </a:rPr>
              <a:t>by Western European societies over others seems a question of </a:t>
            </a:r>
            <a:r>
              <a:rPr lang="en-US" sz="2000" b="1" dirty="0" smtClean="0">
                <a:solidFill>
                  <a:schemeClr val="tx1"/>
                </a:solidFill>
              </a:rPr>
              <a:t>the past</a:t>
            </a:r>
            <a:r>
              <a:rPr lang="en-US" sz="2000" b="1" dirty="0">
                <a:solidFill>
                  <a:schemeClr val="tx1"/>
                </a:solidFill>
              </a:rPr>
              <a:t>. Its successor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u="sng" dirty="0" smtClean="0">
                <a:solidFill>
                  <a:schemeClr val="tx1"/>
                </a:solidFill>
              </a:rPr>
              <a:t>Western imperialism, is an association of social interests between the dominant groups (‘social classes’ and/or ‘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ethnies</a:t>
            </a:r>
            <a:r>
              <a:rPr lang="en-US" sz="2000" b="1" u="sng" dirty="0" smtClean="0">
                <a:solidFill>
                  <a:schemeClr val="tx1"/>
                </a:solidFill>
              </a:rPr>
              <a:t>’) of countries with unequally articulated power, rather than an imposition from the outside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The specific </a:t>
            </a:r>
            <a:r>
              <a:rPr lang="en-US" sz="2000" b="1" dirty="0">
                <a:solidFill>
                  <a:schemeClr val="tx1"/>
                </a:solidFill>
              </a:rPr>
              <a:t>colonial structure of power produced the </a:t>
            </a:r>
            <a:r>
              <a:rPr lang="en-US" sz="2000" b="1" dirty="0" smtClean="0">
                <a:solidFill>
                  <a:schemeClr val="tx1"/>
                </a:solidFill>
              </a:rPr>
              <a:t>specific social </a:t>
            </a:r>
            <a:r>
              <a:rPr lang="en-US" sz="2000" b="1" dirty="0">
                <a:solidFill>
                  <a:schemeClr val="tx1"/>
                </a:solidFill>
              </a:rPr>
              <a:t>discriminations which later were codified as </a:t>
            </a:r>
            <a:r>
              <a:rPr lang="en-US" sz="2000" b="1" u="sng" dirty="0">
                <a:solidFill>
                  <a:schemeClr val="tx1"/>
                </a:solidFill>
              </a:rPr>
              <a:t>‘racial’, ‘ethnic’, ‘</a:t>
            </a:r>
            <a:r>
              <a:rPr lang="en-US" sz="2000" b="1" u="sng" dirty="0" smtClean="0">
                <a:solidFill>
                  <a:schemeClr val="tx1"/>
                </a:solidFill>
              </a:rPr>
              <a:t>anthropological’ or </a:t>
            </a:r>
            <a:r>
              <a:rPr lang="en-US" sz="2000" b="1" u="sng" dirty="0">
                <a:solidFill>
                  <a:schemeClr val="tx1"/>
                </a:solidFill>
              </a:rPr>
              <a:t>‘national</a:t>
            </a:r>
            <a:r>
              <a:rPr lang="en-US" sz="2000" b="1" dirty="0">
                <a:solidFill>
                  <a:schemeClr val="tx1"/>
                </a:solidFill>
              </a:rPr>
              <a:t>’, according to the times, agents, and </a:t>
            </a:r>
            <a:r>
              <a:rPr lang="en-US" sz="2000" b="1" dirty="0" smtClean="0">
                <a:solidFill>
                  <a:schemeClr val="tx1"/>
                </a:solidFill>
              </a:rPr>
              <a:t>populations involved</a:t>
            </a:r>
            <a:r>
              <a:rPr lang="en-US" sz="2000" b="1" dirty="0">
                <a:solidFill>
                  <a:schemeClr val="tx1"/>
                </a:solidFill>
              </a:rPr>
              <a:t>. These intersubjective constructions, product of </a:t>
            </a:r>
            <a:r>
              <a:rPr lang="en-US" sz="2000" b="1" dirty="0" err="1">
                <a:solidFill>
                  <a:schemeClr val="tx1"/>
                </a:solidFill>
              </a:rPr>
              <a:t>Eurocentered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colonial domination </a:t>
            </a:r>
            <a:r>
              <a:rPr lang="en-US" sz="2000" b="1" dirty="0">
                <a:solidFill>
                  <a:schemeClr val="tx1"/>
                </a:solidFill>
              </a:rPr>
              <a:t>were even assumed to be ‘objective’, ‘scientific’, categories, then </a:t>
            </a:r>
            <a:r>
              <a:rPr lang="en-US" sz="2000" b="1" dirty="0" smtClean="0">
                <a:solidFill>
                  <a:schemeClr val="tx1"/>
                </a:solidFill>
              </a:rPr>
              <a:t>of a </a:t>
            </a:r>
            <a:r>
              <a:rPr lang="en-US" sz="2000" b="1" dirty="0">
                <a:solidFill>
                  <a:schemeClr val="tx1"/>
                </a:solidFill>
              </a:rPr>
              <a:t>historical significance. That is, as natural phenomena, not referring to </a:t>
            </a:r>
            <a:r>
              <a:rPr lang="en-US" sz="2000" b="1" dirty="0" smtClean="0">
                <a:solidFill>
                  <a:schemeClr val="tx1"/>
                </a:solidFill>
              </a:rPr>
              <a:t>the history </a:t>
            </a:r>
            <a:r>
              <a:rPr lang="en-US" sz="2000" b="1" dirty="0">
                <a:solidFill>
                  <a:schemeClr val="tx1"/>
                </a:solidFill>
              </a:rPr>
              <a:t>of power. This power structure was, and still is, the framework </a:t>
            </a:r>
            <a:r>
              <a:rPr lang="en-US" sz="2000" b="1" dirty="0" smtClean="0">
                <a:solidFill>
                  <a:schemeClr val="tx1"/>
                </a:solidFill>
              </a:rPr>
              <a:t>within which </a:t>
            </a:r>
            <a:r>
              <a:rPr lang="en-US" sz="2000" b="1" dirty="0">
                <a:solidFill>
                  <a:schemeClr val="tx1"/>
                </a:solidFill>
              </a:rPr>
              <a:t>operate the other social relations of classes or estates.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62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Coloniality and Global </a:t>
            </a:r>
            <a:r>
              <a:rPr lang="it-IT" b="1" dirty="0" err="1">
                <a:solidFill>
                  <a:schemeClr val="tx1"/>
                </a:solidFill>
              </a:rPr>
              <a:t>Domination</a:t>
            </a:r>
            <a:r>
              <a:rPr lang="it-IT" b="1" dirty="0">
                <a:solidFill>
                  <a:schemeClr val="tx1"/>
                </a:solidFill>
              </a:rPr>
              <a:t> Order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I</a:t>
            </a:r>
            <a:r>
              <a:rPr lang="en-US" sz="2000" b="1" dirty="0" smtClean="0">
                <a:solidFill>
                  <a:schemeClr val="tx1"/>
                </a:solidFill>
              </a:rPr>
              <a:t>n </a:t>
            </a:r>
            <a:r>
              <a:rPr lang="en-US" sz="2000" b="1" dirty="0">
                <a:solidFill>
                  <a:schemeClr val="tx1"/>
                </a:solidFill>
              </a:rPr>
              <a:t>spite of the fact that political colonialism has </a:t>
            </a:r>
            <a:r>
              <a:rPr lang="en-US" sz="2000" b="1" dirty="0" smtClean="0">
                <a:solidFill>
                  <a:schemeClr val="tx1"/>
                </a:solidFill>
              </a:rPr>
              <a:t>been eliminated</a:t>
            </a:r>
            <a:r>
              <a:rPr lang="en-US" sz="2000" b="1" dirty="0">
                <a:solidFill>
                  <a:schemeClr val="tx1"/>
                </a:solidFill>
              </a:rPr>
              <a:t>, the relationship between the </a:t>
            </a:r>
            <a:r>
              <a:rPr lang="en-US" sz="2000" b="1" dirty="0" smtClean="0">
                <a:solidFill>
                  <a:schemeClr val="tx1"/>
                </a:solidFill>
              </a:rPr>
              <a:t>European - </a:t>
            </a:r>
            <a:r>
              <a:rPr lang="en-US" sz="2000" b="1" dirty="0">
                <a:solidFill>
                  <a:schemeClr val="tx1"/>
                </a:solidFill>
              </a:rPr>
              <a:t>also called ‘Western’ </a:t>
            </a:r>
            <a:r>
              <a:rPr lang="en-US" sz="2000" b="1" dirty="0" smtClean="0">
                <a:solidFill>
                  <a:schemeClr val="tx1"/>
                </a:solidFill>
              </a:rPr>
              <a:t>-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culture</a:t>
            </a:r>
            <a:r>
              <a:rPr lang="en-US" sz="2000" b="1" dirty="0">
                <a:solidFill>
                  <a:schemeClr val="tx1"/>
                </a:solidFill>
              </a:rPr>
              <a:t>, and the others, continues to be one of colonial domination. It is </a:t>
            </a:r>
            <a:r>
              <a:rPr lang="en-US" sz="2000" b="1" dirty="0" smtClean="0">
                <a:solidFill>
                  <a:schemeClr val="tx1"/>
                </a:solidFill>
              </a:rPr>
              <a:t>not only </a:t>
            </a:r>
            <a:r>
              <a:rPr lang="en-US" sz="2000" b="1" dirty="0">
                <a:solidFill>
                  <a:schemeClr val="tx1"/>
                </a:solidFill>
              </a:rPr>
              <a:t>a matter of the subordination of the other cultures to the European, in </a:t>
            </a:r>
            <a:r>
              <a:rPr lang="en-US" sz="2000" b="1" dirty="0" smtClean="0">
                <a:solidFill>
                  <a:schemeClr val="tx1"/>
                </a:solidFill>
              </a:rPr>
              <a:t>an external </a:t>
            </a:r>
            <a:r>
              <a:rPr lang="en-US" sz="2000" b="1" dirty="0">
                <a:solidFill>
                  <a:schemeClr val="tx1"/>
                </a:solidFill>
              </a:rPr>
              <a:t>relation; we have also to do with a colonization of the other </a:t>
            </a:r>
            <a:r>
              <a:rPr lang="en-US" sz="2000" b="1" dirty="0" smtClean="0">
                <a:solidFill>
                  <a:schemeClr val="tx1"/>
                </a:solidFill>
              </a:rPr>
              <a:t>cultures, albeit </a:t>
            </a:r>
            <a:r>
              <a:rPr lang="en-US" sz="2000" b="1" dirty="0">
                <a:solidFill>
                  <a:schemeClr val="tx1"/>
                </a:solidFill>
              </a:rPr>
              <a:t>in differing intensities and depths. This relationship consists, in the </a:t>
            </a:r>
            <a:r>
              <a:rPr lang="en-US" sz="2000" b="1" dirty="0" smtClean="0">
                <a:solidFill>
                  <a:schemeClr val="tx1"/>
                </a:solidFill>
              </a:rPr>
              <a:t>first place</a:t>
            </a:r>
            <a:r>
              <a:rPr lang="en-US" sz="2000" b="1" dirty="0">
                <a:solidFill>
                  <a:schemeClr val="tx1"/>
                </a:solidFill>
              </a:rPr>
              <a:t>, of </a:t>
            </a:r>
            <a:r>
              <a:rPr lang="en-US" sz="2000" b="1" u="sng" dirty="0">
                <a:solidFill>
                  <a:schemeClr val="tx1"/>
                </a:solidFill>
              </a:rPr>
              <a:t>a colonization of the imagination of the dominated</a:t>
            </a:r>
            <a:r>
              <a:rPr lang="en-US" sz="2000" b="1" dirty="0">
                <a:solidFill>
                  <a:schemeClr val="tx1"/>
                </a:solidFill>
              </a:rPr>
              <a:t>; that is, it acts </a:t>
            </a:r>
            <a:r>
              <a:rPr lang="en-US" sz="2000" b="1" dirty="0" smtClean="0">
                <a:solidFill>
                  <a:schemeClr val="tx1"/>
                </a:solidFill>
              </a:rPr>
              <a:t>in the </a:t>
            </a:r>
            <a:r>
              <a:rPr lang="en-US" sz="2000" b="1" dirty="0">
                <a:solidFill>
                  <a:schemeClr val="tx1"/>
                </a:solidFill>
              </a:rPr>
              <a:t>interior of that imagination, in a sense, it is a part of it.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7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Coloniality and Global </a:t>
            </a:r>
            <a:r>
              <a:rPr lang="it-IT" b="1" dirty="0" err="1">
                <a:solidFill>
                  <a:schemeClr val="tx1"/>
                </a:solidFill>
              </a:rPr>
              <a:t>Domination</a:t>
            </a:r>
            <a:r>
              <a:rPr lang="it-IT" b="1" dirty="0">
                <a:solidFill>
                  <a:schemeClr val="tx1"/>
                </a:solidFill>
              </a:rPr>
              <a:t> Order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</a:rPr>
              <a:t>In the beginning colonialism was a product of a systematic repression, </a:t>
            </a:r>
            <a:r>
              <a:rPr lang="en-US" sz="2000" b="1" dirty="0" smtClean="0">
                <a:solidFill>
                  <a:schemeClr val="tx1"/>
                </a:solidFill>
              </a:rPr>
              <a:t>not only </a:t>
            </a:r>
            <a:r>
              <a:rPr lang="en-US" sz="2000" b="1" dirty="0">
                <a:solidFill>
                  <a:schemeClr val="tx1"/>
                </a:solidFill>
              </a:rPr>
              <a:t>of the specific beliefs, ideas, images, symbols or knowledge that were </a:t>
            </a:r>
            <a:r>
              <a:rPr lang="en-US" sz="2000" b="1" dirty="0" smtClean="0">
                <a:solidFill>
                  <a:schemeClr val="tx1"/>
                </a:solidFill>
              </a:rPr>
              <a:t>not useful </a:t>
            </a:r>
            <a:r>
              <a:rPr lang="en-US" sz="2000" b="1" dirty="0">
                <a:solidFill>
                  <a:schemeClr val="tx1"/>
                </a:solidFill>
              </a:rPr>
              <a:t>to global colonial domination, while at the same time </a:t>
            </a:r>
            <a:r>
              <a:rPr lang="en-US" sz="2000" b="1" u="sng" dirty="0">
                <a:solidFill>
                  <a:schemeClr val="tx1"/>
                </a:solidFill>
              </a:rPr>
              <a:t>the </a:t>
            </a:r>
            <a:r>
              <a:rPr lang="en-US" sz="2000" b="1" u="sng" dirty="0" smtClean="0">
                <a:solidFill>
                  <a:schemeClr val="tx1"/>
                </a:solidFill>
              </a:rPr>
              <a:t>colonizers were </a:t>
            </a:r>
            <a:r>
              <a:rPr lang="en-US" sz="2000" b="1" u="sng" dirty="0">
                <a:solidFill>
                  <a:schemeClr val="tx1"/>
                </a:solidFill>
              </a:rPr>
              <a:t>expropriating from the colonized their knowledge, specially in </a:t>
            </a:r>
            <a:r>
              <a:rPr lang="en-US" sz="2000" b="1" u="sng" dirty="0" smtClean="0">
                <a:solidFill>
                  <a:schemeClr val="tx1"/>
                </a:solidFill>
              </a:rPr>
              <a:t>mining, agriculture</a:t>
            </a:r>
            <a:r>
              <a:rPr lang="en-US" sz="2000" b="1" u="sng" dirty="0">
                <a:solidFill>
                  <a:schemeClr val="tx1"/>
                </a:solidFill>
              </a:rPr>
              <a:t>, engineering, as well as their products and work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it-IT" sz="2000" b="1" dirty="0">
              <a:solidFill>
                <a:schemeClr val="tx1"/>
              </a:solidFill>
            </a:endParaRP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It was followed by </a:t>
            </a:r>
            <a:r>
              <a:rPr lang="en-US" sz="2000" b="1" dirty="0" smtClean="0">
                <a:solidFill>
                  <a:schemeClr val="tx1"/>
                </a:solidFill>
              </a:rPr>
              <a:t>the imposition </a:t>
            </a:r>
            <a:r>
              <a:rPr lang="en-US" sz="2000" b="1" dirty="0">
                <a:solidFill>
                  <a:schemeClr val="tx1"/>
                </a:solidFill>
              </a:rPr>
              <a:t>of the use of the rulers’ own patterns of expression, and of </a:t>
            </a:r>
            <a:r>
              <a:rPr lang="en-US" sz="2000" b="1" dirty="0" smtClean="0">
                <a:solidFill>
                  <a:schemeClr val="tx1"/>
                </a:solidFill>
              </a:rPr>
              <a:t>their beliefs </a:t>
            </a:r>
            <a:r>
              <a:rPr lang="en-US" sz="2000" b="1" dirty="0">
                <a:solidFill>
                  <a:schemeClr val="tx1"/>
                </a:solidFill>
              </a:rPr>
              <a:t>and images with reference to the supernatural. These beliefs and </a:t>
            </a:r>
            <a:r>
              <a:rPr lang="en-US" sz="2000" b="1" dirty="0" smtClean="0">
                <a:solidFill>
                  <a:schemeClr val="tx1"/>
                </a:solidFill>
              </a:rPr>
              <a:t>images served </a:t>
            </a:r>
            <a:r>
              <a:rPr lang="en-US" sz="2000" b="1" dirty="0">
                <a:solidFill>
                  <a:schemeClr val="tx1"/>
                </a:solidFill>
              </a:rPr>
              <a:t>not only to impede the cultural production of the dominated, but </a:t>
            </a:r>
            <a:r>
              <a:rPr lang="en-US" sz="2000" b="1" dirty="0" smtClean="0">
                <a:solidFill>
                  <a:schemeClr val="tx1"/>
                </a:solidFill>
              </a:rPr>
              <a:t>also as </a:t>
            </a:r>
            <a:r>
              <a:rPr lang="en-US" sz="2000" b="1" dirty="0">
                <a:solidFill>
                  <a:schemeClr val="tx1"/>
                </a:solidFill>
              </a:rPr>
              <a:t>a </a:t>
            </a:r>
            <a:r>
              <a:rPr lang="en-US" sz="2000" b="1" u="sng" dirty="0">
                <a:solidFill>
                  <a:schemeClr val="tx1"/>
                </a:solidFill>
              </a:rPr>
              <a:t>very efficient means of social and cultural control</a:t>
            </a:r>
            <a:r>
              <a:rPr lang="en-US" sz="2000" b="1" dirty="0">
                <a:solidFill>
                  <a:schemeClr val="tx1"/>
                </a:solidFill>
              </a:rPr>
              <a:t>, when the </a:t>
            </a:r>
            <a:r>
              <a:rPr lang="en-US" sz="2000" b="1" dirty="0" smtClean="0">
                <a:solidFill>
                  <a:schemeClr val="tx1"/>
                </a:solidFill>
              </a:rPr>
              <a:t>immediate repression </a:t>
            </a:r>
            <a:r>
              <a:rPr lang="en-US" sz="2000" b="1" dirty="0">
                <a:solidFill>
                  <a:schemeClr val="tx1"/>
                </a:solidFill>
              </a:rPr>
              <a:t>ceased to be constant and </a:t>
            </a:r>
            <a:r>
              <a:rPr lang="en-US" sz="2000" b="1" dirty="0" smtClean="0">
                <a:solidFill>
                  <a:schemeClr val="tx1"/>
                </a:solidFill>
              </a:rPr>
              <a:t>systematic.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24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Coloniality and Global </a:t>
            </a:r>
            <a:r>
              <a:rPr lang="it-IT" b="1" dirty="0" err="1">
                <a:solidFill>
                  <a:schemeClr val="tx1"/>
                </a:solidFill>
              </a:rPr>
              <a:t>Domination</a:t>
            </a:r>
            <a:r>
              <a:rPr lang="it-IT" b="1" dirty="0">
                <a:solidFill>
                  <a:schemeClr val="tx1"/>
                </a:solidFill>
              </a:rPr>
              <a:t> Order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Then European culture was made seductive: it gave access </a:t>
            </a:r>
            <a:r>
              <a:rPr lang="en-US" sz="2000" b="1" dirty="0" smtClean="0">
                <a:solidFill>
                  <a:schemeClr val="tx1"/>
                </a:solidFill>
              </a:rPr>
              <a:t>to power</a:t>
            </a:r>
            <a:r>
              <a:rPr lang="en-US" sz="2000" b="1" dirty="0">
                <a:solidFill>
                  <a:schemeClr val="tx1"/>
                </a:solidFill>
              </a:rPr>
              <a:t>. After all, beyond repression, the main instrument of all power is </a:t>
            </a:r>
            <a:r>
              <a:rPr lang="en-US" sz="2000" b="1" dirty="0" smtClean="0">
                <a:solidFill>
                  <a:schemeClr val="tx1"/>
                </a:solidFill>
              </a:rPr>
              <a:t>its seduction</a:t>
            </a:r>
            <a:r>
              <a:rPr lang="en-US" sz="2000" b="1" dirty="0">
                <a:solidFill>
                  <a:schemeClr val="tx1"/>
                </a:solidFill>
              </a:rPr>
              <a:t>. Cultural Europeanisation was transformed into an aspiration. It </a:t>
            </a:r>
            <a:r>
              <a:rPr lang="en-US" sz="2000" b="1" dirty="0" smtClean="0">
                <a:solidFill>
                  <a:schemeClr val="tx1"/>
                </a:solidFill>
              </a:rPr>
              <a:t>was a </a:t>
            </a:r>
            <a:r>
              <a:rPr lang="en-US" sz="2000" b="1" dirty="0">
                <a:solidFill>
                  <a:schemeClr val="tx1"/>
                </a:solidFill>
              </a:rPr>
              <a:t>way of participating and later to reach the same material benefits and </a:t>
            </a:r>
            <a:r>
              <a:rPr lang="en-US" sz="2000" b="1" dirty="0" smtClean="0">
                <a:solidFill>
                  <a:schemeClr val="tx1"/>
                </a:solidFill>
              </a:rPr>
              <a:t>the same </a:t>
            </a:r>
            <a:r>
              <a:rPr lang="en-US" sz="2000" b="1" dirty="0">
                <a:solidFill>
                  <a:schemeClr val="tx1"/>
                </a:solidFill>
              </a:rPr>
              <a:t>power as the </a:t>
            </a:r>
            <a:r>
              <a:rPr lang="en-US" sz="2000" b="1" dirty="0" smtClean="0">
                <a:solidFill>
                  <a:schemeClr val="tx1"/>
                </a:solidFill>
              </a:rPr>
              <a:t>Europeans.</a:t>
            </a:r>
            <a:endParaRPr lang="it-IT" sz="2000" b="1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In Latin America, the cultural repression and </a:t>
            </a:r>
            <a:r>
              <a:rPr lang="en-US" sz="2000" b="1" dirty="0" smtClean="0">
                <a:solidFill>
                  <a:schemeClr val="tx1"/>
                </a:solidFill>
              </a:rPr>
              <a:t>the colonization </a:t>
            </a:r>
            <a:r>
              <a:rPr lang="en-US" sz="2000" b="1" dirty="0">
                <a:solidFill>
                  <a:schemeClr val="tx1"/>
                </a:solidFill>
              </a:rPr>
              <a:t>of the imaginary were accompanied by a massive and </a:t>
            </a:r>
            <a:r>
              <a:rPr lang="en-US" sz="2000" b="1" dirty="0" smtClean="0">
                <a:solidFill>
                  <a:schemeClr val="tx1"/>
                </a:solidFill>
              </a:rPr>
              <a:t>gigantic extermination </a:t>
            </a:r>
            <a:r>
              <a:rPr lang="en-US" sz="2000" b="1" dirty="0">
                <a:solidFill>
                  <a:schemeClr val="tx1"/>
                </a:solidFill>
              </a:rPr>
              <a:t>of the natives, mainly by their use as expendable labor force, </a:t>
            </a:r>
            <a:r>
              <a:rPr lang="en-US" sz="2000" b="1" dirty="0" smtClean="0">
                <a:solidFill>
                  <a:schemeClr val="tx1"/>
                </a:solidFill>
              </a:rPr>
              <a:t>in </a:t>
            </a:r>
            <a:r>
              <a:rPr lang="en-US" sz="2000" b="1" dirty="0">
                <a:solidFill>
                  <a:schemeClr val="tx1"/>
                </a:solidFill>
              </a:rPr>
              <a:t>addition to the violence of the conquest and the diseases brought </a:t>
            </a:r>
            <a:r>
              <a:rPr lang="en-US" sz="2000" b="1" dirty="0" smtClean="0">
                <a:solidFill>
                  <a:schemeClr val="tx1"/>
                </a:solidFill>
              </a:rPr>
              <a:t>by </a:t>
            </a:r>
            <a:r>
              <a:rPr lang="it-IT" sz="2000" b="1" dirty="0" err="1" smtClean="0">
                <a:solidFill>
                  <a:schemeClr val="tx1"/>
                </a:solidFill>
              </a:rPr>
              <a:t>Europeans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it-IT" sz="2000" b="1" dirty="0" smtClean="0">
                <a:solidFill>
                  <a:schemeClr val="tx1"/>
                </a:solidFill>
              </a:rPr>
              <a:t>Coloniality </a:t>
            </a:r>
            <a:r>
              <a:rPr lang="it-IT" sz="2000" b="1" dirty="0" err="1" smtClean="0">
                <a:solidFill>
                  <a:schemeClr val="tx1"/>
                </a:solidFill>
              </a:rPr>
              <a:t>is</a:t>
            </a:r>
            <a:r>
              <a:rPr lang="it-IT" sz="2000" b="1" dirty="0" smtClean="0">
                <a:solidFill>
                  <a:schemeClr val="tx1"/>
                </a:solidFill>
              </a:rPr>
              <a:t> the corner </a:t>
            </a:r>
            <a:r>
              <a:rPr lang="it-IT" sz="2000" b="1" dirty="0" err="1" smtClean="0">
                <a:solidFill>
                  <a:schemeClr val="tx1"/>
                </a:solidFill>
              </a:rPr>
              <a:t>stone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dirty="0">
                <a:solidFill>
                  <a:schemeClr val="tx1"/>
                </a:solidFill>
              </a:rPr>
              <a:t>of </a:t>
            </a:r>
            <a:r>
              <a:rPr lang="it-IT" sz="2000" b="1" dirty="0" err="1">
                <a:solidFill>
                  <a:schemeClr val="tx1"/>
                </a:solidFill>
              </a:rPr>
              <a:t>any</a:t>
            </a:r>
            <a:r>
              <a:rPr lang="it-IT" sz="2000" b="1" dirty="0">
                <a:solidFill>
                  <a:schemeClr val="tx1"/>
                </a:solidFill>
              </a:rPr>
              <a:t> global </a:t>
            </a:r>
            <a:r>
              <a:rPr lang="it-IT" sz="2000" b="1" dirty="0" err="1" smtClean="0">
                <a:solidFill>
                  <a:schemeClr val="tx1"/>
                </a:solidFill>
              </a:rPr>
              <a:t>power</a:t>
            </a:r>
            <a:r>
              <a:rPr lang="it-IT" sz="2000" b="1" dirty="0" smtClean="0">
                <a:solidFill>
                  <a:schemeClr val="tx1"/>
                </a:solidFill>
              </a:rPr>
              <a:t>: Coloniality </a:t>
            </a:r>
            <a:r>
              <a:rPr lang="it-IT" sz="2000" b="1" dirty="0" err="1" smtClean="0">
                <a:solidFill>
                  <a:schemeClr val="tx1"/>
                </a:solidFill>
              </a:rPr>
              <a:t>goes</a:t>
            </a:r>
            <a:r>
              <a:rPr lang="it-IT" sz="2000" b="1" dirty="0" smtClean="0">
                <a:solidFill>
                  <a:schemeClr val="tx1"/>
                </a:solidFill>
              </a:rPr>
              <a:t> over the </a:t>
            </a:r>
            <a:r>
              <a:rPr lang="it-IT" sz="2000" b="1" dirty="0" err="1" smtClean="0">
                <a:solidFill>
                  <a:schemeClr val="tx1"/>
                </a:solidFill>
              </a:rPr>
              <a:t>age</a:t>
            </a:r>
            <a:r>
              <a:rPr lang="it-IT" sz="2000" b="1" dirty="0" smtClean="0">
                <a:solidFill>
                  <a:schemeClr val="tx1"/>
                </a:solidFill>
              </a:rPr>
              <a:t> of </a:t>
            </a:r>
            <a:r>
              <a:rPr lang="it-IT" sz="2000" b="1" dirty="0" err="1" smtClean="0">
                <a:solidFill>
                  <a:schemeClr val="tx1"/>
                </a:solidFill>
              </a:rPr>
              <a:t>Colonialism</a:t>
            </a:r>
            <a:r>
              <a:rPr lang="it-IT" sz="2000" b="1" dirty="0" smtClean="0">
                <a:solidFill>
                  <a:schemeClr val="tx1"/>
                </a:solidFill>
              </a:rPr>
              <a:t>. 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254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‘Race’ and coloniality of power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280160"/>
            <a:ext cx="8915400" cy="463106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Coloniality of power was conceived together with America and </a:t>
            </a:r>
            <a:r>
              <a:rPr lang="en-US" sz="2000" b="1" dirty="0" smtClean="0">
                <a:solidFill>
                  <a:schemeClr val="tx1"/>
                </a:solidFill>
              </a:rPr>
              <a:t>Western Europe</a:t>
            </a:r>
            <a:r>
              <a:rPr lang="en-US" sz="2000" b="1" dirty="0">
                <a:solidFill>
                  <a:schemeClr val="tx1"/>
                </a:solidFill>
              </a:rPr>
              <a:t>, and with </a:t>
            </a:r>
            <a:r>
              <a:rPr lang="en-US" sz="2000" b="1" u="sng" dirty="0">
                <a:solidFill>
                  <a:schemeClr val="tx1"/>
                </a:solidFill>
              </a:rPr>
              <a:t>the social category of ‘race’ as the key element of the </a:t>
            </a:r>
            <a:r>
              <a:rPr lang="en-US" sz="2000" b="1" u="sng" dirty="0" smtClean="0">
                <a:solidFill>
                  <a:schemeClr val="tx1"/>
                </a:solidFill>
              </a:rPr>
              <a:t>social classification </a:t>
            </a:r>
            <a:r>
              <a:rPr lang="en-US" sz="2000" b="1" u="sng" dirty="0">
                <a:solidFill>
                  <a:schemeClr val="tx1"/>
                </a:solidFill>
              </a:rPr>
              <a:t>of colonized and colonizers</a:t>
            </a:r>
            <a:r>
              <a:rPr lang="en-US" sz="2000" b="1" dirty="0">
                <a:solidFill>
                  <a:schemeClr val="tx1"/>
                </a:solidFill>
              </a:rPr>
              <a:t>. Unlike in any other </a:t>
            </a:r>
            <a:r>
              <a:rPr lang="en-US" sz="2000" b="1" dirty="0" smtClean="0">
                <a:solidFill>
                  <a:schemeClr val="tx1"/>
                </a:solidFill>
              </a:rPr>
              <a:t>previous experience </a:t>
            </a:r>
            <a:r>
              <a:rPr lang="en-US" sz="2000" b="1" dirty="0">
                <a:solidFill>
                  <a:schemeClr val="tx1"/>
                </a:solidFill>
              </a:rPr>
              <a:t>of colonialism, the old ideas of superiority of the dominant, and </a:t>
            </a:r>
            <a:r>
              <a:rPr lang="en-US" sz="2000" b="1" dirty="0" smtClean="0">
                <a:solidFill>
                  <a:schemeClr val="tx1"/>
                </a:solidFill>
              </a:rPr>
              <a:t>the inferiority </a:t>
            </a:r>
            <a:r>
              <a:rPr lang="en-US" sz="2000" b="1" dirty="0">
                <a:solidFill>
                  <a:schemeClr val="tx1"/>
                </a:solidFill>
              </a:rPr>
              <a:t>of dominated under European colonialism were mutated in </a:t>
            </a:r>
            <a:r>
              <a:rPr lang="en-US" sz="2000" b="1" dirty="0" smtClean="0">
                <a:solidFill>
                  <a:schemeClr val="tx1"/>
                </a:solidFill>
              </a:rPr>
              <a:t>a relationship </a:t>
            </a:r>
            <a:r>
              <a:rPr lang="en-US" sz="2000" b="1" dirty="0">
                <a:solidFill>
                  <a:schemeClr val="tx1"/>
                </a:solidFill>
              </a:rPr>
              <a:t>of biologically and structurally superior and inferior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The process of </a:t>
            </a:r>
            <a:r>
              <a:rPr lang="en-US" sz="2000" b="1" dirty="0" err="1">
                <a:solidFill>
                  <a:schemeClr val="tx1"/>
                </a:solidFill>
              </a:rPr>
              <a:t>Eurocentrification</a:t>
            </a:r>
            <a:r>
              <a:rPr lang="en-US" sz="2000" b="1" dirty="0">
                <a:solidFill>
                  <a:schemeClr val="tx1"/>
                </a:solidFill>
              </a:rPr>
              <a:t> of the new world power in the </a:t>
            </a:r>
            <a:r>
              <a:rPr lang="en-US" sz="2000" b="1" dirty="0" smtClean="0">
                <a:solidFill>
                  <a:schemeClr val="tx1"/>
                </a:solidFill>
              </a:rPr>
              <a:t>following centuries </a:t>
            </a:r>
            <a:r>
              <a:rPr lang="en-US" sz="2000" b="1" dirty="0">
                <a:solidFill>
                  <a:schemeClr val="tx1"/>
                </a:solidFill>
              </a:rPr>
              <a:t>gave way to the imposition of such a ‘racial’ criteria to the new </a:t>
            </a:r>
            <a:r>
              <a:rPr lang="en-US" sz="2000" b="1" dirty="0" smtClean="0">
                <a:solidFill>
                  <a:schemeClr val="tx1"/>
                </a:solidFill>
              </a:rPr>
              <a:t>social classification </a:t>
            </a:r>
            <a:r>
              <a:rPr lang="en-US" sz="2000" b="1" dirty="0">
                <a:solidFill>
                  <a:schemeClr val="tx1"/>
                </a:solidFill>
              </a:rPr>
              <a:t>of the world population on a global scale. So, in the first </a:t>
            </a:r>
            <a:r>
              <a:rPr lang="en-US" sz="2000" b="1" dirty="0" smtClean="0">
                <a:solidFill>
                  <a:schemeClr val="tx1"/>
                </a:solidFill>
              </a:rPr>
              <a:t>place, new </a:t>
            </a:r>
            <a:r>
              <a:rPr lang="en-US" sz="2000" b="1" dirty="0">
                <a:solidFill>
                  <a:schemeClr val="tx1"/>
                </a:solidFill>
              </a:rPr>
              <a:t>social identities were produced all over the world: ‘whites’, ‘Indians</a:t>
            </a:r>
            <a:r>
              <a:rPr lang="en-US" sz="2000" b="1" dirty="0" smtClean="0">
                <a:solidFill>
                  <a:schemeClr val="tx1"/>
                </a:solidFill>
              </a:rPr>
              <a:t>, ‘</a:t>
            </a:r>
            <a:r>
              <a:rPr lang="en-US" sz="2000" b="1" dirty="0">
                <a:solidFill>
                  <a:schemeClr val="tx1"/>
                </a:solidFill>
              </a:rPr>
              <a:t>Negroes’, ‘yellows’, ‘olives’, using physiognomic traits of the peoples </a:t>
            </a:r>
            <a:r>
              <a:rPr lang="en-US" sz="2000" b="1" dirty="0" smtClean="0">
                <a:solidFill>
                  <a:schemeClr val="tx1"/>
                </a:solidFill>
              </a:rPr>
              <a:t>as external </a:t>
            </a:r>
            <a:r>
              <a:rPr lang="en-US" sz="2000" b="1" dirty="0">
                <a:solidFill>
                  <a:schemeClr val="tx1"/>
                </a:solidFill>
              </a:rPr>
              <a:t>manifestations of their ‘racial’ </a:t>
            </a:r>
            <a:r>
              <a:rPr lang="en-US" sz="2000" b="1" dirty="0" smtClean="0">
                <a:solidFill>
                  <a:schemeClr val="tx1"/>
                </a:solidFill>
              </a:rPr>
              <a:t>nature.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2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959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‘Race’ and coloniality of power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254034"/>
            <a:ext cx="8915400" cy="4657188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During European colonial world domination, </a:t>
            </a:r>
            <a:r>
              <a:rPr lang="en-US" sz="2000" b="1" u="sng" dirty="0" smtClean="0">
                <a:solidFill>
                  <a:schemeClr val="tx1"/>
                </a:solidFill>
              </a:rPr>
              <a:t>the distribution </a:t>
            </a:r>
            <a:r>
              <a:rPr lang="en-US" sz="2000" b="1" u="sng" dirty="0">
                <a:solidFill>
                  <a:schemeClr val="tx1"/>
                </a:solidFill>
              </a:rPr>
              <a:t>of work of the entire world capitalist system</a:t>
            </a:r>
            <a:r>
              <a:rPr lang="en-US" sz="2000" b="1" dirty="0">
                <a:solidFill>
                  <a:schemeClr val="tx1"/>
                </a:solidFill>
              </a:rPr>
              <a:t>, between </a:t>
            </a:r>
            <a:r>
              <a:rPr lang="en-US" sz="2000" b="1" dirty="0" smtClean="0">
                <a:solidFill>
                  <a:schemeClr val="tx1"/>
                </a:solidFill>
              </a:rPr>
              <a:t>salaried, independent </a:t>
            </a:r>
            <a:r>
              <a:rPr lang="en-US" sz="2000" b="1" dirty="0">
                <a:solidFill>
                  <a:schemeClr val="tx1"/>
                </a:solidFill>
              </a:rPr>
              <a:t>peasants, independent merchants, and slaves and serfs, </a:t>
            </a:r>
            <a:r>
              <a:rPr lang="en-US" sz="2000" b="1" dirty="0" smtClean="0">
                <a:solidFill>
                  <a:schemeClr val="tx1"/>
                </a:solidFill>
              </a:rPr>
              <a:t>was organized </a:t>
            </a:r>
            <a:r>
              <a:rPr lang="en-US" sz="2000" b="1" dirty="0">
                <a:solidFill>
                  <a:schemeClr val="tx1"/>
                </a:solidFill>
              </a:rPr>
              <a:t>basically following the same </a:t>
            </a:r>
            <a:r>
              <a:rPr lang="en-US" sz="2000" b="1" u="sng" dirty="0">
                <a:solidFill>
                  <a:schemeClr val="tx1"/>
                </a:solidFill>
              </a:rPr>
              <a:t>‘racial’ lines of global </a:t>
            </a:r>
            <a:r>
              <a:rPr lang="en-US" sz="2000" b="1" u="sng" dirty="0" smtClean="0">
                <a:solidFill>
                  <a:schemeClr val="tx1"/>
                </a:solidFill>
              </a:rPr>
              <a:t>social classification</a:t>
            </a:r>
            <a:r>
              <a:rPr lang="en-US" sz="2000" b="1" dirty="0">
                <a:solidFill>
                  <a:schemeClr val="tx1"/>
                </a:solidFill>
              </a:rPr>
              <a:t>, with all the implications for the processes of nationalization </a:t>
            </a:r>
            <a:r>
              <a:rPr lang="en-US" sz="2000" b="1" dirty="0" smtClean="0">
                <a:solidFill>
                  <a:schemeClr val="tx1"/>
                </a:solidFill>
              </a:rPr>
              <a:t>of societies </a:t>
            </a:r>
            <a:r>
              <a:rPr lang="en-US" sz="2000" b="1" dirty="0">
                <a:solidFill>
                  <a:schemeClr val="tx1"/>
                </a:solidFill>
              </a:rPr>
              <a:t>and states, and for the formation of nation-states, </a:t>
            </a:r>
            <a:r>
              <a:rPr lang="en-US" sz="2000" b="1" dirty="0" smtClean="0">
                <a:solidFill>
                  <a:schemeClr val="tx1"/>
                </a:solidFill>
              </a:rPr>
              <a:t>citizenship, democracy </a:t>
            </a:r>
            <a:r>
              <a:rPr lang="en-US" sz="2000" b="1" dirty="0">
                <a:solidFill>
                  <a:schemeClr val="tx1"/>
                </a:solidFill>
              </a:rPr>
              <a:t>and so on, around the world. Such distribution of work in </a:t>
            </a:r>
            <a:r>
              <a:rPr lang="en-US" sz="2000" b="1" dirty="0" smtClean="0">
                <a:solidFill>
                  <a:schemeClr val="tx1"/>
                </a:solidFill>
              </a:rPr>
              <a:t>the world </a:t>
            </a:r>
            <a:r>
              <a:rPr lang="en-US" sz="2000" b="1" dirty="0">
                <a:solidFill>
                  <a:schemeClr val="tx1"/>
                </a:solidFill>
              </a:rPr>
              <a:t>capitalist system began to change slowly with the struggles </a:t>
            </a:r>
            <a:r>
              <a:rPr lang="en-US" sz="2000" b="1" dirty="0" smtClean="0">
                <a:solidFill>
                  <a:schemeClr val="tx1"/>
                </a:solidFill>
              </a:rPr>
              <a:t>against European </a:t>
            </a:r>
            <a:r>
              <a:rPr lang="en-US" sz="2000" b="1" dirty="0">
                <a:solidFill>
                  <a:schemeClr val="tx1"/>
                </a:solidFill>
              </a:rPr>
              <a:t>colonialism, especially after the First World War, and with </a:t>
            </a:r>
            <a:r>
              <a:rPr lang="en-US" sz="2000" b="1" dirty="0" smtClean="0">
                <a:solidFill>
                  <a:schemeClr val="tx1"/>
                </a:solidFill>
              </a:rPr>
              <a:t>the changing </a:t>
            </a:r>
            <a:r>
              <a:rPr lang="en-US" sz="2000" b="1" dirty="0">
                <a:solidFill>
                  <a:schemeClr val="tx1"/>
                </a:solidFill>
              </a:rPr>
              <a:t>requirements of capitalism itself. </a:t>
            </a:r>
            <a:r>
              <a:rPr lang="en-US" sz="2000" b="1" u="sng" dirty="0">
                <a:solidFill>
                  <a:schemeClr val="tx1"/>
                </a:solidFill>
              </a:rPr>
              <a:t>But distribution of work is by </a:t>
            </a:r>
            <a:r>
              <a:rPr lang="en-US" sz="2000" b="1" u="sng" dirty="0" smtClean="0">
                <a:solidFill>
                  <a:schemeClr val="tx1"/>
                </a:solidFill>
              </a:rPr>
              <a:t>no means </a:t>
            </a:r>
            <a:r>
              <a:rPr lang="en-US" sz="2000" b="1" u="sng" dirty="0">
                <a:solidFill>
                  <a:schemeClr val="tx1"/>
                </a:solidFill>
              </a:rPr>
              <a:t>finished, since </a:t>
            </a:r>
            <a:r>
              <a:rPr lang="en-US" sz="2000" b="1" u="sng" dirty="0" err="1">
                <a:solidFill>
                  <a:schemeClr val="tx1"/>
                </a:solidFill>
              </a:rPr>
              <a:t>Eurocentered</a:t>
            </a:r>
            <a:r>
              <a:rPr lang="en-US" sz="2000" b="1" u="sng" dirty="0">
                <a:solidFill>
                  <a:schemeClr val="tx1"/>
                </a:solidFill>
              </a:rPr>
              <a:t> coloniality of power has proved to </a:t>
            </a:r>
            <a:r>
              <a:rPr lang="en-US" sz="2000" b="1" u="sng" dirty="0" smtClean="0">
                <a:solidFill>
                  <a:schemeClr val="tx1"/>
                </a:solidFill>
              </a:rPr>
              <a:t>be longer </a:t>
            </a:r>
            <a:r>
              <a:rPr lang="en-US" sz="2000" b="1" u="sng" dirty="0">
                <a:solidFill>
                  <a:schemeClr val="tx1"/>
                </a:solidFill>
              </a:rPr>
              <a:t>lasting than </a:t>
            </a:r>
            <a:r>
              <a:rPr lang="en-US" sz="2000" b="1" u="sng" dirty="0" err="1">
                <a:solidFill>
                  <a:schemeClr val="tx1"/>
                </a:solidFill>
              </a:rPr>
              <a:t>Eurocentered</a:t>
            </a:r>
            <a:r>
              <a:rPr lang="en-US" sz="2000" b="1" u="sng" dirty="0">
                <a:solidFill>
                  <a:schemeClr val="tx1"/>
                </a:solidFill>
              </a:rPr>
              <a:t> </a:t>
            </a:r>
            <a:r>
              <a:rPr lang="en-US" sz="2000" b="1" u="sng" dirty="0" smtClean="0">
                <a:solidFill>
                  <a:schemeClr val="tx1"/>
                </a:solidFill>
              </a:rPr>
              <a:t>colonialism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26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Eurocentrism, cultural coloniality and modernity/rationality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828800"/>
            <a:ext cx="8915400" cy="408242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During the same period as European colonial domination was </a:t>
            </a:r>
            <a:r>
              <a:rPr lang="en-US" b="1" dirty="0" smtClean="0">
                <a:solidFill>
                  <a:schemeClr val="tx1"/>
                </a:solidFill>
              </a:rPr>
              <a:t>consolidating itself</a:t>
            </a:r>
            <a:r>
              <a:rPr lang="en-US" b="1" dirty="0">
                <a:solidFill>
                  <a:schemeClr val="tx1"/>
                </a:solidFill>
              </a:rPr>
              <a:t>, the cultural complex known as European modernity/rationality </a:t>
            </a:r>
            <a:r>
              <a:rPr lang="en-US" b="1" dirty="0" smtClean="0">
                <a:solidFill>
                  <a:schemeClr val="tx1"/>
                </a:solidFill>
              </a:rPr>
              <a:t>was being </a:t>
            </a:r>
            <a:r>
              <a:rPr lang="en-US" b="1" dirty="0">
                <a:solidFill>
                  <a:schemeClr val="tx1"/>
                </a:solidFill>
              </a:rPr>
              <a:t>constituted. The intersubjective universe produced by the </a:t>
            </a:r>
            <a:r>
              <a:rPr lang="en-US" b="1" dirty="0" smtClean="0">
                <a:solidFill>
                  <a:schemeClr val="tx1"/>
                </a:solidFill>
              </a:rPr>
              <a:t>entire </a:t>
            </a:r>
            <a:r>
              <a:rPr lang="en-US" b="1" dirty="0" err="1" smtClean="0">
                <a:solidFill>
                  <a:schemeClr val="tx1"/>
                </a:solidFill>
              </a:rPr>
              <a:t>Eurocentered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capitalist colonial power was elaborated and formalized by </a:t>
            </a:r>
            <a:r>
              <a:rPr lang="en-US" b="1" dirty="0" smtClean="0">
                <a:solidFill>
                  <a:schemeClr val="tx1"/>
                </a:solidFill>
              </a:rPr>
              <a:t>the Europeans </a:t>
            </a:r>
            <a:r>
              <a:rPr lang="en-US" b="1" dirty="0">
                <a:solidFill>
                  <a:schemeClr val="tx1"/>
                </a:solidFill>
              </a:rPr>
              <a:t>and established in the world as an exclusively European product </a:t>
            </a:r>
            <a:r>
              <a:rPr lang="en-US" b="1" dirty="0" smtClean="0">
                <a:solidFill>
                  <a:schemeClr val="tx1"/>
                </a:solidFill>
              </a:rPr>
              <a:t>and </a:t>
            </a:r>
            <a:r>
              <a:rPr lang="en-US" b="1" dirty="0">
                <a:solidFill>
                  <a:schemeClr val="tx1"/>
                </a:solidFill>
              </a:rPr>
              <a:t>as a universal paradigm of knowledge and of the relation between </a:t>
            </a:r>
            <a:r>
              <a:rPr lang="en-US" b="1" dirty="0" smtClean="0">
                <a:solidFill>
                  <a:schemeClr val="tx1"/>
                </a:solidFill>
              </a:rPr>
              <a:t>humanity and </a:t>
            </a:r>
            <a:r>
              <a:rPr lang="en-US" b="1" dirty="0">
                <a:solidFill>
                  <a:schemeClr val="tx1"/>
                </a:solidFill>
              </a:rPr>
              <a:t>the rest of the world. Such confluence between coloniality and </a:t>
            </a:r>
            <a:r>
              <a:rPr lang="en-US" b="1" dirty="0" smtClean="0">
                <a:solidFill>
                  <a:schemeClr val="tx1"/>
                </a:solidFill>
              </a:rPr>
              <a:t>the elaboration </a:t>
            </a:r>
            <a:r>
              <a:rPr lang="en-US" b="1" dirty="0">
                <a:solidFill>
                  <a:schemeClr val="tx1"/>
                </a:solidFill>
              </a:rPr>
              <a:t>of rationality/modernity was not in anyway accidental, as is </a:t>
            </a:r>
            <a:r>
              <a:rPr lang="en-US" b="1" dirty="0" smtClean="0">
                <a:solidFill>
                  <a:schemeClr val="tx1"/>
                </a:solidFill>
              </a:rPr>
              <a:t>shown by </a:t>
            </a:r>
            <a:r>
              <a:rPr lang="en-US" b="1" dirty="0">
                <a:solidFill>
                  <a:schemeClr val="tx1"/>
                </a:solidFill>
              </a:rPr>
              <a:t>the very manner in which the European paradigm of rational </a:t>
            </a:r>
            <a:r>
              <a:rPr lang="en-US" b="1" dirty="0" smtClean="0">
                <a:solidFill>
                  <a:schemeClr val="tx1"/>
                </a:solidFill>
              </a:rPr>
              <a:t>knowledge was elaborated.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coloniality of power had decisive implications </a:t>
            </a:r>
            <a:r>
              <a:rPr lang="en-US" b="1" dirty="0" smtClean="0">
                <a:solidFill>
                  <a:schemeClr val="tx1"/>
                </a:solidFill>
              </a:rPr>
              <a:t>in the </a:t>
            </a:r>
            <a:r>
              <a:rPr lang="en-US" b="1" dirty="0">
                <a:solidFill>
                  <a:schemeClr val="tx1"/>
                </a:solidFill>
              </a:rPr>
              <a:t>constitution of the paradigm, associated with the emergence of urban </a:t>
            </a:r>
            <a:r>
              <a:rPr lang="en-US" b="1" dirty="0" smtClean="0">
                <a:solidFill>
                  <a:schemeClr val="tx1"/>
                </a:solidFill>
              </a:rPr>
              <a:t>and capitalist </a:t>
            </a:r>
            <a:r>
              <a:rPr lang="en-US" b="1" dirty="0">
                <a:solidFill>
                  <a:schemeClr val="tx1"/>
                </a:solidFill>
              </a:rPr>
              <a:t>social relations, which in their turn could not be fully </a:t>
            </a:r>
            <a:r>
              <a:rPr lang="en-US" b="1" dirty="0" smtClean="0">
                <a:solidFill>
                  <a:schemeClr val="tx1"/>
                </a:solidFill>
              </a:rPr>
              <a:t>explained outside </a:t>
            </a:r>
            <a:r>
              <a:rPr lang="en-US" b="1" dirty="0">
                <a:solidFill>
                  <a:schemeClr val="tx1"/>
                </a:solidFill>
              </a:rPr>
              <a:t>colonialism and coloniality particularly not as far as Latin America </a:t>
            </a:r>
            <a:r>
              <a:rPr lang="en-US" b="1" dirty="0" smtClean="0">
                <a:solidFill>
                  <a:schemeClr val="tx1"/>
                </a:solidFill>
              </a:rPr>
              <a:t>is </a:t>
            </a:r>
            <a:r>
              <a:rPr lang="it-IT" b="1" dirty="0" err="1" smtClean="0">
                <a:solidFill>
                  <a:schemeClr val="tx1"/>
                </a:solidFill>
              </a:rPr>
              <a:t>concerned</a:t>
            </a:r>
            <a:r>
              <a:rPr lang="it-IT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7313086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</TotalTime>
  <Words>1747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Filo</vt:lpstr>
      <vt:lpstr>Coloniality and Modernity/Rationality</vt:lpstr>
      <vt:lpstr>Coloniality and Global Domination Order</vt:lpstr>
      <vt:lpstr>Coloniality and Global Domination Order</vt:lpstr>
      <vt:lpstr>Coloniality and Global Domination Order</vt:lpstr>
      <vt:lpstr>Coloniality and Global Domination Order</vt:lpstr>
      <vt:lpstr>Coloniality and Global Domination Order</vt:lpstr>
      <vt:lpstr>‘Race’ and coloniality of power</vt:lpstr>
      <vt:lpstr>‘Race’ and coloniality of power</vt:lpstr>
      <vt:lpstr>Eurocentrism, cultural coloniality and modernity/rationality</vt:lpstr>
      <vt:lpstr>European modernity/rationality and individualism</vt:lpstr>
      <vt:lpstr>‘Subject’ and ‘Object’</vt:lpstr>
      <vt:lpstr>How to de-colonize?</vt:lpstr>
      <vt:lpstr>The Quijano’s 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Coloniality and Modernity/Rationality</dc:title>
  <dc:creator>Hewlett-Packard Company</dc:creator>
  <cp:lastModifiedBy>Hewlett-Packard Company</cp:lastModifiedBy>
  <cp:revision>23</cp:revision>
  <dcterms:created xsi:type="dcterms:W3CDTF">2019-05-06T04:39:13Z</dcterms:created>
  <dcterms:modified xsi:type="dcterms:W3CDTF">2019-11-20T10:17:45Z</dcterms:modified>
</cp:coreProperties>
</file>