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283" r:id="rId3"/>
    <p:sldId id="284" r:id="rId4"/>
    <p:sldId id="282" r:id="rId5"/>
    <p:sldId id="292" r:id="rId6"/>
    <p:sldId id="285" r:id="rId7"/>
    <p:sldId id="286" r:id="rId8"/>
    <p:sldId id="287" r:id="rId9"/>
    <p:sldId id="288" r:id="rId10"/>
    <p:sldId id="279" r:id="rId11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99CC"/>
    <a:srgbClr val="CCFF33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8" autoAdjust="0"/>
    <p:restoredTop sz="98107" autoAdjust="0"/>
  </p:normalViewPr>
  <p:slideViewPr>
    <p:cSldViewPr>
      <p:cViewPr varScale="1">
        <p:scale>
          <a:sx n="73" d="100"/>
          <a:sy n="73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400" d="100"/>
          <a:sy n="400" d="100"/>
        </p:scale>
        <p:origin x="-4512" y="-56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236BAD2-AEB5-4C57-AA8D-83535B9C8F7E}" type="datetimeFigureOut">
              <a:rPr lang="it-IT"/>
              <a:pPr>
                <a:defRPr/>
              </a:pPr>
              <a:t>09/12/2020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5A35256-ED56-4EB0-A7B7-449CFF1F11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248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AA9AB-3278-4D7F-826F-7D85BDE32A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3FBFE-D5F2-43FF-A530-E7614075C6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3F23-620A-4C54-998A-BBF6771584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63593-DE68-4DD1-89F0-F32F0EB4D5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555D4-E849-42B8-8C08-B9ED16BEEF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C0FB2-B933-411D-920B-6A0885285B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43502-82ED-4B84-AF84-EC4BF05C4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EBEDB-3343-4A59-85BA-866EC64ACF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0912D-0D04-471E-A0E4-AD4E29B726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DBEF8-1000-4C51-9F0F-5E4D52128D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49566-83C3-4F3F-93C7-E58F63E95F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37A8C7-1AC0-47C4-BAFE-B775740A9F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353425" cy="36671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STATI</a:t>
            </a:r>
            <a:r>
              <a:rPr lang="it-IT" altLang="it-IT" sz="1800" dirty="0" smtClean="0"/>
              <a:t>, come </a:t>
            </a:r>
            <a:r>
              <a:rPr lang="it-IT" altLang="it-IT" sz="1800" u="sng" dirty="0" smtClean="0"/>
              <a:t>enti</a:t>
            </a:r>
            <a:r>
              <a:rPr lang="it-IT" altLang="it-IT" sz="1800" dirty="0" smtClean="0"/>
              <a:t> </a:t>
            </a:r>
            <a:r>
              <a:rPr lang="it-IT" altLang="it-IT" sz="1800" u="sng" dirty="0" smtClean="0"/>
              <a:t>sovrani</a:t>
            </a:r>
            <a:r>
              <a:rPr lang="it-IT" altLang="it-IT" sz="1800" dirty="0" smtClean="0"/>
              <a:t> (indipendenza, parità, «impermeabilità»)</a:t>
            </a:r>
            <a:endParaRPr lang="it-IT" altLang="it-IT" sz="1800" u="sng" dirty="0"/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107504" y="2276872"/>
            <a:ext cx="1512168" cy="147616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/>
              <a:t>Stato </a:t>
            </a:r>
            <a:endParaRPr lang="it-IT" altLang="it-IT" sz="1800" b="1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“</a:t>
            </a:r>
            <a:r>
              <a:rPr lang="it-IT" altLang="it-IT" sz="1800" b="1" dirty="0"/>
              <a:t>Italia”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1613830" y="2852936"/>
            <a:ext cx="936104" cy="9001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 b="1" dirty="0" smtClean="0"/>
              <a:t>Stato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 b="1" dirty="0" smtClean="0"/>
              <a:t>«Città del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 b="1" dirty="0" smtClean="0"/>
              <a:t>Vaticano»</a:t>
            </a:r>
            <a:r>
              <a:rPr lang="it-IT" altLang="it-IT" sz="1200" dirty="0" smtClean="0"/>
              <a:t> </a:t>
            </a:r>
            <a:endParaRPr lang="it-IT" altLang="it-IT" sz="1200" dirty="0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2553382" y="2132855"/>
            <a:ext cx="1656184" cy="162018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/>
              <a:t>Stato </a:t>
            </a:r>
            <a:endParaRPr lang="it-IT" altLang="it-IT" sz="1800" b="1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“Germania”</a:t>
            </a:r>
            <a:endParaRPr lang="it-IT" altLang="it-IT" sz="1800" b="1" dirty="0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4315184" y="1124745"/>
            <a:ext cx="2705088" cy="2628292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/>
              <a:t>Stato </a:t>
            </a:r>
            <a:endParaRPr lang="it-IT" altLang="it-IT" sz="1800" b="1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“USA”</a:t>
            </a:r>
            <a:endParaRPr lang="it-IT" altLang="it-IT" sz="1800" b="1" dirty="0"/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7107879" y="2132854"/>
            <a:ext cx="1656184" cy="1620181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/>
              <a:t>Stato </a:t>
            </a:r>
            <a:endParaRPr lang="it-IT" altLang="it-IT" sz="1800" b="1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“Regno Unito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o Gran Bretagna</a:t>
            </a:r>
            <a:endParaRPr lang="it-IT" altLang="it-IT" sz="18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83143" y="4664180"/>
            <a:ext cx="8280920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(ogni Stato ha il suo sistema giuridico e la sua disciplina giuridica fondamentale)</a:t>
            </a:r>
          </a:p>
          <a:p>
            <a:endParaRPr lang="it-IT" dirty="0" smtClean="0"/>
          </a:p>
          <a:p>
            <a:r>
              <a:rPr lang="it-IT" dirty="0" smtClean="0"/>
              <a:t>Esempi: Costituzione della Repubblica italiana; Costituzione della Repubblica federale di Germania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4809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asellaDiTesto 1"/>
          <p:cNvSpPr txBox="1">
            <a:spLocks noChangeArrowheads="1"/>
          </p:cNvSpPr>
          <p:nvPr/>
        </p:nvSpPr>
        <p:spPr bwMode="auto">
          <a:xfrm>
            <a:off x="107504" y="107007"/>
            <a:ext cx="4536503" cy="2072556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u="sng" dirty="0"/>
              <a:t>Ente Stato</a:t>
            </a:r>
            <a:r>
              <a:rPr lang="it-IT" dirty="0"/>
              <a:t> </a:t>
            </a:r>
            <a:r>
              <a:rPr lang="it-IT" dirty="0" smtClean="0"/>
              <a:t> (IT) -  </a:t>
            </a:r>
            <a:r>
              <a:rPr lang="it-IT" b="1" dirty="0"/>
              <a:t>organi</a:t>
            </a:r>
            <a:r>
              <a:rPr lang="it-IT" dirty="0"/>
              <a:t> fondamentali:</a:t>
            </a:r>
          </a:p>
          <a:p>
            <a:pPr>
              <a:buFontTx/>
              <a:buChar char="-"/>
            </a:pPr>
            <a:r>
              <a:rPr lang="it-IT" dirty="0" smtClean="0"/>
              <a:t>Popolo (corpo elettorale)</a:t>
            </a:r>
          </a:p>
          <a:p>
            <a:pPr>
              <a:buFontTx/>
              <a:buChar char="-"/>
            </a:pPr>
            <a:r>
              <a:rPr lang="it-IT" dirty="0" smtClean="0"/>
              <a:t>Parlamento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Governo</a:t>
            </a:r>
          </a:p>
          <a:p>
            <a:pPr>
              <a:buFontTx/>
              <a:buChar char="-"/>
            </a:pPr>
            <a:r>
              <a:rPr lang="it-IT" dirty="0"/>
              <a:t>Presidente della Repubblica</a:t>
            </a:r>
          </a:p>
          <a:p>
            <a:pPr>
              <a:buFontTx/>
              <a:buChar char="-"/>
            </a:pPr>
            <a:r>
              <a:rPr lang="it-IT" dirty="0"/>
              <a:t>Corte </a:t>
            </a:r>
            <a:r>
              <a:rPr lang="it-IT" dirty="0" smtClean="0"/>
              <a:t>costituzionale</a:t>
            </a:r>
          </a:p>
          <a:p>
            <a:r>
              <a:rPr lang="it-IT" sz="1600" dirty="0" smtClean="0"/>
              <a:t>(</a:t>
            </a:r>
            <a:r>
              <a:rPr lang="it-IT" sz="1600" i="1" dirty="0" smtClean="0"/>
              <a:t>v</a:t>
            </a:r>
            <a:r>
              <a:rPr lang="it-IT" sz="1600" i="1" dirty="0"/>
              <a:t>. parte seconda della </a:t>
            </a:r>
            <a:r>
              <a:rPr lang="it-IT" sz="1600" i="1" dirty="0" err="1"/>
              <a:t>Cost</a:t>
            </a:r>
            <a:r>
              <a:rPr lang="it-IT" sz="1600" i="1" dirty="0" smtClean="0"/>
              <a:t>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811100" y="96378"/>
            <a:ext cx="4332899" cy="2523768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Ente Unione Europea</a:t>
            </a:r>
            <a:r>
              <a:rPr lang="it-IT" dirty="0" smtClean="0"/>
              <a:t> – </a:t>
            </a:r>
          </a:p>
          <a:p>
            <a:r>
              <a:rPr lang="it-IT" b="1" dirty="0" smtClean="0"/>
              <a:t>organi</a:t>
            </a:r>
            <a:r>
              <a:rPr lang="it-IT" dirty="0" smtClean="0"/>
              <a:t> fondamentali: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Parlamento europeo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Consiglio europeo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Consiglio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Commissione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Corte di giustizia</a:t>
            </a:r>
          </a:p>
          <a:p>
            <a:r>
              <a:rPr lang="it-IT" sz="1600" i="1" dirty="0" smtClean="0"/>
              <a:t>(v. art. 13 Trattato UE e vari altri articoli dei due trattati: UE e sul funzionamento UE)</a:t>
            </a:r>
            <a:endParaRPr lang="it-IT" sz="1600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805847" y="2780928"/>
            <a:ext cx="4338151" cy="221599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Ente «Consiglio d’Europa» -</a:t>
            </a:r>
          </a:p>
          <a:p>
            <a:r>
              <a:rPr lang="it-IT" b="1" dirty="0"/>
              <a:t>o</a:t>
            </a:r>
            <a:r>
              <a:rPr lang="it-IT" b="1" dirty="0" smtClean="0"/>
              <a:t>rgani </a:t>
            </a:r>
            <a:r>
              <a:rPr lang="it-IT" dirty="0" smtClean="0"/>
              <a:t>fondamentali: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Comitato dei Ministri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Assemblea consultiva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Corte europea dei diritti dell’Uomo</a:t>
            </a:r>
          </a:p>
          <a:p>
            <a:r>
              <a:rPr lang="it-IT" sz="1600" i="1" dirty="0" smtClean="0"/>
              <a:t>(v. il trattato di Londra del 1949 «Statuto del </a:t>
            </a:r>
            <a:r>
              <a:rPr lang="it-IT" sz="1600" i="1" dirty="0" err="1" smtClean="0"/>
              <a:t>Cons</a:t>
            </a:r>
            <a:r>
              <a:rPr lang="it-IT" sz="1600" i="1" dirty="0" smtClean="0"/>
              <a:t>. d’Eu.»; e v. trattato di Roma del 1950 «Convezione </a:t>
            </a:r>
            <a:r>
              <a:rPr lang="it-IT" sz="1600" i="1" dirty="0" err="1" smtClean="0"/>
              <a:t>eur</a:t>
            </a:r>
            <a:r>
              <a:rPr lang="it-IT" sz="1600" i="1" dirty="0" smtClean="0"/>
              <a:t>. Diritti umani»)</a:t>
            </a:r>
            <a:endParaRPr lang="it-IT" sz="16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805847" y="5165229"/>
            <a:ext cx="4338151" cy="169277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Ente ONU</a:t>
            </a:r>
            <a:r>
              <a:rPr lang="it-IT" dirty="0" smtClean="0"/>
              <a:t> – </a:t>
            </a:r>
            <a:r>
              <a:rPr lang="it-IT" b="1" dirty="0" smtClean="0"/>
              <a:t>organi</a:t>
            </a:r>
            <a:r>
              <a:rPr lang="it-IT" dirty="0" smtClean="0"/>
              <a:t> fondamentali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Assemblea generale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Consiglio di sicurezza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Corte internazionale di giustizia</a:t>
            </a:r>
          </a:p>
          <a:p>
            <a:r>
              <a:rPr lang="it-IT" sz="1600" dirty="0" smtClean="0"/>
              <a:t>(v. il trattato di San Francisco del 1945 «statuto Onu», in part. Art. 7)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468313" y="3429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2627313" y="5229225"/>
            <a:ext cx="424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/>
              <a:t>Ordinamenti autonomi</a:t>
            </a:r>
            <a:r>
              <a:rPr lang="it-IT" altLang="it-IT" sz="1800"/>
              <a:t>: </a:t>
            </a:r>
            <a:r>
              <a:rPr lang="it-IT" altLang="it-IT" sz="1800" b="1"/>
              <a:t>enti autonomi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(potere esercitato da sé)</a:t>
            </a:r>
          </a:p>
        </p:txBody>
      </p:sp>
      <p:sp>
        <p:nvSpPr>
          <p:cNvPr id="5126" name="Oval 10"/>
          <p:cNvSpPr>
            <a:spLocks noChangeArrowheads="1"/>
          </p:cNvSpPr>
          <p:nvPr/>
        </p:nvSpPr>
        <p:spPr bwMode="auto">
          <a:xfrm>
            <a:off x="395288" y="2060575"/>
            <a:ext cx="2520950" cy="2376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Stato “Italia”</a:t>
            </a:r>
          </a:p>
        </p:txBody>
      </p:sp>
      <p:sp>
        <p:nvSpPr>
          <p:cNvPr id="5128" name="Oval 12"/>
          <p:cNvSpPr>
            <a:spLocks noChangeArrowheads="1"/>
          </p:cNvSpPr>
          <p:nvPr/>
        </p:nvSpPr>
        <p:spPr bwMode="auto">
          <a:xfrm>
            <a:off x="6156325" y="1916113"/>
            <a:ext cx="2376488" cy="2376487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Stato “Germania”</a:t>
            </a:r>
          </a:p>
        </p:txBody>
      </p:sp>
      <p:sp>
        <p:nvSpPr>
          <p:cNvPr id="5129" name="Oval 17"/>
          <p:cNvSpPr>
            <a:spLocks noChangeArrowheads="1"/>
          </p:cNvSpPr>
          <p:nvPr/>
        </p:nvSpPr>
        <p:spPr bwMode="auto">
          <a:xfrm>
            <a:off x="1187450" y="3500438"/>
            <a:ext cx="914400" cy="914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900"/>
              <a:t>Regione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900"/>
              <a:t>Veneto</a:t>
            </a:r>
          </a:p>
        </p:txBody>
      </p:sp>
      <p:sp>
        <p:nvSpPr>
          <p:cNvPr id="5130" name="Oval 19"/>
          <p:cNvSpPr>
            <a:spLocks noChangeArrowheads="1"/>
          </p:cNvSpPr>
          <p:nvPr/>
        </p:nvSpPr>
        <p:spPr bwMode="auto">
          <a:xfrm>
            <a:off x="6948488" y="3357563"/>
            <a:ext cx="914400" cy="914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900"/>
              <a:t>Land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900"/>
              <a:t>Baviera</a:t>
            </a:r>
          </a:p>
        </p:txBody>
      </p:sp>
      <p:cxnSp>
        <p:nvCxnSpPr>
          <p:cNvPr id="5132" name="AutoShape 25"/>
          <p:cNvCxnSpPr>
            <a:cxnSpLocks noChangeShapeType="1"/>
            <a:stCxn id="5125" idx="0"/>
            <a:endCxn id="5129" idx="6"/>
          </p:cNvCxnSpPr>
          <p:nvPr/>
        </p:nvCxnSpPr>
        <p:spPr bwMode="auto">
          <a:xfrm flipH="1" flipV="1">
            <a:off x="2101850" y="3957638"/>
            <a:ext cx="2649538" cy="127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27"/>
          <p:cNvCxnSpPr>
            <a:cxnSpLocks noChangeShapeType="1"/>
            <a:stCxn id="5125" idx="0"/>
            <a:endCxn id="5130" idx="2"/>
          </p:cNvCxnSpPr>
          <p:nvPr/>
        </p:nvCxnSpPr>
        <p:spPr bwMode="auto">
          <a:xfrm flipV="1">
            <a:off x="4751388" y="3814763"/>
            <a:ext cx="2197100" cy="141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5" name="Text Box 28"/>
          <p:cNvSpPr txBox="1">
            <a:spLocks noChangeArrowheads="1"/>
          </p:cNvSpPr>
          <p:nvPr/>
        </p:nvSpPr>
        <p:spPr bwMode="auto">
          <a:xfrm>
            <a:off x="3995738" y="1341438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/>
              <a:t>Enti statali</a:t>
            </a:r>
          </a:p>
        </p:txBody>
      </p:sp>
      <p:cxnSp>
        <p:nvCxnSpPr>
          <p:cNvPr id="5136" name="AutoShape 29"/>
          <p:cNvCxnSpPr>
            <a:cxnSpLocks noChangeShapeType="1"/>
            <a:stCxn id="5135" idx="2"/>
            <a:endCxn id="5126" idx="0"/>
          </p:cNvCxnSpPr>
          <p:nvPr/>
        </p:nvCxnSpPr>
        <p:spPr bwMode="auto">
          <a:xfrm flipH="1">
            <a:off x="1655763" y="1708150"/>
            <a:ext cx="3132137" cy="352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31"/>
          <p:cNvCxnSpPr>
            <a:cxnSpLocks noChangeShapeType="1"/>
            <a:stCxn id="5135" idx="2"/>
            <a:endCxn id="5128" idx="0"/>
          </p:cNvCxnSpPr>
          <p:nvPr/>
        </p:nvCxnSpPr>
        <p:spPr bwMode="auto">
          <a:xfrm>
            <a:off x="4787900" y="1708150"/>
            <a:ext cx="2557463" cy="207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20687" y="227805"/>
            <a:ext cx="8353425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b="1" dirty="0" smtClean="0"/>
              <a:t>STATI</a:t>
            </a:r>
            <a:r>
              <a:rPr lang="it-IT" altLang="it-IT" sz="1800" dirty="0" smtClean="0"/>
              <a:t>, come </a:t>
            </a:r>
            <a:r>
              <a:rPr lang="it-IT" altLang="it-IT" sz="1800" u="sng" dirty="0" smtClean="0"/>
              <a:t>enti</a:t>
            </a:r>
            <a:r>
              <a:rPr lang="it-IT" altLang="it-IT" sz="1800" dirty="0" smtClean="0"/>
              <a:t> </a:t>
            </a:r>
            <a:r>
              <a:rPr lang="it-IT" altLang="it-IT" sz="1800" u="sng" dirty="0" smtClean="0"/>
              <a:t>sovrani</a:t>
            </a:r>
            <a:r>
              <a:rPr lang="it-IT" altLang="it-IT" sz="1800" dirty="0" smtClean="0"/>
              <a:t> (supremazia rispetto a enti interni – autonomia degli enti interni)</a:t>
            </a:r>
            <a:endParaRPr lang="it-IT" altLang="it-IT" sz="1800" u="sng" dirty="0"/>
          </a:p>
        </p:txBody>
      </p:sp>
    </p:spTree>
    <p:extLst>
      <p:ext uri="{BB962C8B-B14F-4D97-AF65-F5344CB8AC3E}">
        <p14:creationId xmlns:p14="http://schemas.microsoft.com/office/powerpoint/2010/main" val="8765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755650" y="908050"/>
            <a:ext cx="7200900" cy="5472113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Stato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76238" y="293688"/>
            <a:ext cx="51323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/>
              <a:t>Art. 5 Cost. La Repubblica ... riconosce e promuove le autonomie locali …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/>
              <a:t>Art. 114 Cost. la Repubblica è costituita da Comuni, Province, … Regioni, Stato.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100"/>
              <a:t>Comuni, Province, ... Regioni sono</a:t>
            </a:r>
            <a:r>
              <a:rPr lang="it-IT" altLang="it-IT" sz="1100" b="1"/>
              <a:t> </a:t>
            </a:r>
            <a:r>
              <a:rPr lang="it-IT" altLang="it-IT" sz="1100"/>
              <a:t>enti autonomi …</a:t>
            </a:r>
          </a:p>
        </p:txBody>
      </p:sp>
      <p:sp>
        <p:nvSpPr>
          <p:cNvPr id="6148" name="Oval 6"/>
          <p:cNvSpPr>
            <a:spLocks noChangeArrowheads="1"/>
          </p:cNvSpPr>
          <p:nvPr/>
        </p:nvSpPr>
        <p:spPr bwMode="auto">
          <a:xfrm>
            <a:off x="2195513" y="1773238"/>
            <a:ext cx="4968875" cy="4103687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Regione Veneto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49" name="Oval 8"/>
          <p:cNvSpPr>
            <a:spLocks noChangeArrowheads="1"/>
          </p:cNvSpPr>
          <p:nvPr/>
        </p:nvSpPr>
        <p:spPr bwMode="auto">
          <a:xfrm>
            <a:off x="3276600" y="2852738"/>
            <a:ext cx="3455988" cy="2592387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4984750" y="402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3924300" y="3271838"/>
            <a:ext cx="1999586" cy="36933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/>
              <a:t>Provincia </a:t>
            </a:r>
            <a:r>
              <a:rPr lang="it-IT" altLang="it-IT" sz="1800" dirty="0" smtClean="0"/>
              <a:t>di Padova</a:t>
            </a:r>
            <a:endParaRPr lang="it-IT" altLang="it-IT" sz="1800" dirty="0"/>
          </a:p>
        </p:txBody>
      </p:sp>
      <p:sp>
        <p:nvSpPr>
          <p:cNvPr id="6152" name="Oval 13"/>
          <p:cNvSpPr>
            <a:spLocks noChangeArrowheads="1"/>
          </p:cNvSpPr>
          <p:nvPr/>
        </p:nvSpPr>
        <p:spPr bwMode="auto">
          <a:xfrm>
            <a:off x="4500563" y="3789363"/>
            <a:ext cx="1635125" cy="14192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/>
              <a:t>Comune di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 smtClean="0"/>
              <a:t>Abano Terme</a:t>
            </a:r>
            <a:endParaRPr lang="it-IT" altLang="it-IT" sz="1800" dirty="0"/>
          </a:p>
        </p:txBody>
      </p:sp>
    </p:spTree>
    <p:extLst>
      <p:ext uri="{BB962C8B-B14F-4D97-AF65-F5344CB8AC3E}">
        <p14:creationId xmlns:p14="http://schemas.microsoft.com/office/powerpoint/2010/main" val="24256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388" y="620713"/>
            <a:ext cx="7488237" cy="3600986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it-IT" sz="1400" b="1" dirty="0"/>
              <a:t>Stato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defRPr/>
            </a:pPr>
            <a:r>
              <a:rPr lang="it-IT" sz="1400" dirty="0"/>
              <a:t>Organi di «indirizzo politico»: </a:t>
            </a:r>
            <a:r>
              <a:rPr lang="it-IT" sz="1400" u="sng" dirty="0"/>
              <a:t>Parlamento</a:t>
            </a:r>
            <a:r>
              <a:rPr lang="it-IT" sz="1400" dirty="0"/>
              <a:t> e </a:t>
            </a:r>
            <a:r>
              <a:rPr lang="it-IT" sz="1400" u="sng" dirty="0"/>
              <a:t>Governo</a:t>
            </a:r>
            <a:r>
              <a:rPr lang="it-IT" sz="1400" dirty="0"/>
              <a:t> (Titolo I e Titolo III, Parte II, </a:t>
            </a:r>
            <a:r>
              <a:rPr lang="it-IT" sz="1400" dirty="0" err="1"/>
              <a:t>Cost</a:t>
            </a:r>
            <a:r>
              <a:rPr lang="it-IT" sz="1400" dirty="0"/>
              <a:t>.)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defRPr/>
            </a:pPr>
            <a:r>
              <a:rPr lang="it-IT" sz="1400" dirty="0"/>
              <a:t>Organi di «garanzia costituzionale»: </a:t>
            </a:r>
            <a:r>
              <a:rPr lang="it-IT" sz="1400" u="sng" dirty="0"/>
              <a:t>Presidente della Rep</a:t>
            </a:r>
            <a:r>
              <a:rPr lang="it-IT" sz="1400" dirty="0"/>
              <a:t>. e </a:t>
            </a:r>
            <a:r>
              <a:rPr lang="it-IT" sz="1400" u="sng" dirty="0"/>
              <a:t>Corte </a:t>
            </a:r>
            <a:r>
              <a:rPr lang="it-IT" sz="1400" u="sng" dirty="0" err="1"/>
              <a:t>cost</a:t>
            </a:r>
            <a:r>
              <a:rPr lang="it-IT" sz="1400" dirty="0"/>
              <a:t>. (Titolo II e Titolo VI, Parte II, </a:t>
            </a:r>
            <a:r>
              <a:rPr lang="it-IT" sz="1400" dirty="0" err="1"/>
              <a:t>Cost</a:t>
            </a:r>
            <a:r>
              <a:rPr lang="it-IT" sz="1400" dirty="0"/>
              <a:t>.)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defRPr/>
            </a:pPr>
            <a:r>
              <a:rPr lang="it-IT" sz="1400" dirty="0"/>
              <a:t>Organo di «garanzia dell’autonomia della magistratura, rispetto agli organi di indirizzo politico»: </a:t>
            </a:r>
            <a:r>
              <a:rPr lang="it-IT" sz="1400" u="sng" dirty="0"/>
              <a:t>Consiglio superiore della magistratura</a:t>
            </a:r>
            <a:r>
              <a:rPr lang="it-IT" sz="1400" dirty="0"/>
              <a:t> (art. 104 </a:t>
            </a:r>
            <a:r>
              <a:rPr lang="it-IT" sz="1400" dirty="0" err="1"/>
              <a:t>Cost</a:t>
            </a:r>
            <a:r>
              <a:rPr lang="it-IT" sz="1400" dirty="0"/>
              <a:t>.)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defRPr/>
            </a:pPr>
            <a:r>
              <a:rPr lang="it-IT" sz="1400" dirty="0"/>
              <a:t>Organi della magistratura, in genere: non sono indicati dalla </a:t>
            </a:r>
            <a:r>
              <a:rPr lang="it-IT" sz="1400" dirty="0" err="1"/>
              <a:t>Cost</a:t>
            </a:r>
            <a:r>
              <a:rPr lang="it-IT" sz="1400" dirty="0"/>
              <a:t>. (che pone comunque dei principi fondamentali: Titolo IV, Parte II, </a:t>
            </a:r>
            <a:r>
              <a:rPr lang="it-IT" sz="1400" dirty="0" err="1"/>
              <a:t>Cost</a:t>
            </a:r>
            <a:r>
              <a:rPr lang="it-IT" sz="1400" dirty="0"/>
              <a:t>.), ma dalla legislazione ordinaria statale, in base agli artt. 102 e 108 </a:t>
            </a:r>
            <a:r>
              <a:rPr lang="it-IT" sz="1400" dirty="0" err="1"/>
              <a:t>Cost</a:t>
            </a:r>
            <a:r>
              <a:rPr lang="it-IT" sz="1400" dirty="0" smtClean="0"/>
              <a:t>.) (</a:t>
            </a:r>
            <a:r>
              <a:rPr lang="it-IT" sz="1400" u="sng" dirty="0" smtClean="0"/>
              <a:t>si rammenti inoltre che organo giurisdizionale è pure la Corte costituzionale</a:t>
            </a:r>
            <a:r>
              <a:rPr lang="it-IT" sz="1400" dirty="0" smtClean="0"/>
              <a:t>)</a:t>
            </a:r>
            <a:endParaRPr lang="it-IT" sz="1400" dirty="0"/>
          </a:p>
          <a:p>
            <a:pPr>
              <a:spcAft>
                <a:spcPts val="1200"/>
              </a:spcAft>
              <a:defRPr/>
            </a:pPr>
            <a:endParaRPr lang="it-IT" sz="1400" dirty="0"/>
          </a:p>
          <a:p>
            <a:pPr>
              <a:spcAft>
                <a:spcPts val="1200"/>
              </a:spcAft>
              <a:defRPr/>
            </a:pP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asellaDiTesto 1"/>
          <p:cNvSpPr txBox="1">
            <a:spLocks noChangeArrowheads="1"/>
          </p:cNvSpPr>
          <p:nvPr/>
        </p:nvSpPr>
        <p:spPr bwMode="auto">
          <a:xfrm>
            <a:off x="70111" y="81829"/>
            <a:ext cx="4536503" cy="207255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u="sng" dirty="0"/>
              <a:t>Ente Stato</a:t>
            </a:r>
            <a:r>
              <a:rPr lang="it-IT" dirty="0"/>
              <a:t> -  </a:t>
            </a:r>
            <a:r>
              <a:rPr lang="it-IT" b="1" dirty="0"/>
              <a:t>organi</a:t>
            </a:r>
            <a:r>
              <a:rPr lang="it-IT" dirty="0"/>
              <a:t> fondamentali:</a:t>
            </a:r>
          </a:p>
          <a:p>
            <a:pPr>
              <a:buFontTx/>
              <a:buChar char="-"/>
            </a:pPr>
            <a:r>
              <a:rPr lang="it-IT" dirty="0" smtClean="0"/>
              <a:t>Popolo (corpo elettorale)</a:t>
            </a:r>
          </a:p>
          <a:p>
            <a:pPr>
              <a:buFontTx/>
              <a:buChar char="-"/>
            </a:pPr>
            <a:r>
              <a:rPr lang="it-IT" dirty="0" smtClean="0"/>
              <a:t>Parlamento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Governo</a:t>
            </a:r>
          </a:p>
          <a:p>
            <a:pPr>
              <a:buFontTx/>
              <a:buChar char="-"/>
            </a:pPr>
            <a:r>
              <a:rPr lang="it-IT" dirty="0"/>
              <a:t>Presidente della Repubblica</a:t>
            </a:r>
          </a:p>
          <a:p>
            <a:pPr>
              <a:buFontTx/>
              <a:buChar char="-"/>
            </a:pPr>
            <a:r>
              <a:rPr lang="it-IT" dirty="0"/>
              <a:t>Corte </a:t>
            </a:r>
            <a:r>
              <a:rPr lang="it-IT" dirty="0" smtClean="0"/>
              <a:t>costituzionale</a:t>
            </a:r>
          </a:p>
          <a:p>
            <a:r>
              <a:rPr lang="it-IT" sz="1600" dirty="0" smtClean="0"/>
              <a:t>(</a:t>
            </a:r>
            <a:r>
              <a:rPr lang="it-IT" sz="1600" i="1" dirty="0" smtClean="0"/>
              <a:t>v</a:t>
            </a:r>
            <a:r>
              <a:rPr lang="it-IT" sz="1600" i="1" dirty="0"/>
              <a:t>. parte seconda della </a:t>
            </a:r>
            <a:r>
              <a:rPr lang="it-IT" sz="1600" i="1" dirty="0" err="1"/>
              <a:t>Cost</a:t>
            </a:r>
            <a:r>
              <a:rPr lang="it-IT" sz="1600" i="1" dirty="0" smtClean="0"/>
              <a:t>.)</a:t>
            </a:r>
          </a:p>
        </p:txBody>
      </p:sp>
      <p:sp>
        <p:nvSpPr>
          <p:cNvPr id="40962" name="CasellaDiTesto 2"/>
          <p:cNvSpPr txBox="1">
            <a:spLocks noChangeArrowheads="1"/>
          </p:cNvSpPr>
          <p:nvPr/>
        </p:nvSpPr>
        <p:spPr bwMode="auto">
          <a:xfrm>
            <a:off x="269344" y="2508378"/>
            <a:ext cx="4120401" cy="172354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u="sng" dirty="0"/>
              <a:t>Ente Regione</a:t>
            </a:r>
            <a:r>
              <a:rPr lang="it-IT" dirty="0"/>
              <a:t> – </a:t>
            </a:r>
            <a:r>
              <a:rPr lang="it-IT" b="1" dirty="0"/>
              <a:t>organi</a:t>
            </a:r>
            <a:r>
              <a:rPr lang="it-IT" dirty="0"/>
              <a:t> fondamentali:</a:t>
            </a:r>
          </a:p>
          <a:p>
            <a:pPr>
              <a:buFontTx/>
              <a:buChar char="-"/>
            </a:pPr>
            <a:r>
              <a:rPr lang="it-IT" dirty="0"/>
              <a:t>Consiglio regionale</a:t>
            </a:r>
          </a:p>
          <a:p>
            <a:pPr>
              <a:buFontTx/>
              <a:buChar char="-"/>
            </a:pPr>
            <a:r>
              <a:rPr lang="it-IT" dirty="0"/>
              <a:t>Giunta regionale</a:t>
            </a:r>
          </a:p>
          <a:p>
            <a:pPr>
              <a:buFontTx/>
              <a:buChar char="-"/>
            </a:pPr>
            <a:r>
              <a:rPr lang="it-IT" dirty="0"/>
              <a:t>Presidente della Regione (e della </a:t>
            </a:r>
            <a:r>
              <a:rPr lang="it-IT" dirty="0" err="1"/>
              <a:t>G.r</a:t>
            </a:r>
            <a:r>
              <a:rPr lang="it-IT" dirty="0"/>
              <a:t>.)</a:t>
            </a:r>
          </a:p>
          <a:p>
            <a:r>
              <a:rPr lang="it-IT" sz="1600" dirty="0"/>
              <a:t>(</a:t>
            </a:r>
            <a:r>
              <a:rPr lang="it-IT" sz="1600" i="1" dirty="0"/>
              <a:t>v. art. 121 </a:t>
            </a:r>
            <a:r>
              <a:rPr lang="it-IT" sz="1600" i="1" dirty="0" err="1"/>
              <a:t>Cost</a:t>
            </a:r>
            <a:r>
              <a:rPr lang="it-IT" sz="1600" i="1" dirty="0"/>
              <a:t>.</a:t>
            </a:r>
            <a:r>
              <a:rPr lang="it-IT" sz="1600" dirty="0"/>
              <a:t>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86741" y="4575291"/>
            <a:ext cx="4103241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u="sng" dirty="0"/>
              <a:t>Ente Comune</a:t>
            </a:r>
            <a:r>
              <a:rPr lang="it-IT" dirty="0"/>
              <a:t> – </a:t>
            </a:r>
            <a:r>
              <a:rPr lang="it-IT" b="1" dirty="0"/>
              <a:t>organi</a:t>
            </a:r>
            <a:r>
              <a:rPr lang="it-IT" dirty="0"/>
              <a:t> fondamentali:</a:t>
            </a:r>
          </a:p>
          <a:p>
            <a:pPr marL="285750" indent="-285750">
              <a:buFontTx/>
              <a:buChar char="-"/>
              <a:defRPr/>
            </a:pPr>
            <a:r>
              <a:rPr lang="it-IT" dirty="0"/>
              <a:t>Consiglio comunale</a:t>
            </a:r>
          </a:p>
          <a:p>
            <a:pPr marL="285750" indent="-285750">
              <a:buFontTx/>
              <a:buChar char="-"/>
              <a:defRPr/>
            </a:pPr>
            <a:r>
              <a:rPr lang="it-IT" dirty="0"/>
              <a:t>Giunta comunale</a:t>
            </a:r>
          </a:p>
          <a:p>
            <a:pPr marL="285750" indent="-285750">
              <a:buFontTx/>
              <a:buChar char="-"/>
              <a:defRPr/>
            </a:pPr>
            <a:r>
              <a:rPr lang="it-IT" dirty="0"/>
              <a:t>Sindaco</a:t>
            </a:r>
          </a:p>
          <a:p>
            <a:pPr algn="r">
              <a:defRPr/>
            </a:pPr>
            <a:r>
              <a:rPr lang="it-IT" sz="1600" dirty="0"/>
              <a:t>(</a:t>
            </a:r>
            <a:r>
              <a:rPr lang="it-IT" sz="1600" i="1" dirty="0"/>
              <a:t>non la Costituzione ma la legge </a:t>
            </a:r>
          </a:p>
          <a:p>
            <a:pPr algn="r">
              <a:defRPr/>
            </a:pPr>
            <a:r>
              <a:rPr lang="it-IT" sz="1600" i="1" dirty="0"/>
              <a:t>ordinaria indica</a:t>
            </a:r>
          </a:p>
          <a:p>
            <a:pPr algn="r">
              <a:defRPr/>
            </a:pPr>
            <a:r>
              <a:rPr lang="it-IT" sz="1600" i="1" dirty="0"/>
              <a:t> e disciplina gli organi comunali</a:t>
            </a:r>
            <a:r>
              <a:rPr lang="it-IT" sz="1600" dirty="0"/>
              <a:t>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0111" y="81829"/>
            <a:ext cx="7238193" cy="674030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93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4625" y="538163"/>
            <a:ext cx="8788400" cy="1938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+mn-lt"/>
              </a:rPr>
              <a:t>Prove di «A»: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+mn-lt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+mn-lt"/>
              </a:rPr>
              <a:t>Norme delle fonti del diritto internazionale: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+mn-lt"/>
              </a:rPr>
              <a:t>* norme consuetudinarie del diritto internazionale (art. 10 </a:t>
            </a:r>
            <a:r>
              <a:rPr lang="it-IT" sz="2400" dirty="0" err="1">
                <a:latin typeface="+mn-lt"/>
              </a:rPr>
              <a:t>Cost</a:t>
            </a:r>
            <a:r>
              <a:rPr lang="it-IT" sz="2400" dirty="0">
                <a:latin typeface="+mn-lt"/>
              </a:rPr>
              <a:t>.)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+mn-lt"/>
              </a:rPr>
              <a:t>* norme di trattati internazionali (art. 80 e art. 87 </a:t>
            </a:r>
            <a:r>
              <a:rPr lang="it-IT" sz="2400" dirty="0" err="1">
                <a:latin typeface="+mn-lt"/>
              </a:rPr>
              <a:t>Cost</a:t>
            </a:r>
            <a:r>
              <a:rPr lang="it-IT" sz="2400" dirty="0">
                <a:latin typeface="+mn-lt"/>
              </a:rPr>
              <a:t>.)</a:t>
            </a:r>
          </a:p>
        </p:txBody>
      </p:sp>
      <p:sp>
        <p:nvSpPr>
          <p:cNvPr id="5" name="Ovale 4"/>
          <p:cNvSpPr/>
          <p:nvPr/>
        </p:nvSpPr>
        <p:spPr>
          <a:xfrm>
            <a:off x="2273300" y="3092450"/>
            <a:ext cx="4140200" cy="34559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Italia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140450" y="2770188"/>
            <a:ext cx="2822575" cy="64611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Consuetudini del diritto internazionale</a:t>
            </a:r>
          </a:p>
        </p:txBody>
      </p:sp>
      <p:cxnSp>
        <p:nvCxnSpPr>
          <p:cNvPr id="8" name="Connettore 2 7"/>
          <p:cNvCxnSpPr/>
          <p:nvPr/>
        </p:nvCxnSpPr>
        <p:spPr>
          <a:xfrm flipH="1">
            <a:off x="5270500" y="3416300"/>
            <a:ext cx="869950" cy="671513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6858000" y="4032250"/>
            <a:ext cx="2184400" cy="3683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Trattati internazionali</a:t>
            </a:r>
          </a:p>
        </p:txBody>
      </p:sp>
      <p:cxnSp>
        <p:nvCxnSpPr>
          <p:cNvPr id="11" name="Connettore 2 10"/>
          <p:cNvCxnSpPr>
            <a:stCxn id="9" idx="1"/>
          </p:cNvCxnSpPr>
          <p:nvPr/>
        </p:nvCxnSpPr>
        <p:spPr>
          <a:xfrm flipH="1">
            <a:off x="5270500" y="4216400"/>
            <a:ext cx="1587500" cy="436563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3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95263" y="3040063"/>
            <a:ext cx="3814762" cy="31813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Italia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4625" y="288925"/>
            <a:ext cx="8788400" cy="1201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+mn-lt"/>
              </a:rPr>
              <a:t>(segue) Prove di «A»: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+mn-lt"/>
              </a:rPr>
              <a:t>- Trattati sull’Unione Europea (art. 11 </a:t>
            </a:r>
            <a:r>
              <a:rPr lang="it-IT" sz="2400" dirty="0" err="1">
                <a:latin typeface="+mn-lt"/>
              </a:rPr>
              <a:t>Cost</a:t>
            </a:r>
            <a:r>
              <a:rPr lang="it-IT" sz="2400" dirty="0">
                <a:latin typeface="+mn-lt"/>
              </a:rPr>
              <a:t>.)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+mn-lt"/>
              </a:rPr>
              <a:t>- Le fonti normative dell’Unione Europea (regolamenti, direttive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5394325" y="3040063"/>
            <a:ext cx="3568700" cy="29162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Unione Europea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dirty="0">
                <a:solidFill>
                  <a:schemeClr val="tx1"/>
                </a:solidFill>
              </a:rPr>
              <a:t>regolamenti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dirty="0">
                <a:solidFill>
                  <a:schemeClr val="tx1"/>
                </a:solidFill>
              </a:rPr>
              <a:t>direttive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94325" y="1665288"/>
            <a:ext cx="3568700" cy="12001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Trattati internazionali, istitutivi dell’Unione Europea sul funzionamento dell’Unione Europea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(artt. 288 </a:t>
            </a:r>
            <a:r>
              <a:rPr lang="it-IT" dirty="0" err="1">
                <a:latin typeface="+mn-lt"/>
              </a:rPr>
              <a:t>f.UE</a:t>
            </a:r>
            <a:r>
              <a:rPr lang="it-IT" dirty="0">
                <a:latin typeface="+mn-lt"/>
              </a:rPr>
              <a:t> e art. 50 UE)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2613025" y="2230438"/>
            <a:ext cx="2781300" cy="2046287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o 12"/>
          <p:cNvSpPr/>
          <p:nvPr/>
        </p:nvSpPr>
        <p:spPr>
          <a:xfrm>
            <a:off x="7178675" y="2598738"/>
            <a:ext cx="914400" cy="914400"/>
          </a:xfrm>
          <a:prstGeom prst="arc">
            <a:avLst>
              <a:gd name="adj1" fmla="val 16200000"/>
              <a:gd name="adj2" fmla="val 4648271"/>
            </a:avLst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2917825" y="4448175"/>
            <a:ext cx="2751138" cy="0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 flipV="1">
            <a:off x="3017838" y="4976813"/>
            <a:ext cx="2716212" cy="12700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4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195263" y="3040063"/>
            <a:ext cx="3814762" cy="31813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Italia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5394325" y="3040063"/>
            <a:ext cx="3568700" cy="29162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Unione Europea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dirty="0">
                <a:solidFill>
                  <a:schemeClr val="tx1"/>
                </a:solidFill>
              </a:rPr>
              <a:t>regolamenti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dirty="0">
                <a:solidFill>
                  <a:schemeClr val="tx1"/>
                </a:solidFill>
              </a:rPr>
              <a:t>direttive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4325" y="1665288"/>
            <a:ext cx="3568700" cy="12001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Trattati internazionali, istitutivi dell’Unione Europea sul funzionamento dell’Unione Europea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(applicazione art. 50 UE)</a:t>
            </a:r>
          </a:p>
        </p:txBody>
      </p:sp>
      <p:sp>
        <p:nvSpPr>
          <p:cNvPr id="8" name="Arco 7"/>
          <p:cNvSpPr/>
          <p:nvPr/>
        </p:nvSpPr>
        <p:spPr>
          <a:xfrm>
            <a:off x="7178675" y="2598738"/>
            <a:ext cx="914400" cy="914400"/>
          </a:xfrm>
          <a:prstGeom prst="arc">
            <a:avLst>
              <a:gd name="adj1" fmla="val 16200000"/>
              <a:gd name="adj2" fmla="val 4648271"/>
            </a:avLst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3735388" y="2230438"/>
            <a:ext cx="1658937" cy="1192212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3487738" y="3040063"/>
            <a:ext cx="666750" cy="63023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>
            <a:stCxn id="5" idx="7"/>
          </p:cNvCxnSpPr>
          <p:nvPr/>
        </p:nvCxnSpPr>
        <p:spPr>
          <a:xfrm flipV="1">
            <a:off x="3451225" y="3200400"/>
            <a:ext cx="917575" cy="306388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/>
          <p:cNvCxnSpPr/>
          <p:nvPr/>
        </p:nvCxnSpPr>
        <p:spPr>
          <a:xfrm>
            <a:off x="4010025" y="3932238"/>
            <a:ext cx="0" cy="165893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/>
          <p:cNvCxnSpPr/>
          <p:nvPr/>
        </p:nvCxnSpPr>
        <p:spPr>
          <a:xfrm>
            <a:off x="4154488" y="3932238"/>
            <a:ext cx="0" cy="165893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 flipH="1">
            <a:off x="4368800" y="4392613"/>
            <a:ext cx="136525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 flipH="1">
            <a:off x="4368800" y="5002213"/>
            <a:ext cx="136525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igura a mano libera 42"/>
          <p:cNvSpPr/>
          <p:nvPr/>
        </p:nvSpPr>
        <p:spPr>
          <a:xfrm>
            <a:off x="4179888" y="4283075"/>
            <a:ext cx="174625" cy="144463"/>
          </a:xfrm>
          <a:custGeom>
            <a:avLst/>
            <a:gdLst>
              <a:gd name="connsiteX0" fmla="*/ 169817 w 174211"/>
              <a:gd name="connsiteY0" fmla="*/ 105909 h 145098"/>
              <a:gd name="connsiteX1" fmla="*/ 156755 w 174211"/>
              <a:gd name="connsiteY1" fmla="*/ 1406 h 145098"/>
              <a:gd name="connsiteX2" fmla="*/ 104503 w 174211"/>
              <a:gd name="connsiteY2" fmla="*/ 79783 h 145098"/>
              <a:gd name="connsiteX3" fmla="*/ 78377 w 174211"/>
              <a:gd name="connsiteY3" fmla="*/ 118972 h 145098"/>
              <a:gd name="connsiteX4" fmla="*/ 65315 w 174211"/>
              <a:gd name="connsiteY4" fmla="*/ 79783 h 145098"/>
              <a:gd name="connsiteX5" fmla="*/ 13063 w 174211"/>
              <a:gd name="connsiteY5" fmla="*/ 132035 h 145098"/>
              <a:gd name="connsiteX6" fmla="*/ 0 w 174211"/>
              <a:gd name="connsiteY6" fmla="*/ 145098 h 14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211" h="145098">
                <a:moveTo>
                  <a:pt x="169817" y="105909"/>
                </a:moveTo>
                <a:cubicBezTo>
                  <a:pt x="165463" y="71075"/>
                  <a:pt x="189349" y="14444"/>
                  <a:pt x="156755" y="1406"/>
                </a:cubicBezTo>
                <a:cubicBezTo>
                  <a:pt x="127602" y="-10256"/>
                  <a:pt x="121920" y="53657"/>
                  <a:pt x="104503" y="79783"/>
                </a:cubicBezTo>
                <a:lnTo>
                  <a:pt x="78377" y="118972"/>
                </a:lnTo>
                <a:cubicBezTo>
                  <a:pt x="74023" y="105909"/>
                  <a:pt x="77631" y="85941"/>
                  <a:pt x="65315" y="79783"/>
                </a:cubicBezTo>
                <a:cubicBezTo>
                  <a:pt x="23514" y="58882"/>
                  <a:pt x="20030" y="118101"/>
                  <a:pt x="13063" y="132035"/>
                </a:cubicBezTo>
                <a:cubicBezTo>
                  <a:pt x="10309" y="137543"/>
                  <a:pt x="4354" y="140744"/>
                  <a:pt x="0" y="145098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5" name="Figura a mano libera 44"/>
          <p:cNvSpPr/>
          <p:nvPr/>
        </p:nvSpPr>
        <p:spPr>
          <a:xfrm>
            <a:off x="4195763" y="4930775"/>
            <a:ext cx="173037" cy="144463"/>
          </a:xfrm>
          <a:custGeom>
            <a:avLst/>
            <a:gdLst>
              <a:gd name="connsiteX0" fmla="*/ 169817 w 174211"/>
              <a:gd name="connsiteY0" fmla="*/ 105909 h 145098"/>
              <a:gd name="connsiteX1" fmla="*/ 156755 w 174211"/>
              <a:gd name="connsiteY1" fmla="*/ 1406 h 145098"/>
              <a:gd name="connsiteX2" fmla="*/ 104503 w 174211"/>
              <a:gd name="connsiteY2" fmla="*/ 79783 h 145098"/>
              <a:gd name="connsiteX3" fmla="*/ 78377 w 174211"/>
              <a:gd name="connsiteY3" fmla="*/ 118972 h 145098"/>
              <a:gd name="connsiteX4" fmla="*/ 65315 w 174211"/>
              <a:gd name="connsiteY4" fmla="*/ 79783 h 145098"/>
              <a:gd name="connsiteX5" fmla="*/ 13063 w 174211"/>
              <a:gd name="connsiteY5" fmla="*/ 132035 h 145098"/>
              <a:gd name="connsiteX6" fmla="*/ 0 w 174211"/>
              <a:gd name="connsiteY6" fmla="*/ 145098 h 14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211" h="145098">
                <a:moveTo>
                  <a:pt x="169817" y="105909"/>
                </a:moveTo>
                <a:cubicBezTo>
                  <a:pt x="165463" y="71075"/>
                  <a:pt x="189349" y="14444"/>
                  <a:pt x="156755" y="1406"/>
                </a:cubicBezTo>
                <a:cubicBezTo>
                  <a:pt x="127602" y="-10256"/>
                  <a:pt x="121920" y="53657"/>
                  <a:pt x="104503" y="79783"/>
                </a:cubicBezTo>
                <a:lnTo>
                  <a:pt x="78377" y="118972"/>
                </a:lnTo>
                <a:cubicBezTo>
                  <a:pt x="74023" y="105909"/>
                  <a:pt x="77631" y="85941"/>
                  <a:pt x="65315" y="79783"/>
                </a:cubicBezTo>
                <a:cubicBezTo>
                  <a:pt x="23514" y="58882"/>
                  <a:pt x="20030" y="118101"/>
                  <a:pt x="13063" y="132035"/>
                </a:cubicBezTo>
                <a:cubicBezTo>
                  <a:pt x="10309" y="137543"/>
                  <a:pt x="4354" y="140744"/>
                  <a:pt x="0" y="145098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1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92075"/>
            <a:ext cx="1846263" cy="1814513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600" dirty="0"/>
              <a:t>STATO ITALIANO</a:t>
            </a:r>
          </a:p>
          <a:p>
            <a:pPr algn="ctr">
              <a:defRPr/>
            </a:pPr>
            <a:endParaRPr lang="it-IT" sz="1600" dirty="0"/>
          </a:p>
          <a:p>
            <a:pPr algn="ctr">
              <a:defRPr/>
            </a:pPr>
            <a:r>
              <a:rPr lang="it-IT" sz="1600" i="1" dirty="0"/>
              <a:t>Costituzione (1948)</a:t>
            </a:r>
          </a:p>
          <a:p>
            <a:pPr algn="ctr">
              <a:defRPr/>
            </a:pPr>
            <a:endParaRPr lang="it-IT" sz="1600" i="1" dirty="0"/>
          </a:p>
          <a:p>
            <a:pPr algn="ctr">
              <a:defRPr/>
            </a:pPr>
            <a:endParaRPr lang="it-IT" sz="1600" i="1" dirty="0"/>
          </a:p>
          <a:p>
            <a:pPr algn="ctr">
              <a:defRPr/>
            </a:pPr>
            <a:r>
              <a:rPr lang="it-IT" sz="1600" dirty="0"/>
              <a:t>Corte costituzionale</a:t>
            </a:r>
          </a:p>
          <a:p>
            <a:pPr algn="ctr">
              <a:defRPr/>
            </a:pPr>
            <a:endParaRPr lang="it-IT" sz="16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811713" y="92075"/>
            <a:ext cx="3916362" cy="1814513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600" dirty="0"/>
              <a:t>UNIONE EUROPEA</a:t>
            </a:r>
          </a:p>
          <a:p>
            <a:pPr algn="ctr">
              <a:defRPr/>
            </a:pPr>
            <a:endParaRPr lang="it-IT" sz="1600" dirty="0"/>
          </a:p>
          <a:p>
            <a:pPr algn="ctr">
              <a:defRPr/>
            </a:pPr>
            <a:r>
              <a:rPr lang="it-IT" sz="1600" i="1" dirty="0"/>
              <a:t>Tr.to sulla UE e Tr.to sul </a:t>
            </a:r>
            <a:r>
              <a:rPr lang="it-IT" sz="1600" i="1" dirty="0" err="1"/>
              <a:t>funz.mento</a:t>
            </a:r>
            <a:r>
              <a:rPr lang="it-IT" sz="1600" i="1" dirty="0"/>
              <a:t> della UE</a:t>
            </a:r>
          </a:p>
          <a:p>
            <a:pPr algn="ctr">
              <a:defRPr/>
            </a:pPr>
            <a:r>
              <a:rPr lang="it-IT" sz="1600" i="1" dirty="0"/>
              <a:t>Carta dei diritti fondamentali della UE (2007)</a:t>
            </a:r>
          </a:p>
          <a:p>
            <a:pPr algn="ctr">
              <a:defRPr/>
            </a:pPr>
            <a:endParaRPr lang="it-IT" sz="1600" i="1" dirty="0"/>
          </a:p>
          <a:p>
            <a:pPr algn="ctr">
              <a:defRPr/>
            </a:pPr>
            <a:r>
              <a:rPr lang="it-IT" sz="1600" dirty="0"/>
              <a:t>Corte di giustizia (della UE)</a:t>
            </a:r>
          </a:p>
          <a:p>
            <a:pPr algn="ctr">
              <a:defRPr/>
            </a:pPr>
            <a:endParaRPr lang="it-IT" sz="1600" dirty="0"/>
          </a:p>
        </p:txBody>
      </p:sp>
      <p:sp>
        <p:nvSpPr>
          <p:cNvPr id="10244" name="CasellaDiTesto 6"/>
          <p:cNvSpPr txBox="1">
            <a:spLocks noChangeArrowheads="1"/>
          </p:cNvSpPr>
          <p:nvPr/>
        </p:nvSpPr>
        <p:spPr bwMode="auto">
          <a:xfrm>
            <a:off x="1958975" y="92075"/>
            <a:ext cx="2730500" cy="181451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1600"/>
              <a:t>CONSIGLIO D’EUROPA</a:t>
            </a:r>
          </a:p>
          <a:p>
            <a:pPr algn="ctr"/>
            <a:endParaRPr lang="it-IT" altLang="it-IT" sz="1600"/>
          </a:p>
          <a:p>
            <a:pPr algn="ctr"/>
            <a:r>
              <a:rPr lang="it-IT" altLang="it-IT" sz="1600" i="1"/>
              <a:t>Tr.to Londra,St.to (1949) - Tr.to Convenz. europea diritti (1950) </a:t>
            </a:r>
          </a:p>
          <a:p>
            <a:pPr algn="ctr"/>
            <a:endParaRPr lang="it-IT" altLang="it-IT" sz="1600" i="1"/>
          </a:p>
          <a:p>
            <a:pPr algn="ctr"/>
            <a:r>
              <a:rPr lang="it-IT" altLang="it-IT" sz="1600"/>
              <a:t>Corte europea dei diritti dell’uomo</a:t>
            </a:r>
          </a:p>
        </p:txBody>
      </p:sp>
      <p:sp>
        <p:nvSpPr>
          <p:cNvPr id="10245" name="CasellaDiTesto 7"/>
          <p:cNvSpPr txBox="1">
            <a:spLocks noChangeArrowheads="1"/>
          </p:cNvSpPr>
          <p:nvPr/>
        </p:nvSpPr>
        <p:spPr bwMode="auto">
          <a:xfrm>
            <a:off x="0" y="2403475"/>
            <a:ext cx="87280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400"/>
              <a:t>D I R I T T I    U M A N I    –    D I R I T T I   C I V I L 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4102100"/>
            <a:ext cx="1846263" cy="646113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/>
              <a:t>Art. 2 e Titolo I della Parte prima</a:t>
            </a:r>
          </a:p>
        </p:txBody>
      </p:sp>
      <p:sp>
        <p:nvSpPr>
          <p:cNvPr id="10247" name="CasellaDiTesto 9"/>
          <p:cNvSpPr txBox="1">
            <a:spLocks noChangeArrowheads="1"/>
          </p:cNvSpPr>
          <p:nvPr/>
        </p:nvSpPr>
        <p:spPr bwMode="auto">
          <a:xfrm>
            <a:off x="1958975" y="4102100"/>
            <a:ext cx="2730500" cy="64611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/>
              <a:t>Convenzione europea dei diritti dell’uomo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811713" y="4102100"/>
            <a:ext cx="3916362" cy="646113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/>
              <a:t>Art. 2 del Trattato sull’Unione europea e Carta dei diritti fondamentali della UE</a:t>
            </a:r>
          </a:p>
        </p:txBody>
      </p:sp>
      <p:cxnSp>
        <p:nvCxnSpPr>
          <p:cNvPr id="13" name="Connettore 2 12"/>
          <p:cNvCxnSpPr>
            <a:stCxn id="4" idx="2"/>
            <a:endCxn id="9" idx="0"/>
          </p:cNvCxnSpPr>
          <p:nvPr/>
        </p:nvCxnSpPr>
        <p:spPr>
          <a:xfrm>
            <a:off x="922338" y="1906588"/>
            <a:ext cx="0" cy="219551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324225" y="1906588"/>
            <a:ext cx="0" cy="219551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6769100" y="1906588"/>
            <a:ext cx="0" cy="219551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723513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8585</TotalTime>
  <Words>756</Words>
  <Application>Microsoft Office PowerPoint</Application>
  <PresentationFormat>Presentazione su schermo (4:3)</PresentationFormat>
  <Paragraphs>177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Maurizio Malo</dc:creator>
  <cp:lastModifiedBy>Malo</cp:lastModifiedBy>
  <cp:revision>193</cp:revision>
  <cp:lastPrinted>2012-09-26T09:43:57Z</cp:lastPrinted>
  <dcterms:created xsi:type="dcterms:W3CDTF">2009-09-24T16:17:19Z</dcterms:created>
  <dcterms:modified xsi:type="dcterms:W3CDTF">2020-12-09T15:10:29Z</dcterms:modified>
</cp:coreProperties>
</file>