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9" r:id="rId2"/>
    <p:sldId id="257" r:id="rId3"/>
    <p:sldId id="260" r:id="rId4"/>
    <p:sldId id="261" r:id="rId5"/>
    <p:sldId id="262" r:id="rId6"/>
    <p:sldId id="264" r:id="rId7"/>
    <p:sldId id="268" r:id="rId8"/>
    <p:sldId id="267" r:id="rId9"/>
    <p:sldId id="269" r:id="rId10"/>
    <p:sldId id="270" r:id="rId11"/>
    <p:sldId id="271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967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978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12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573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286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893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957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641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796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963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218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5/24/2022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831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77" r:id="rId4"/>
    <p:sldLayoutId id="2147483878" r:id="rId5"/>
    <p:sldLayoutId id="2147483883" r:id="rId6"/>
    <p:sldLayoutId id="2147483879" r:id="rId7"/>
    <p:sldLayoutId id="2147483880" r:id="rId8"/>
    <p:sldLayoutId id="2147483881" r:id="rId9"/>
    <p:sldLayoutId id="2147483882" r:id="rId10"/>
    <p:sldLayoutId id="2147483884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4C3C3EC-42FA-4DBE-9153-943BD0133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9273" y="3125474"/>
            <a:ext cx="6207301" cy="2584954"/>
          </a:xfrm>
        </p:spPr>
        <p:txBody>
          <a:bodyPr anchor="b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3600" b="1" i="0" u="none" strike="noStrike" kern="1200" cap="all" spc="15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reaming Outloud Pro" panose="03050502040302030504" pitchFamily="66" charset="0"/>
                <a:ea typeface="+mn-ea"/>
                <a:cs typeface="Dreaming Outloud Pro" panose="03050502040302030504" pitchFamily="66" charset="0"/>
              </a:rPr>
              <a:t>CIVITA DI BAGNOREGIO:</a:t>
            </a:r>
            <a:br>
              <a:rPr kumimoji="0" lang="en-US" sz="3600" b="1" i="0" u="none" strike="noStrike" kern="1200" cap="all" spc="15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reaming Outloud Pro" panose="03050502040302030504" pitchFamily="66" charset="0"/>
                <a:ea typeface="+mn-ea"/>
                <a:cs typeface="Dreaming Outloud Pro" panose="03050502040302030504" pitchFamily="66" charset="0"/>
              </a:rPr>
            </a:br>
            <a:r>
              <a:rPr kumimoji="0" lang="en-US" sz="3600" b="1" i="0" u="none" strike="noStrike" kern="1200" cap="all" spc="15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reaming Outloud Pro" panose="03050502040302030504" pitchFamily="66" charset="0"/>
                <a:ea typeface="+mn-ea"/>
                <a:cs typeface="Dreaming Outloud Pro" panose="03050502040302030504" pitchFamily="66" charset="0"/>
              </a:rPr>
              <a:t>LA CITTÀ CHE MUORE</a:t>
            </a:r>
            <a:br>
              <a:rPr kumimoji="0" lang="en-US" sz="3600" b="1" i="0" u="none" strike="noStrike" kern="1200" cap="all" spc="15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reaming Outloud Pro" panose="03050502040302030504" pitchFamily="66" charset="0"/>
                <a:ea typeface="+mn-ea"/>
                <a:cs typeface="Dreaming Outloud Pro" panose="03050502040302030504" pitchFamily="66" charset="0"/>
              </a:rPr>
            </a:br>
            <a:r>
              <a:rPr kumimoji="0" lang="it-IT" sz="3600" b="1" i="0" u="none" strike="noStrike" kern="1200" cap="all" spc="15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reaming Outloud Pro" panose="03050502040302030504" pitchFamily="66" charset="0"/>
                <a:ea typeface="+mn-ea"/>
                <a:cs typeface="Dreaming Outloud Pro" panose="03050502040302030504" pitchFamily="66" charset="0"/>
                <a:sym typeface="Symbol" panose="05050102010706020507" pitchFamily="18" charset="2"/>
              </a:rPr>
              <a:t></a:t>
            </a:r>
            <a:br>
              <a:rPr kumimoji="0" lang="it-IT" sz="3600" b="1" i="0" u="none" strike="noStrike" kern="1200" cap="all" spc="15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reaming Outloud Pro" panose="03050502040302030504" pitchFamily="66" charset="0"/>
                <a:ea typeface="+mn-ea"/>
                <a:cs typeface="Dreaming Outloud Pro" panose="03050502040302030504" pitchFamily="66" charset="0"/>
              </a:rPr>
            </a:br>
            <a:r>
              <a:rPr kumimoji="0" lang="it-IT" sz="3600" b="1" i="0" u="none" strike="noStrike" kern="1200" cap="all" spc="15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reaming Outloud Pro" panose="03050502040302030504" pitchFamily="66" charset="0"/>
                <a:ea typeface="+mn-ea"/>
                <a:cs typeface="Dreaming Outloud Pro" panose="03050502040302030504" pitchFamily="66" charset="0"/>
              </a:rPr>
              <a:t>Progetto </a:t>
            </a:r>
            <a:r>
              <a:rPr kumimoji="0" lang="it-IT" sz="3600" b="1" i="0" u="none" strike="noStrike" kern="1200" cap="all" spc="15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reaming Outloud Pro" panose="03050502040302030504" pitchFamily="66" charset="0"/>
                <a:ea typeface="+mn-ea"/>
                <a:cs typeface="Dreaming Outloud Pro" panose="03050502040302030504" pitchFamily="66" charset="0"/>
              </a:rPr>
              <a:t>a</a:t>
            </a:r>
            <a:r>
              <a:rPr kumimoji="0" lang="it-IT" sz="3600" b="1" i="0" u="none" strike="noStrike" kern="1200" cap="none" spc="15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reaming Outloud Pro" panose="03050502040302030504" pitchFamily="66" charset="0"/>
                <a:ea typeface="+mn-ea"/>
                <a:cs typeface="Dreaming Outloud Pro" panose="03050502040302030504" pitchFamily="66" charset="0"/>
              </a:rPr>
              <a:t>r</a:t>
            </a:r>
            <a:r>
              <a:rPr kumimoji="0" lang="it-IT" sz="3600" b="1" i="0" u="none" strike="noStrike" kern="1200" cap="all" spc="15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reaming Outloud Pro" panose="03050502040302030504" pitchFamily="66" charset="0"/>
                <a:ea typeface="+mn-ea"/>
                <a:cs typeface="Dreaming Outloud Pro" panose="03050502040302030504" pitchFamily="66" charset="0"/>
              </a:rPr>
              <a:t>t</a:t>
            </a:r>
            <a:r>
              <a:rPr kumimoji="0" lang="it-IT" sz="3600" b="1" i="0" u="none" strike="noStrike" kern="1200" cap="none" spc="15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reaming Outloud Pro" panose="03050502040302030504" pitchFamily="66" charset="0"/>
                <a:ea typeface="+mn-ea"/>
                <a:cs typeface="Dreaming Outloud Pro" panose="03050502040302030504" pitchFamily="66" charset="0"/>
              </a:rPr>
              <a:t>ek</a:t>
            </a:r>
            <a:r>
              <a:rPr kumimoji="0" lang="it-IT" sz="3600" b="1" i="0" u="none" strike="noStrike" kern="1200" cap="all" spc="15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reaming Outloud Pro" panose="03050502040302030504" pitchFamily="66" charset="0"/>
                <a:ea typeface="+mn-ea"/>
                <a:cs typeface="Dreaming Outloud Pro" panose="03050502040302030504" pitchFamily="66" charset="0"/>
              </a:rPr>
              <a:t> a monitoraggio satellitare</a:t>
            </a:r>
            <a:br>
              <a:rPr kumimoji="0" lang="it-IT" sz="2400" b="1" i="0" u="none" strike="noStrike" kern="1200" cap="all" spc="15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reaming Outloud Pro" panose="03050502040302030504" pitchFamily="66" charset="0"/>
                <a:ea typeface="+mn-ea"/>
                <a:cs typeface="Dreaming Outloud Pro" panose="03050502040302030504" pitchFamily="66" charset="0"/>
              </a:rPr>
            </a:br>
            <a:endParaRPr lang="it-IT" sz="1400" dirty="0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FFB032"/>
          </a:solidFill>
          <a:ln w="38100" cap="rnd">
            <a:solidFill>
              <a:srgbClr val="FFB03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egnaposto contenuto 4" descr="Immagine che contiene esterni, acqua, natura, tramonto&#10;&#10;Descrizione generata automaticamente">
            <a:extLst>
              <a:ext uri="{FF2B5EF4-FFF2-40B4-BE49-F238E27FC236}">
                <a16:creationId xmlns:a16="http://schemas.microsoft.com/office/drawing/2014/main" id="{495E7FE8-EF3C-4FE2-9D0C-FAF91548C8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9" r="15604" b="1"/>
          <a:stretch/>
        </p:blipFill>
        <p:spPr>
          <a:xfrm>
            <a:off x="338" y="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13" name="Immagine 12" descr="Immagine che contiene testo, segnale&#10;&#10;Descrizione generata automaticamente">
            <a:extLst>
              <a:ext uri="{FF2B5EF4-FFF2-40B4-BE49-F238E27FC236}">
                <a16:creationId xmlns:a16="http://schemas.microsoft.com/office/drawing/2014/main" id="{33504DBF-61B7-41A3-B861-E5C69414CD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620" y="168533"/>
            <a:ext cx="1376496" cy="1376496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3358B32C-6BEE-4CC1-AECD-6A17610AE5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1161" y="611078"/>
            <a:ext cx="1713124" cy="536494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E89C408D-B45C-4D09-875D-19EE27B9742C}"/>
              </a:ext>
            </a:extLst>
          </p:cNvPr>
          <p:cNvSpPr txBox="1"/>
          <p:nvPr/>
        </p:nvSpPr>
        <p:spPr>
          <a:xfrm>
            <a:off x="8939284" y="6488668"/>
            <a:ext cx="3249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Margherita Principe 2017426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774AA523-6F39-477A-BCA0-7555C441C6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811" y="150374"/>
            <a:ext cx="1394655" cy="139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982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2AEFE00-191A-446E-9448-2A0429FFF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812" y="476982"/>
            <a:ext cx="5455920" cy="804938"/>
          </a:xfrm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it-IT" sz="3200" dirty="0">
                <a:latin typeface="Euphemia" panose="020B0503040102020104" pitchFamily="34" charset="0"/>
              </a:rPr>
              <a:t>Applicazione progetto a Civita di Bagnoregio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AF604C"/>
          </a:solidFill>
          <a:ln w="38100" cap="rnd">
            <a:solidFill>
              <a:srgbClr val="AF604C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6D5B831-9118-F994-6CC7-BAB1F33A3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759248"/>
            <a:ext cx="5311702" cy="4098751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</a:pPr>
            <a:r>
              <a:rPr lang="it-IT" sz="1800" b="1" dirty="0">
                <a:effectLst/>
                <a:latin typeface="Euphemia" panose="020B0503040102020104" pitchFamily="34" charset="0"/>
                <a:ea typeface="HGSSoeiKakugothicUB" panose="020B0A00000000000000" pitchFamily="34" charset="-128"/>
                <a:cs typeface="Times New Roman" panose="02020603050405020304" pitchFamily="18" charset="0"/>
              </a:rPr>
              <a:t>18 inclinometri </a:t>
            </a:r>
            <a:r>
              <a:rPr lang="it-IT" sz="1800" dirty="0">
                <a:effectLst/>
                <a:latin typeface="Euphemia" panose="020B0503040102020104" pitchFamily="34" charset="0"/>
                <a:ea typeface="HGSSoeiKakugothicUB" panose="020B0A00000000000000" pitchFamily="34" charset="-128"/>
                <a:cs typeface="Times New Roman" panose="02020603050405020304" pitchFamily="18" charset="0"/>
              </a:rPr>
              <a:t>montati su picchetti sul versante argilloso, per monitorare l’innescarsi e l’evoluzione di fenomeni franosi superficiali </a:t>
            </a:r>
          </a:p>
          <a:p>
            <a:pPr algn="just">
              <a:lnSpc>
                <a:spcPct val="107000"/>
              </a:lnSpc>
            </a:pPr>
            <a:r>
              <a:rPr lang="it-IT" sz="1800" b="1" dirty="0">
                <a:effectLst/>
                <a:latin typeface="Euphemia" panose="020B0503040102020104" pitchFamily="34" charset="0"/>
                <a:ea typeface="HGSSoeiKakugothicUB" panose="020B0A00000000000000" pitchFamily="34" charset="-128"/>
                <a:cs typeface="Times New Roman" panose="02020603050405020304" pitchFamily="18" charset="0"/>
              </a:rPr>
              <a:t>3 sensori </a:t>
            </a:r>
            <a:r>
              <a:rPr lang="it-IT" sz="1800" dirty="0">
                <a:effectLst/>
                <a:latin typeface="Euphemia" panose="020B0503040102020104" pitchFamily="34" charset="0"/>
                <a:ea typeface="HGSSoeiKakugothicUB" panose="020B0A00000000000000" pitchFamily="34" charset="-128"/>
                <a:cs typeface="Times New Roman" panose="02020603050405020304" pitchFamily="18" charset="0"/>
              </a:rPr>
              <a:t>per monitorare il ponte;</a:t>
            </a:r>
            <a:endParaRPr lang="it-IT" sz="1800" dirty="0">
              <a:effectLst/>
              <a:latin typeface="Euphemia" panose="020B05030401020201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it-IT" sz="1800" b="1" dirty="0">
                <a:effectLst/>
                <a:latin typeface="Euphemia" panose="020B0503040102020104" pitchFamily="34" charset="0"/>
                <a:ea typeface="HGSSoeiKakugothicUB" panose="020B0A00000000000000" pitchFamily="34" charset="-128"/>
                <a:cs typeface="Times New Roman" panose="02020603050405020304" pitchFamily="18" charset="0"/>
              </a:rPr>
              <a:t>3 </a:t>
            </a:r>
            <a:r>
              <a:rPr lang="it-IT" sz="1800" b="1" dirty="0" err="1">
                <a:effectLst/>
                <a:latin typeface="Euphemia" panose="020B0503040102020104" pitchFamily="34" charset="0"/>
                <a:ea typeface="HGSSoeiKakugothicUB" panose="020B0A00000000000000" pitchFamily="34" charset="-128"/>
                <a:cs typeface="Times New Roman" panose="02020603050405020304" pitchFamily="18" charset="0"/>
              </a:rPr>
              <a:t>fessurimetri</a:t>
            </a:r>
            <a:r>
              <a:rPr lang="it-IT" sz="1800" b="1" dirty="0">
                <a:effectLst/>
                <a:latin typeface="Euphemia" panose="020B0503040102020104" pitchFamily="34" charset="0"/>
                <a:ea typeface="HGSSoeiKakugothicUB" panose="020B0A00000000000000" pitchFamily="34" charset="-128"/>
                <a:cs typeface="Times New Roman" panose="02020603050405020304" pitchFamily="18" charset="0"/>
              </a:rPr>
              <a:t> </a:t>
            </a:r>
            <a:r>
              <a:rPr lang="it-IT" sz="1800" dirty="0">
                <a:effectLst/>
                <a:latin typeface="Euphemia" panose="020B0503040102020104" pitchFamily="34" charset="0"/>
                <a:ea typeface="HGSSoeiKakugothicUB" panose="020B0A00000000000000" pitchFamily="34" charset="-128"/>
                <a:cs typeface="Times New Roman" panose="02020603050405020304" pitchFamily="18" charset="0"/>
              </a:rPr>
              <a:t>per controllare l’eventuale apertura di fessure nell’ammasso roccioso;</a:t>
            </a:r>
            <a:endParaRPr lang="it-IT" sz="1800" dirty="0">
              <a:effectLst/>
              <a:latin typeface="Euphemia" panose="020B05030401020201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800" b="1" dirty="0">
                <a:effectLst/>
                <a:latin typeface="Euphemia" panose="020B0503040102020104" pitchFamily="34" charset="0"/>
                <a:ea typeface="HGSSoeiKakugothicUB" panose="020B0A00000000000000" pitchFamily="34" charset="-128"/>
                <a:cs typeface="Times New Roman" panose="02020603050405020304" pitchFamily="18" charset="0"/>
              </a:rPr>
              <a:t>una centralina meteorologica </a:t>
            </a:r>
            <a:r>
              <a:rPr lang="it-IT" sz="1800" dirty="0">
                <a:effectLst/>
                <a:latin typeface="Euphemia" panose="020B0503040102020104" pitchFamily="34" charset="0"/>
                <a:ea typeface="HGSSoeiKakugothicUB" panose="020B0A00000000000000" pitchFamily="34" charset="-128"/>
                <a:cs typeface="Times New Roman" panose="02020603050405020304" pitchFamily="18" charset="0"/>
              </a:rPr>
              <a:t>per i principali parametri ambientali quali temperatura, velocità e direzione del vento, pressione, umidità, pioggia</a:t>
            </a:r>
            <a:endParaRPr lang="it-IT" sz="1800" dirty="0">
              <a:effectLst/>
              <a:latin typeface="Euphemia" panose="020B05030401020201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BA3AA1E1-006A-4C4D-83C0-4B04815670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94" b="12694"/>
          <a:stretch/>
        </p:blipFill>
        <p:spPr>
          <a:xfrm>
            <a:off x="5480514" y="10"/>
            <a:ext cx="6709963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95D4B750-A3B4-453C-89E9-5AC54AB3A426}"/>
              </a:ext>
            </a:extLst>
          </p:cNvPr>
          <p:cNvSpPr txBox="1"/>
          <p:nvPr/>
        </p:nvSpPr>
        <p:spPr>
          <a:xfrm>
            <a:off x="168812" y="1281920"/>
            <a:ext cx="50446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>
                <a:effectLst/>
                <a:latin typeface="Euphemia" panose="020B0503040102020104" pitchFamily="34" charset="0"/>
                <a:ea typeface="HGSSoeiKakugothicUB" panose="020B0A00000000000000" pitchFamily="34" charset="-128"/>
                <a:cs typeface="Times New Roman" panose="02020603050405020304" pitchFamily="18" charset="0"/>
              </a:rPr>
              <a:t>il sistema si monitoraggio del progetto </a:t>
            </a:r>
            <a:r>
              <a:rPr lang="it-IT" sz="1800" dirty="0" err="1">
                <a:effectLst/>
                <a:latin typeface="Euphemia" panose="020B0503040102020104" pitchFamily="34" charset="0"/>
                <a:ea typeface="HGSSoeiKakugothicUB" panose="020B0A00000000000000" pitchFamily="34" charset="-128"/>
                <a:cs typeface="Times New Roman" panose="02020603050405020304" pitchFamily="18" charset="0"/>
              </a:rPr>
              <a:t>ArTek</a:t>
            </a:r>
            <a:r>
              <a:rPr lang="it-IT" sz="1800" dirty="0">
                <a:effectLst/>
                <a:latin typeface="Euphemia" panose="020B0503040102020104" pitchFamily="34" charset="0"/>
                <a:ea typeface="HGSSoeiKakugothicUB" panose="020B0A00000000000000" pitchFamily="34" charset="-128"/>
                <a:cs typeface="Times New Roman" panose="02020603050405020304" pitchFamily="18" charset="0"/>
              </a:rPr>
              <a:t>, concentrato nell’area occidentale di Civita per la presenza del percorso di accesso al borgo, si compone di 4 tipi di sensori:</a:t>
            </a:r>
            <a:endParaRPr lang="it-IT" sz="1800" dirty="0">
              <a:effectLst/>
              <a:latin typeface="Euphemia" panose="020B05030401020201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09400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6AD562B-7B8E-4824-8680-4B8C052BE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-891540"/>
            <a:ext cx="6251110" cy="178308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it-IT" sz="3200" dirty="0">
                <a:latin typeface="Euphemia" panose="020B0503040102020104" pitchFamily="34" charset="0"/>
              </a:rPr>
              <a:t>È possibile salvare Civita?</a:t>
            </a:r>
          </a:p>
        </p:txBody>
      </p:sp>
      <p:sp>
        <p:nvSpPr>
          <p:cNvPr id="24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6390BF"/>
          </a:solidFill>
          <a:ln w="38100" cap="rnd">
            <a:solidFill>
              <a:srgbClr val="6390BF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11C9D4A-BEEC-A9B3-3CD7-1FFF8E9A9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0393" y="2621148"/>
            <a:ext cx="7254103" cy="420942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it-IT" sz="2900" b="1" dirty="0">
                <a:latin typeface="Euphemia" panose="020B0503040102020104" pitchFamily="34" charset="0"/>
              </a:rPr>
              <a:t>5 PASSI PER SALVARE CIVITA</a:t>
            </a:r>
          </a:p>
          <a:p>
            <a:r>
              <a:rPr lang="it-IT" sz="2900" b="1" dirty="0">
                <a:latin typeface="Euphemia" panose="020B0503040102020104" pitchFamily="34" charset="0"/>
              </a:rPr>
              <a:t>Costituzione di un comitato tecnico-scientifico </a:t>
            </a:r>
            <a:r>
              <a:rPr lang="it-IT" sz="2900" dirty="0">
                <a:latin typeface="Euphemia" panose="020B0503040102020104" pitchFamily="34" charset="0"/>
              </a:rPr>
              <a:t>permanente formato da esperti il cui ruolo è quello di monitorare ed analizzare costantemente il territorio e aggiornando ininterrottamente l’elenco degli interventi da realizzare</a:t>
            </a:r>
          </a:p>
          <a:p>
            <a:r>
              <a:rPr lang="it-IT" sz="2900" b="1" dirty="0">
                <a:latin typeface="Euphemia" panose="020B0503040102020104" pitchFamily="34" charset="0"/>
              </a:rPr>
              <a:t>Studio generale</a:t>
            </a:r>
            <a:r>
              <a:rPr lang="it-IT" sz="2900" dirty="0">
                <a:latin typeface="Euphemia" panose="020B0503040102020104" pitchFamily="34" charset="0"/>
              </a:rPr>
              <a:t> preliminare sullo stato geomorfologico e idrogeologico delle rupi di Civita e Bagnoregio finalizzato alla stima qualitativa e speditiva del livello di rischio e pericolosità associati ai fenomeni di instabilità in atto.</a:t>
            </a:r>
          </a:p>
          <a:p>
            <a:r>
              <a:rPr lang="it-IT" sz="2900" dirty="0">
                <a:latin typeface="Euphemia" panose="020B0503040102020104" pitchFamily="34" charset="0"/>
              </a:rPr>
              <a:t>Definizione del </a:t>
            </a:r>
            <a:r>
              <a:rPr lang="it-IT" sz="2900" b="1" dirty="0">
                <a:latin typeface="Euphemia" panose="020B0503040102020104" pitchFamily="34" charset="0"/>
              </a:rPr>
              <a:t>piano di monitoraggio </a:t>
            </a:r>
            <a:r>
              <a:rPr lang="it-IT" sz="2900" dirty="0">
                <a:latin typeface="Euphemia" panose="020B0503040102020104" pitchFamily="34" charset="0"/>
              </a:rPr>
              <a:t>dei versanti.</a:t>
            </a:r>
          </a:p>
          <a:p>
            <a:r>
              <a:rPr lang="it-IT" sz="2900" dirty="0">
                <a:latin typeface="Euphemia" panose="020B0503040102020104" pitchFamily="34" charset="0"/>
              </a:rPr>
              <a:t>Prima stesura del </a:t>
            </a:r>
            <a:r>
              <a:rPr lang="it-IT" sz="2900" b="1" dirty="0">
                <a:latin typeface="Euphemia" panose="020B0503040102020104" pitchFamily="34" charset="0"/>
              </a:rPr>
              <a:t>piano di interventi </a:t>
            </a:r>
            <a:r>
              <a:rPr lang="it-IT" sz="2900" dirty="0">
                <a:latin typeface="Euphemia" panose="020B0503040102020104" pitchFamily="34" charset="0"/>
              </a:rPr>
              <a:t>(ubicazione, caratteristiche e priorità).</a:t>
            </a:r>
          </a:p>
          <a:p>
            <a:r>
              <a:rPr lang="it-IT" sz="2900" b="1" dirty="0">
                <a:latin typeface="Euphemia" panose="020B0503040102020104" pitchFamily="34" charset="0"/>
              </a:rPr>
              <a:t>Aggiornamento costante </a:t>
            </a:r>
            <a:r>
              <a:rPr lang="it-IT" sz="2900" dirty="0">
                <a:latin typeface="Euphemia" panose="020B0503040102020104" pitchFamily="34" charset="0"/>
              </a:rPr>
              <a:t>dello stato conoscitivo del territorio sulla base dei dati strumentali derivanti dal monitoraggio, e relativo adeguamento del piano degli interventi.</a:t>
            </a:r>
          </a:p>
          <a:p>
            <a:endParaRPr lang="it-IT" sz="1800" dirty="0">
              <a:latin typeface="Euphemia" panose="020B0503040102020104" pitchFamily="34" charset="0"/>
            </a:endParaRPr>
          </a:p>
          <a:p>
            <a:endParaRPr lang="it-IT" sz="1800" dirty="0">
              <a:latin typeface="Euphemia" panose="020B0503040102020104" pitchFamily="34" charset="0"/>
            </a:endParaRPr>
          </a:p>
          <a:p>
            <a:pPr marL="0" indent="0">
              <a:buNone/>
            </a:pPr>
            <a:endParaRPr lang="en-US" sz="1800" dirty="0">
              <a:latin typeface="Euphemia" panose="020B0503040102020104" pitchFamily="34" charset="0"/>
            </a:endParaRP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65AA95E4-F30B-43DC-BC0A-5707C0CF1B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9" r="12719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D3EE6A3B-98BC-41D9-B9F6-19DBC05F3A36}"/>
              </a:ext>
            </a:extLst>
          </p:cNvPr>
          <p:cNvSpPr txBox="1"/>
          <p:nvPr/>
        </p:nvSpPr>
        <p:spPr>
          <a:xfrm>
            <a:off x="4571159" y="1081885"/>
            <a:ext cx="73433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>
                <a:effectLst/>
                <a:latin typeface="Euphemia" panose="020B0503040102020104" pitchFamily="34" charset="0"/>
                <a:ea typeface="HGSSoeiKakugothicUB" panose="020B0A00000000000000" pitchFamily="34" charset="-128"/>
              </a:rPr>
              <a:t>Il suo “paesaggio instabile” rappresenta un esempio importante di come l’ambiente muti continuamente forma.</a:t>
            </a:r>
          </a:p>
          <a:p>
            <a:pPr algn="just"/>
            <a:r>
              <a:rPr lang="it-IT" sz="1600" dirty="0">
                <a:latin typeface="Euphemia" panose="020B0503040102020104" pitchFamily="34" charset="0"/>
                <a:ea typeface="HGSSoeiKakugothicUB" panose="020B0A00000000000000" pitchFamily="34" charset="-128"/>
              </a:rPr>
              <a:t>Il museo Geologico e delle Frane ha proposto delle iniziative per prevenire l’estendersi e l’aggravarsi dell’instabilità.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b="1" dirty="0">
                <a:latin typeface="Euphemia" panose="020B0503040102020104" pitchFamily="34" charset="0"/>
                <a:ea typeface="HGSSoeiKakugothicUB" panose="020B0A00000000000000" pitchFamily="34" charset="-128"/>
              </a:rPr>
              <a:t>Dispositivo art.101 Codice dei Beni Culturali e del paesaggio</a:t>
            </a:r>
          </a:p>
        </p:txBody>
      </p:sp>
    </p:spTree>
    <p:extLst>
      <p:ext uri="{BB962C8B-B14F-4D97-AF65-F5344CB8AC3E}">
        <p14:creationId xmlns:p14="http://schemas.microsoft.com/office/powerpoint/2010/main" val="1879329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5E7C9E"/>
          </a:solidFill>
          <a:ln w="38100" cap="rnd">
            <a:solidFill>
              <a:srgbClr val="5E7C9E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25E9DF9A-B672-4F89-AA76-5B5A5CCE18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9" r="15129"/>
          <a:stretch/>
        </p:blipFill>
        <p:spPr>
          <a:xfrm>
            <a:off x="5310177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29" name="Segnaposto contenuto 28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4E4D5844-519C-4E74-AB3E-FCA0DE3A90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93" y="741495"/>
            <a:ext cx="2017566" cy="1089363"/>
          </a:xfrm>
        </p:spPr>
      </p:pic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7D7657C9-B755-47EF-BD9F-50FECB2EA33C}"/>
              </a:ext>
            </a:extLst>
          </p:cNvPr>
          <p:cNvSpPr txBox="1"/>
          <p:nvPr/>
        </p:nvSpPr>
        <p:spPr>
          <a:xfrm>
            <a:off x="225787" y="2591271"/>
            <a:ext cx="486482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latin typeface="Euphemia" panose="020B0604020202020204" pitchFamily="34" charset="0"/>
                <a:cs typeface="Hadassah Friedlaender" panose="02020603050405020304" pitchFamily="18" charset="-79"/>
              </a:rPr>
              <a:t>Civita è una frazione del comune di Bagnoregio in provincia di Viterbo facente parte dell’associazione dei </a:t>
            </a:r>
            <a:r>
              <a:rPr lang="it-IT" sz="1600" b="1" dirty="0">
                <a:latin typeface="Euphemia" panose="020B0604020202020204" pitchFamily="34" charset="0"/>
                <a:cs typeface="Hadassah Friedlaender" panose="02020603050405020304" pitchFamily="18" charset="-79"/>
              </a:rPr>
              <a:t>Borghi più belli d’Italia</a:t>
            </a:r>
            <a:endParaRPr lang="it-IT" sz="1600" dirty="0">
              <a:latin typeface="Euphemia" panose="020B0503040102020104" pitchFamily="34" charset="0"/>
              <a:cs typeface="Hadassah Friedlaender" panose="02020603050405020304" pitchFamily="18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600" dirty="0">
              <a:latin typeface="Euphemia" panose="020B0604020202020204" pitchFamily="34" charset="0"/>
              <a:cs typeface="Hadassah Friedlaender" panose="02020603050405020304" pitchFamily="18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>
                <a:effectLst/>
                <a:latin typeface="Euphemia" panose="020B0503040102020104" pitchFamily="34" charset="0"/>
                <a:ea typeface="HGSSoeiKakugothicUB" panose="020B0A00000000000000" pitchFamily="34" charset="-128"/>
              </a:rPr>
              <a:t>Legge n. 158/2017 </a:t>
            </a:r>
            <a:r>
              <a:rPr lang="it-IT" sz="1600" dirty="0">
                <a:effectLst/>
                <a:latin typeface="Euphemia" panose="020B0503040102020104" pitchFamily="34" charset="0"/>
                <a:ea typeface="HGSSoeiKakugothicUB" panose="020B0A00000000000000" pitchFamily="34" charset="-128"/>
              </a:rPr>
              <a:t>sui piccoli borghi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600" dirty="0">
              <a:latin typeface="Euphemia" panose="020B0503040102020104" pitchFamily="34" charset="0"/>
              <a:cs typeface="Hadassah Friedlaender" panose="02020603050405020304" pitchFamily="18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>
                <a:latin typeface="Euphemia" panose="020B0503040102020104" pitchFamily="34" charset="0"/>
                <a:cs typeface="Hadassah Friedlaender" panose="02020603050405020304" pitchFamily="18" charset="-79"/>
              </a:rPr>
              <a:t>DPCM 23.07.2021 </a:t>
            </a:r>
            <a:r>
              <a:rPr lang="it-IT" sz="1600" dirty="0">
                <a:latin typeface="Euphemia" panose="020B0503040102020104" pitchFamily="34" charset="0"/>
                <a:cs typeface="Hadassah Friedlaender" panose="02020603050405020304" pitchFamily="18" charset="-79"/>
              </a:rPr>
              <a:t>elenco piccoli Comuni &lt; 5000 abitanti che rientrano nelle tipologie previste dall’</a:t>
            </a:r>
            <a:r>
              <a:rPr lang="it-IT" sz="1600" b="1" dirty="0">
                <a:latin typeface="Euphemia" panose="020B0503040102020104" pitchFamily="34" charset="0"/>
                <a:cs typeface="Hadassah Friedlaender" panose="02020603050405020304" pitchFamily="18" charset="-79"/>
              </a:rPr>
              <a:t>art.1, comma 2 legge 158/2017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600" dirty="0">
              <a:latin typeface="Euphemia" panose="020B0604020202020204" pitchFamily="34" charset="0"/>
              <a:cs typeface="Hadassah Friedlaender" panose="02020603050405020304" pitchFamily="18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latin typeface="Euphemia" panose="020B0604020202020204" pitchFamily="34" charset="0"/>
                <a:cs typeface="Hadassah Friedlaender" panose="02020603050405020304" pitchFamily="18" charset="-79"/>
              </a:rPr>
              <a:t>venne denominata «</a:t>
            </a:r>
            <a:r>
              <a:rPr lang="it-IT" sz="1600" i="1" dirty="0">
                <a:latin typeface="Euphemia" panose="020B0604020202020204" pitchFamily="34" charset="0"/>
                <a:cs typeface="Hadassah Friedlaender" panose="02020603050405020304" pitchFamily="18" charset="-79"/>
              </a:rPr>
              <a:t>la città che muore</a:t>
            </a:r>
            <a:r>
              <a:rPr lang="it-IT" sz="1600" dirty="0">
                <a:latin typeface="Euphemia" panose="020B0604020202020204" pitchFamily="34" charset="0"/>
                <a:cs typeface="Hadassah Friedlaender" panose="02020603050405020304" pitchFamily="18" charset="-79"/>
              </a:rPr>
              <a:t>» dallo scrittore e accademico italiano Bonaventura Tecchi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600" dirty="0">
              <a:latin typeface="Euphemia" panose="020B0604020202020204" pitchFamily="34" charset="0"/>
              <a:cs typeface="Hadassah Friedlaender" panose="02020603050405020304" pitchFamily="18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latin typeface="Euphemia" panose="020B0604020202020204" pitchFamily="34" charset="0"/>
                <a:cs typeface="Hadassah Friedlaender" panose="02020603050405020304" pitchFamily="18" charset="-79"/>
              </a:rPr>
              <a:t>la sua morfologia è stata provocata dall’erosione e dalle frane</a:t>
            </a:r>
          </a:p>
        </p:txBody>
      </p:sp>
    </p:spTree>
    <p:extLst>
      <p:ext uri="{BB962C8B-B14F-4D97-AF65-F5344CB8AC3E}">
        <p14:creationId xmlns:p14="http://schemas.microsoft.com/office/powerpoint/2010/main" val="1829511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3778B6B-4238-496C-A2F2-FD218FF5F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292" y="1538325"/>
            <a:ext cx="2962929" cy="722162"/>
          </a:xfrm>
        </p:spPr>
        <p:txBody>
          <a:bodyPr anchor="b">
            <a:normAutofit/>
          </a:bodyPr>
          <a:lstStyle/>
          <a:p>
            <a:r>
              <a:rPr lang="it-IT" sz="3200" dirty="0">
                <a:latin typeface="Euphemia" panose="020B0503040102020104" pitchFamily="34" charset="0"/>
              </a:rPr>
              <a:t>Morfologia</a:t>
            </a:r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5E7C9E"/>
          </a:solidFill>
          <a:ln w="38100" cap="rnd">
            <a:solidFill>
              <a:srgbClr val="5E7C9E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F9724C2-F266-A3F8-4935-2F919354A7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477830" cy="332066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1800" dirty="0">
                <a:latin typeface="Euphemia" panose="020B05030401020201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it-IT" sz="1800" dirty="0">
                <a:effectLst/>
                <a:latin typeface="Euphemia" panose="020B05030401020201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erritorio costituito da due formazioni distinte per </a:t>
            </a:r>
            <a:r>
              <a:rPr lang="it-IT" sz="1800" b="1" u="sng" dirty="0">
                <a:effectLst/>
                <a:latin typeface="Euphemia" panose="020B05030401020201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cronologia e tipo</a:t>
            </a:r>
            <a:r>
              <a:rPr lang="it-IT" sz="1800" dirty="0">
                <a:effectLst/>
                <a:latin typeface="Euphemia" panose="020B05030401020201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</a:pPr>
            <a:r>
              <a:rPr lang="it-IT" sz="1800" dirty="0">
                <a:effectLst/>
                <a:latin typeface="Euphemia" panose="020B05030401020201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quella più antica è </a:t>
            </a:r>
            <a:r>
              <a:rPr lang="it-IT" sz="1800" b="1" dirty="0">
                <a:effectLst/>
                <a:latin typeface="Euphemia" panose="020B05030401020201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argillosa</a:t>
            </a:r>
            <a:r>
              <a:rPr lang="it-IT" sz="1800" dirty="0">
                <a:effectLst/>
                <a:latin typeface="Euphemia" panose="020B05030401020201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di origine marina e costituisce lo strato di base, particolarmente soggetto all'erosione; 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</a:pPr>
            <a:r>
              <a:rPr lang="it-IT" sz="1800" dirty="0">
                <a:effectLst/>
                <a:latin typeface="Euphemia" panose="020B05030401020201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gli strati superiori sono invece formati da materiale </a:t>
            </a:r>
            <a:r>
              <a:rPr lang="it-IT" sz="1800" b="1" dirty="0">
                <a:effectLst/>
                <a:latin typeface="Euphemia" panose="020B05030401020201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tufaceo </a:t>
            </a:r>
            <a:r>
              <a:rPr lang="it-IT" sz="1800" dirty="0">
                <a:effectLst/>
                <a:latin typeface="Euphemia" panose="020B05030401020201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lang="it-IT" sz="1800" b="1" dirty="0">
                <a:effectLst/>
                <a:latin typeface="Euphemia" panose="020B05030401020201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lavico</a:t>
            </a:r>
            <a:r>
              <a:rPr lang="it-IT" sz="1800" dirty="0">
                <a:effectLst/>
                <a:latin typeface="Euphemia" panose="020B05030401020201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endParaRPr lang="it-IT" sz="1800" dirty="0">
              <a:latin typeface="Euphemia" panose="020B05030401020201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1800" dirty="0">
                <a:latin typeface="Euphemia" panose="020B05030401020201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</a:t>
            </a:r>
            <a:r>
              <a:rPr lang="it-IT" sz="1800" dirty="0">
                <a:effectLst/>
                <a:latin typeface="Euphemia" panose="020B05030401020201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veloce erosione è dovuta all'opera dei torrenti, agli agenti atmosferici, ma anche al </a:t>
            </a:r>
            <a:r>
              <a:rPr lang="it-IT" sz="1800" dirty="0">
                <a:latin typeface="Euphemia" panose="020B05030401020201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disboscamento</a:t>
            </a:r>
            <a:r>
              <a:rPr lang="it-IT" sz="1800" dirty="0">
                <a:effectLst/>
                <a:latin typeface="Euphemia" panose="020B05030401020201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endParaRPr lang="en-US" sz="1800" dirty="0">
              <a:latin typeface="Euphemia" panose="020B0503040102020104" pitchFamily="34" charset="0"/>
            </a:endParaRPr>
          </a:p>
        </p:txBody>
      </p:sp>
      <p:pic>
        <p:nvPicPr>
          <p:cNvPr id="5" name="Segnaposto contenuto 4" descr="Immagine che contiene montagna, natura, esterni, collina&#10;&#10;Descrizione generata automaticamente">
            <a:extLst>
              <a:ext uri="{FF2B5EF4-FFF2-40B4-BE49-F238E27FC236}">
                <a16:creationId xmlns:a16="http://schemas.microsoft.com/office/drawing/2014/main" id="{9AB25413-AF9D-40D8-8502-4EED952AAC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0" r="22687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85056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0" name="Rectangle 73">
            <a:extLst>
              <a:ext uri="{FF2B5EF4-FFF2-40B4-BE49-F238E27FC236}">
                <a16:creationId xmlns:a16="http://schemas.microsoft.com/office/drawing/2014/main" id="{95B1FC96-0749-41C9-BAED-E089E7714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5583C0F-3DBA-45D6-A83B-FAAD37C42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562856"/>
            <a:ext cx="3419856" cy="1600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>
                <a:latin typeface="Euphemia" panose="020B0503040102020104" pitchFamily="34" charset="0"/>
              </a:rPr>
              <a:t>Il Borgo</a:t>
            </a:r>
          </a:p>
        </p:txBody>
      </p:sp>
      <p:pic>
        <p:nvPicPr>
          <p:cNvPr id="7" name="Immagine 6" descr="Immagine che contiene montagna, esterni, natura&#10;&#10;Descrizione generata automaticamente">
            <a:extLst>
              <a:ext uri="{FF2B5EF4-FFF2-40B4-BE49-F238E27FC236}">
                <a16:creationId xmlns:a16="http://schemas.microsoft.com/office/drawing/2014/main" id="{A7DE8B62-4F45-412A-8A88-1B7E8C35BE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26" r="4117" b="3"/>
          <a:stretch/>
        </p:blipFill>
        <p:spPr>
          <a:xfrm>
            <a:off x="1576" y="-1"/>
            <a:ext cx="6005375" cy="3746165"/>
          </a:xfrm>
          <a:custGeom>
            <a:avLst/>
            <a:gdLst/>
            <a:ahLst/>
            <a:cxnLst/>
            <a:rect l="l" t="t" r="r" b="b"/>
            <a:pathLst>
              <a:path w="6005375" h="4196281">
                <a:moveTo>
                  <a:pt x="0" y="0"/>
                </a:moveTo>
                <a:lnTo>
                  <a:pt x="6000672" y="0"/>
                </a:lnTo>
                <a:lnTo>
                  <a:pt x="5998730" y="19709"/>
                </a:lnTo>
                <a:cubicBezTo>
                  <a:pt x="6001245" y="280059"/>
                  <a:pt x="5986415" y="540409"/>
                  <a:pt x="5999656" y="800631"/>
                </a:cubicBezTo>
                <a:cubicBezTo>
                  <a:pt x="6009855" y="1001996"/>
                  <a:pt x="6003364" y="1203233"/>
                  <a:pt x="5999656" y="1404471"/>
                </a:cubicBezTo>
                <a:cubicBezTo>
                  <a:pt x="5992506" y="1790420"/>
                  <a:pt x="6003364" y="2175860"/>
                  <a:pt x="5998730" y="2561300"/>
                </a:cubicBezTo>
                <a:cubicBezTo>
                  <a:pt x="5996744" y="2732154"/>
                  <a:pt x="5998994" y="2902754"/>
                  <a:pt x="6003364" y="3073609"/>
                </a:cubicBezTo>
                <a:cubicBezTo>
                  <a:pt x="6009720" y="3317560"/>
                  <a:pt x="5999923" y="3561638"/>
                  <a:pt x="5989197" y="3805463"/>
                </a:cubicBezTo>
                <a:cubicBezTo>
                  <a:pt x="5985594" y="3872508"/>
                  <a:pt x="5984647" y="3939633"/>
                  <a:pt x="5986348" y="4006695"/>
                </a:cubicBezTo>
                <a:lnTo>
                  <a:pt x="5997254" y="4174633"/>
                </a:lnTo>
                <a:lnTo>
                  <a:pt x="5951601" y="4176620"/>
                </a:lnTo>
                <a:cubicBezTo>
                  <a:pt x="5886702" y="4176651"/>
                  <a:pt x="5821788" y="4174749"/>
                  <a:pt x="5756905" y="4173480"/>
                </a:cubicBezTo>
                <a:cubicBezTo>
                  <a:pt x="5518559" y="4169040"/>
                  <a:pt x="5280086" y="4173480"/>
                  <a:pt x="5042247" y="4150774"/>
                </a:cubicBezTo>
                <a:cubicBezTo>
                  <a:pt x="4977618" y="4144622"/>
                  <a:pt x="4912546" y="4140690"/>
                  <a:pt x="4847600" y="4141467"/>
                </a:cubicBezTo>
                <a:cubicBezTo>
                  <a:pt x="4782655" y="4142244"/>
                  <a:pt x="4717835" y="4147730"/>
                  <a:pt x="4653713" y="4160414"/>
                </a:cubicBezTo>
                <a:cubicBezTo>
                  <a:pt x="4446571" y="4200625"/>
                  <a:pt x="4238796" y="4203162"/>
                  <a:pt x="4029497" y="4186925"/>
                </a:cubicBezTo>
                <a:cubicBezTo>
                  <a:pt x="3943621" y="4180203"/>
                  <a:pt x="3857746" y="4169040"/>
                  <a:pt x="3771489" y="4171196"/>
                </a:cubicBezTo>
                <a:cubicBezTo>
                  <a:pt x="3623585" y="4175129"/>
                  <a:pt x="3475554" y="4167137"/>
                  <a:pt x="3327523" y="4169167"/>
                </a:cubicBezTo>
                <a:cubicBezTo>
                  <a:pt x="3323528" y="4169738"/>
                  <a:pt x="3319443" y="4169205"/>
                  <a:pt x="3315727" y="4167645"/>
                </a:cubicBezTo>
                <a:cubicBezTo>
                  <a:pt x="3278941" y="4142402"/>
                  <a:pt x="3238603" y="4152169"/>
                  <a:pt x="3200549" y="4158765"/>
                </a:cubicBezTo>
                <a:cubicBezTo>
                  <a:pt x="3074082" y="4180710"/>
                  <a:pt x="2947742" y="4191492"/>
                  <a:pt x="2819246" y="4174494"/>
                </a:cubicBezTo>
                <a:cubicBezTo>
                  <a:pt x="2696546" y="4156698"/>
                  <a:pt x="2572096" y="4154478"/>
                  <a:pt x="2448851" y="4167898"/>
                </a:cubicBezTo>
                <a:cubicBezTo>
                  <a:pt x="2279383" y="4187687"/>
                  <a:pt x="2110549" y="4183501"/>
                  <a:pt x="1941462" y="4167898"/>
                </a:cubicBezTo>
                <a:cubicBezTo>
                  <a:pt x="1872837" y="4161556"/>
                  <a:pt x="1803198" y="4150774"/>
                  <a:pt x="1735208" y="4166630"/>
                </a:cubicBezTo>
                <a:cubicBezTo>
                  <a:pt x="1651489" y="4186038"/>
                  <a:pt x="1568023" y="4179695"/>
                  <a:pt x="1484050" y="4175382"/>
                </a:cubicBezTo>
                <a:cubicBezTo>
                  <a:pt x="1377752" y="4169801"/>
                  <a:pt x="1271708" y="4153692"/>
                  <a:pt x="1165029" y="4166376"/>
                </a:cubicBezTo>
                <a:cubicBezTo>
                  <a:pt x="1115685" y="4172211"/>
                  <a:pt x="1066722" y="4181471"/>
                  <a:pt x="1016744" y="4179061"/>
                </a:cubicBezTo>
                <a:cubicBezTo>
                  <a:pt x="878481" y="4172719"/>
                  <a:pt x="740344" y="4165235"/>
                  <a:pt x="601826" y="4166376"/>
                </a:cubicBezTo>
                <a:cubicBezTo>
                  <a:pt x="543857" y="4166757"/>
                  <a:pt x="486268" y="4168659"/>
                  <a:pt x="428553" y="4172845"/>
                </a:cubicBezTo>
                <a:cubicBezTo>
                  <a:pt x="320859" y="4180710"/>
                  <a:pt x="213546" y="4170055"/>
                  <a:pt x="106234" y="4166249"/>
                </a:cubicBezTo>
                <a:lnTo>
                  <a:pt x="0" y="4171008"/>
                </a:lnTo>
                <a:close/>
              </a:path>
            </a:pathLst>
          </a:custGeom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AF4FFC12-8574-42D2-A55C-C351AA46EE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4" r="11604"/>
          <a:stretch/>
        </p:blipFill>
        <p:spPr>
          <a:xfrm>
            <a:off x="6182002" y="0"/>
            <a:ext cx="6006950" cy="3746165"/>
          </a:xfrm>
          <a:custGeom>
            <a:avLst/>
            <a:gdLst/>
            <a:ahLst/>
            <a:cxnLst/>
            <a:rect l="l" t="t" r="r" b="b"/>
            <a:pathLst>
              <a:path w="6006950" h="4187672">
                <a:moveTo>
                  <a:pt x="9223" y="0"/>
                </a:moveTo>
                <a:lnTo>
                  <a:pt x="6006950" y="0"/>
                </a:lnTo>
                <a:lnTo>
                  <a:pt x="6006950" y="4169490"/>
                </a:lnTo>
                <a:lnTo>
                  <a:pt x="5787907" y="4174448"/>
                </a:lnTo>
                <a:cubicBezTo>
                  <a:pt x="5713866" y="4173475"/>
                  <a:pt x="5639861" y="4169853"/>
                  <a:pt x="5566029" y="4163587"/>
                </a:cubicBezTo>
                <a:cubicBezTo>
                  <a:pt x="5458843" y="4155595"/>
                  <a:pt x="5350768" y="4144559"/>
                  <a:pt x="5244343" y="4164855"/>
                </a:cubicBezTo>
                <a:cubicBezTo>
                  <a:pt x="5127517" y="4187307"/>
                  <a:pt x="5010817" y="4187434"/>
                  <a:pt x="4892977" y="4181726"/>
                </a:cubicBezTo>
                <a:cubicBezTo>
                  <a:pt x="4792260" y="4176906"/>
                  <a:pt x="4691923" y="4151536"/>
                  <a:pt x="4590445" y="4178301"/>
                </a:cubicBezTo>
                <a:cubicBezTo>
                  <a:pt x="4580348" y="4179772"/>
                  <a:pt x="4570061" y="4179341"/>
                  <a:pt x="4560128" y="4177032"/>
                </a:cubicBezTo>
                <a:cubicBezTo>
                  <a:pt x="4449137" y="4161684"/>
                  <a:pt x="4337384" y="4174242"/>
                  <a:pt x="4226013" y="4169929"/>
                </a:cubicBezTo>
                <a:cubicBezTo>
                  <a:pt x="4174640" y="4167899"/>
                  <a:pt x="4122252" y="4169041"/>
                  <a:pt x="4071513" y="4163587"/>
                </a:cubicBezTo>
                <a:cubicBezTo>
                  <a:pt x="3955067" y="4151156"/>
                  <a:pt x="3838874" y="4144559"/>
                  <a:pt x="3723697" y="4173861"/>
                </a:cubicBezTo>
                <a:cubicBezTo>
                  <a:pt x="3690082" y="4181764"/>
                  <a:pt x="3655732" y="4186013"/>
                  <a:pt x="3621204" y="4186546"/>
                </a:cubicBezTo>
                <a:cubicBezTo>
                  <a:pt x="3508437" y="4190605"/>
                  <a:pt x="3396050" y="4182867"/>
                  <a:pt x="3283664" y="4176525"/>
                </a:cubicBezTo>
                <a:cubicBezTo>
                  <a:pt x="3205652" y="4172085"/>
                  <a:pt x="3127768" y="4162445"/>
                  <a:pt x="3049630" y="4170563"/>
                </a:cubicBezTo>
                <a:cubicBezTo>
                  <a:pt x="3004218" y="4175257"/>
                  <a:pt x="2958427" y="4175257"/>
                  <a:pt x="2913015" y="4170563"/>
                </a:cubicBezTo>
                <a:cubicBezTo>
                  <a:pt x="2829321" y="4160758"/>
                  <a:pt x="2744879" y="4158931"/>
                  <a:pt x="2660842" y="4165109"/>
                </a:cubicBezTo>
                <a:cubicBezTo>
                  <a:pt x="2535390" y="4175891"/>
                  <a:pt x="2410065" y="4184897"/>
                  <a:pt x="2284232" y="4167773"/>
                </a:cubicBezTo>
                <a:cubicBezTo>
                  <a:pt x="2212868" y="4156559"/>
                  <a:pt x="2140312" y="4155240"/>
                  <a:pt x="2068592" y="4163840"/>
                </a:cubicBezTo>
                <a:cubicBezTo>
                  <a:pt x="1897729" y="4187814"/>
                  <a:pt x="1726485" y="4180077"/>
                  <a:pt x="1555241" y="4170183"/>
                </a:cubicBezTo>
                <a:cubicBezTo>
                  <a:pt x="1440824" y="4163460"/>
                  <a:pt x="1325901" y="4151156"/>
                  <a:pt x="1211738" y="4167392"/>
                </a:cubicBezTo>
                <a:cubicBezTo>
                  <a:pt x="1066118" y="4187688"/>
                  <a:pt x="920370" y="4180965"/>
                  <a:pt x="774368" y="4175003"/>
                </a:cubicBezTo>
                <a:cubicBezTo>
                  <a:pt x="667182" y="4170563"/>
                  <a:pt x="559869" y="4157117"/>
                  <a:pt x="452430" y="4173734"/>
                </a:cubicBezTo>
                <a:cubicBezTo>
                  <a:pt x="441369" y="4175244"/>
                  <a:pt x="430117" y="4174115"/>
                  <a:pt x="419576" y="4170436"/>
                </a:cubicBezTo>
                <a:cubicBezTo>
                  <a:pt x="378807" y="4157016"/>
                  <a:pt x="335096" y="4155215"/>
                  <a:pt x="293363" y="4165236"/>
                </a:cubicBezTo>
                <a:cubicBezTo>
                  <a:pt x="216367" y="4182106"/>
                  <a:pt x="139497" y="4189463"/>
                  <a:pt x="61105" y="4174115"/>
                </a:cubicBezTo>
                <a:lnTo>
                  <a:pt x="13323" y="4171265"/>
                </a:lnTo>
                <a:lnTo>
                  <a:pt x="28554" y="3843045"/>
                </a:lnTo>
                <a:cubicBezTo>
                  <a:pt x="30457" y="3722610"/>
                  <a:pt x="27412" y="3602256"/>
                  <a:pt x="15626" y="3482187"/>
                </a:cubicBezTo>
                <a:cubicBezTo>
                  <a:pt x="-847" y="3335690"/>
                  <a:pt x="-4304" y="3188124"/>
                  <a:pt x="5296" y="3041068"/>
                </a:cubicBezTo>
                <a:cubicBezTo>
                  <a:pt x="11786" y="2956911"/>
                  <a:pt x="18539" y="2872754"/>
                  <a:pt x="22776" y="2788472"/>
                </a:cubicBezTo>
                <a:cubicBezTo>
                  <a:pt x="28180" y="2668580"/>
                  <a:pt x="25173" y="2548474"/>
                  <a:pt x="13771" y="2428964"/>
                </a:cubicBezTo>
                <a:cubicBezTo>
                  <a:pt x="4237" y="2337829"/>
                  <a:pt x="3177" y="2246070"/>
                  <a:pt x="10593" y="2154757"/>
                </a:cubicBezTo>
                <a:cubicBezTo>
                  <a:pt x="25690" y="1999286"/>
                  <a:pt x="9931" y="1843813"/>
                  <a:pt x="5032" y="1688466"/>
                </a:cubicBezTo>
                <a:cubicBezTo>
                  <a:pt x="-3577" y="1402691"/>
                  <a:pt x="20393" y="1117045"/>
                  <a:pt x="9666" y="831270"/>
                </a:cubicBezTo>
                <a:cubicBezTo>
                  <a:pt x="3841" y="689908"/>
                  <a:pt x="16420" y="548673"/>
                  <a:pt x="9666" y="407311"/>
                </a:cubicBezTo>
                <a:cubicBezTo>
                  <a:pt x="4105" y="306755"/>
                  <a:pt x="397" y="206200"/>
                  <a:pt x="4105" y="105518"/>
                </a:cubicBezTo>
                <a:cubicBezTo>
                  <a:pt x="5164" y="78059"/>
                  <a:pt x="5826" y="50473"/>
                  <a:pt x="9534" y="23396"/>
                </a:cubicBezTo>
                <a:close/>
              </a:path>
            </a:pathLst>
          </a:custGeom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1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4992" y="4562856"/>
            <a:ext cx="18288" cy="1600200"/>
          </a:xfrm>
          <a:custGeom>
            <a:avLst/>
            <a:gdLst>
              <a:gd name="connsiteX0" fmla="*/ 0 w 18288"/>
              <a:gd name="connsiteY0" fmla="*/ 0 h 1600200"/>
              <a:gd name="connsiteX1" fmla="*/ 18288 w 18288"/>
              <a:gd name="connsiteY1" fmla="*/ 0 h 1600200"/>
              <a:gd name="connsiteX2" fmla="*/ 18288 w 18288"/>
              <a:gd name="connsiteY2" fmla="*/ 549402 h 1600200"/>
              <a:gd name="connsiteX3" fmla="*/ 18288 w 18288"/>
              <a:gd name="connsiteY3" fmla="*/ 1114806 h 1600200"/>
              <a:gd name="connsiteX4" fmla="*/ 18288 w 18288"/>
              <a:gd name="connsiteY4" fmla="*/ 1600200 h 1600200"/>
              <a:gd name="connsiteX5" fmla="*/ 0 w 18288"/>
              <a:gd name="connsiteY5" fmla="*/ 1600200 h 1600200"/>
              <a:gd name="connsiteX6" fmla="*/ 0 w 18288"/>
              <a:gd name="connsiteY6" fmla="*/ 1066800 h 1600200"/>
              <a:gd name="connsiteX7" fmla="*/ 0 w 18288"/>
              <a:gd name="connsiteY7" fmla="*/ 517398 h 1600200"/>
              <a:gd name="connsiteX8" fmla="*/ 0 w 18288"/>
              <a:gd name="connsiteY8" fmla="*/ 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88" h="1600200" fill="none" extrusionOk="0">
                <a:moveTo>
                  <a:pt x="0" y="0"/>
                </a:moveTo>
                <a:cubicBezTo>
                  <a:pt x="4865" y="374"/>
                  <a:pt x="13608" y="53"/>
                  <a:pt x="18288" y="0"/>
                </a:cubicBezTo>
                <a:cubicBezTo>
                  <a:pt x="23286" y="215154"/>
                  <a:pt x="-6672" y="375145"/>
                  <a:pt x="18288" y="549402"/>
                </a:cubicBezTo>
                <a:cubicBezTo>
                  <a:pt x="43248" y="723659"/>
                  <a:pt x="44414" y="873011"/>
                  <a:pt x="18288" y="1114806"/>
                </a:cubicBezTo>
                <a:cubicBezTo>
                  <a:pt x="-7838" y="1356601"/>
                  <a:pt x="13030" y="1360490"/>
                  <a:pt x="18288" y="1600200"/>
                </a:cubicBezTo>
                <a:cubicBezTo>
                  <a:pt x="10638" y="1600772"/>
                  <a:pt x="4111" y="1599793"/>
                  <a:pt x="0" y="1600200"/>
                </a:cubicBezTo>
                <a:cubicBezTo>
                  <a:pt x="-6890" y="1375807"/>
                  <a:pt x="21339" y="1304563"/>
                  <a:pt x="0" y="1066800"/>
                </a:cubicBezTo>
                <a:cubicBezTo>
                  <a:pt x="-21339" y="829037"/>
                  <a:pt x="-23009" y="689986"/>
                  <a:pt x="0" y="517398"/>
                </a:cubicBezTo>
                <a:cubicBezTo>
                  <a:pt x="23009" y="344810"/>
                  <a:pt x="-9921" y="122345"/>
                  <a:pt x="0" y="0"/>
                </a:cubicBezTo>
                <a:close/>
              </a:path>
              <a:path w="18288" h="1600200" stroke="0" extrusionOk="0">
                <a:moveTo>
                  <a:pt x="0" y="0"/>
                </a:moveTo>
                <a:cubicBezTo>
                  <a:pt x="5341" y="9"/>
                  <a:pt x="11148" y="-611"/>
                  <a:pt x="18288" y="0"/>
                </a:cubicBezTo>
                <a:cubicBezTo>
                  <a:pt x="31387" y="104987"/>
                  <a:pt x="17137" y="300374"/>
                  <a:pt x="18288" y="485394"/>
                </a:cubicBezTo>
                <a:cubicBezTo>
                  <a:pt x="19439" y="670414"/>
                  <a:pt x="37394" y="922400"/>
                  <a:pt x="18288" y="1050798"/>
                </a:cubicBezTo>
                <a:cubicBezTo>
                  <a:pt x="-818" y="1179196"/>
                  <a:pt x="6556" y="1394957"/>
                  <a:pt x="18288" y="1600200"/>
                </a:cubicBezTo>
                <a:cubicBezTo>
                  <a:pt x="12642" y="1600430"/>
                  <a:pt x="3803" y="1599869"/>
                  <a:pt x="0" y="1600200"/>
                </a:cubicBezTo>
                <a:cubicBezTo>
                  <a:pt x="10832" y="1355159"/>
                  <a:pt x="-10163" y="1159269"/>
                  <a:pt x="0" y="1034796"/>
                </a:cubicBezTo>
                <a:cubicBezTo>
                  <a:pt x="10163" y="910323"/>
                  <a:pt x="5178" y="626710"/>
                  <a:pt x="0" y="469392"/>
                </a:cubicBezTo>
                <a:cubicBezTo>
                  <a:pt x="-5178" y="312074"/>
                  <a:pt x="20387" y="137476"/>
                  <a:pt x="0" y="0"/>
                </a:cubicBezTo>
                <a:close/>
              </a:path>
            </a:pathLst>
          </a:custGeom>
          <a:solidFill>
            <a:srgbClr val="60A8FB"/>
          </a:solidFill>
          <a:ln w="34925">
            <a:solidFill>
              <a:srgbClr val="60A8FB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Content Placeholder 51">
            <a:extLst>
              <a:ext uri="{FF2B5EF4-FFF2-40B4-BE49-F238E27FC236}">
                <a16:creationId xmlns:a16="http://schemas.microsoft.com/office/drawing/2014/main" id="{22B63454-6071-D4DA-44F3-2D866A0CE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7480" y="4562856"/>
            <a:ext cx="6903721" cy="1600200"/>
          </a:xfrm>
        </p:spPr>
        <p:txBody>
          <a:bodyPr anchor="ctr">
            <a:normAutofit fontScale="25000" lnSpcReduction="20000"/>
          </a:bodyPr>
          <a:lstStyle/>
          <a:p>
            <a:pPr>
              <a:lnSpc>
                <a:spcPct val="100000"/>
              </a:lnSpc>
            </a:pPr>
            <a:r>
              <a:rPr lang="it-IT" sz="6400" dirty="0">
                <a:latin typeface="Euphemia" panose="020B0503040102020104" pitchFamily="34" charset="0"/>
              </a:rPr>
              <a:t>è raggiungibile solo attraverso un ponte pedonale in cemento armato costruito nel 1965 raggiungibile solo a piedi</a:t>
            </a:r>
          </a:p>
          <a:p>
            <a:pPr>
              <a:lnSpc>
                <a:spcPct val="100000"/>
              </a:lnSpc>
            </a:pPr>
            <a:r>
              <a:rPr lang="it-IT" sz="6400" dirty="0">
                <a:latin typeface="Euphemia" panose="020B0503040102020104" pitchFamily="34" charset="0"/>
              </a:rPr>
              <a:t>la causa del suo isolamento è la progressiva erosione della collina e della vallata circostante, che ha dato vita alle tipiche forme dei </a:t>
            </a:r>
            <a:r>
              <a:rPr lang="it-IT" sz="6400" b="1" dirty="0">
                <a:latin typeface="Euphemia" panose="020B0503040102020104" pitchFamily="34" charset="0"/>
              </a:rPr>
              <a:t>calanchi </a:t>
            </a:r>
          </a:p>
          <a:p>
            <a:pPr>
              <a:lnSpc>
                <a:spcPct val="100000"/>
              </a:lnSpc>
            </a:pPr>
            <a:r>
              <a:rPr lang="it-IT" sz="6400" dirty="0">
                <a:latin typeface="Euphemia" panose="020B0503040102020104" pitchFamily="34" charset="0"/>
              </a:rPr>
              <a:t>I </a:t>
            </a:r>
            <a:r>
              <a:rPr lang="it-IT" sz="6400" b="1" dirty="0">
                <a:latin typeface="Euphemia" panose="020B0503040102020104" pitchFamily="34" charset="0"/>
              </a:rPr>
              <a:t>calanchi </a:t>
            </a:r>
            <a:r>
              <a:rPr lang="it-IT" sz="6400" dirty="0">
                <a:latin typeface="Euphemia" panose="020B0503040102020104" pitchFamily="34" charset="0"/>
              </a:rPr>
              <a:t>sono un fenomeno geomorfologico di erosione del terreno che si produce per l'effetto di dilavamento delle acque piovane su rocce argillose degradate, con scarsa copertura vegetale e quindi poco protette dal ruscellamento: producendo profondi solchi nel terreno lungo il fianco di un monte o di una collina</a:t>
            </a:r>
          </a:p>
          <a:p>
            <a:pPr>
              <a:lnSpc>
                <a:spcPct val="100000"/>
              </a:lnSpc>
            </a:pPr>
            <a:r>
              <a:rPr lang="it-IT" sz="6400" b="1" dirty="0">
                <a:latin typeface="Euphemia" panose="020B0503040102020104" pitchFamily="34" charset="0"/>
              </a:rPr>
              <a:t>Regolamento e misure per la tutela del patrimonio culturale di Civita </a:t>
            </a:r>
            <a:r>
              <a:rPr lang="it-IT" sz="6400" dirty="0">
                <a:latin typeface="Euphemia" panose="020B0503040102020104" pitchFamily="34" charset="0"/>
              </a:rPr>
              <a:t>(artt. 2, 3, 4, 5)</a:t>
            </a:r>
            <a:endParaRPr lang="en-US" sz="6400" dirty="0">
              <a:latin typeface="Euphemia" panose="020B0503040102020104" pitchFamily="34" charset="0"/>
            </a:endParaRPr>
          </a:p>
          <a:p>
            <a:pPr>
              <a:lnSpc>
                <a:spcPct val="100000"/>
              </a:lnSpc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63899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E35E3D"/>
          </a:solidFill>
          <a:ln w="38100" cap="rnd">
            <a:solidFill>
              <a:srgbClr val="E35E3D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egnaposto contenuto 4" descr="Immagine che contiene montagna, erba, esterni, cielo&#10;&#10;Descrizione generata automaticamente">
            <a:extLst>
              <a:ext uri="{FF2B5EF4-FFF2-40B4-BE49-F238E27FC236}">
                <a16:creationId xmlns:a16="http://schemas.microsoft.com/office/drawing/2014/main" id="{092E16AF-6851-4FA2-833B-30521A1544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3" r="13444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5BC24C7C-2638-45E2-B94F-7BE7EC3D5E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" y="554318"/>
            <a:ext cx="2243797" cy="863741"/>
          </a:xfrm>
          <a:prstGeom prst="rect">
            <a:avLst/>
          </a:prstGeom>
        </p:spPr>
      </p:pic>
      <p:pic>
        <p:nvPicPr>
          <p:cNvPr id="16" name="Segnaposto contenuto 15">
            <a:extLst>
              <a:ext uri="{FF2B5EF4-FFF2-40B4-BE49-F238E27FC236}">
                <a16:creationId xmlns:a16="http://schemas.microsoft.com/office/drawing/2014/main" id="{6DF80B0C-24F5-408D-BE4B-894EE3CAC5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566" y="429531"/>
            <a:ext cx="1419187" cy="1077823"/>
          </a:xfr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665AB7D-42B6-4FED-A4C5-EDDFFADB63B4}"/>
              </a:ext>
            </a:extLst>
          </p:cNvPr>
          <p:cNvSpPr txBox="1"/>
          <p:nvPr/>
        </p:nvSpPr>
        <p:spPr>
          <a:xfrm>
            <a:off x="239690" y="2563839"/>
            <a:ext cx="498272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>
                <a:effectLst/>
                <a:latin typeface="Euphemia" panose="020B0503040102020104" pitchFamily="34" charset="0"/>
                <a:ea typeface="HGSSoeiKakugothicUB" panose="020B0A00000000000000" pitchFamily="34" charset="-128"/>
              </a:rPr>
              <a:t>gennaio del 2021, </a:t>
            </a:r>
            <a:r>
              <a:rPr lang="it-IT" sz="1800" dirty="0">
                <a:effectLst/>
                <a:latin typeface="Euphemia" panose="020B0503040102020104" pitchFamily="34" charset="0"/>
                <a:ea typeface="Calibri" panose="020F0502020204030204" pitchFamily="34" charset="0"/>
              </a:rPr>
              <a:t>la Regione Lazio ha inviato al Ministero dei Beni e le Attività Culturali il dossier per la candidatura di Civita come </a:t>
            </a:r>
            <a:r>
              <a:rPr lang="it-IT" sz="1800" b="1" dirty="0">
                <a:effectLst/>
                <a:latin typeface="Euphemia" panose="020B0503040102020104" pitchFamily="34" charset="0"/>
                <a:ea typeface="Calibri" panose="020F0502020204030204" pitchFamily="34" charset="0"/>
              </a:rPr>
              <a:t>patrimonio mondiale </a:t>
            </a:r>
            <a:r>
              <a:rPr lang="it-IT" sz="1800" dirty="0">
                <a:effectLst/>
                <a:latin typeface="Euphemia" panose="020B0503040102020104" pitchFamily="34" charset="0"/>
                <a:ea typeface="Calibri" panose="020F0502020204030204" pitchFamily="34" charset="0"/>
              </a:rPr>
              <a:t>dell’Unesco approvata dal Consiglio Direttivo della Commissione Nazionale Italiana per l’Unesco</a:t>
            </a:r>
          </a:p>
          <a:p>
            <a:endParaRPr lang="it-IT" sz="1800" dirty="0">
              <a:effectLst/>
              <a:latin typeface="Euphemia" panose="020B05030401020201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Euphemia" panose="020B0503040102020104" pitchFamily="34" charset="0"/>
              </a:rPr>
              <a:t>l’esito sarà riportato nei lavori del Comitato nel 2022.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latin typeface="Euphemia" panose="020B05030401020201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Euphemia" panose="020B0503040102020104" pitchFamily="34" charset="0"/>
              </a:rPr>
              <a:t>per essere inseriti nella lista i siti devono essere di eccezionale valore e rispondere ad uno dei criteri prevista nella Linee Guida Operative</a:t>
            </a:r>
          </a:p>
        </p:txBody>
      </p:sp>
    </p:spTree>
    <p:extLst>
      <p:ext uri="{BB962C8B-B14F-4D97-AF65-F5344CB8AC3E}">
        <p14:creationId xmlns:p14="http://schemas.microsoft.com/office/powerpoint/2010/main" val="2284927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37F37CFA-25D7-4754-B2BC-7714625C5F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8C10F1B-CE3D-41EE-9995-2482DF55A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123" y="587854"/>
            <a:ext cx="4440328" cy="346034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dirty="0">
                <a:latin typeface="Euphemia" panose="020B0503040102020104" pitchFamily="34" charset="0"/>
              </a:rPr>
              <a:t>Progetto </a:t>
            </a:r>
            <a:r>
              <a:rPr lang="it-IT" sz="3200" dirty="0">
                <a:latin typeface="Euphemia" panose="020B0503040102020104" pitchFamily="34" charset="0"/>
              </a:rPr>
              <a:t>ArTek </a:t>
            </a:r>
            <a:br>
              <a:rPr lang="it-IT" sz="3200" dirty="0">
                <a:latin typeface="Euphemia" panose="020B0503040102020104" pitchFamily="34" charset="0"/>
              </a:rPr>
            </a:br>
            <a:r>
              <a:rPr lang="it-IT" sz="3200" dirty="0">
                <a:latin typeface="Euphemia" panose="020B0503040102020104" pitchFamily="34" charset="0"/>
              </a:rPr>
              <a:t>a monitoraggio satellitare</a:t>
            </a:r>
            <a:br>
              <a:rPr lang="it-IT" sz="3200" dirty="0">
                <a:latin typeface="Euphemia" panose="020B0503040102020104" pitchFamily="34" charset="0"/>
              </a:rPr>
            </a:br>
            <a:endParaRPr lang="it-IT" sz="3200" i="1" dirty="0">
              <a:latin typeface="Euphemia" panose="020B0503040102020104" pitchFamily="34" charset="0"/>
            </a:endParaRPr>
          </a:p>
        </p:txBody>
      </p:sp>
      <p:pic>
        <p:nvPicPr>
          <p:cNvPr id="11" name="Immagine 10" descr="Immagine che contiene testo&#10;&#10;Descrizione generata automaticamente">
            <a:extLst>
              <a:ext uri="{FF2B5EF4-FFF2-40B4-BE49-F238E27FC236}">
                <a16:creationId xmlns:a16="http://schemas.microsoft.com/office/drawing/2014/main" id="{0C809393-E1E7-4AFD-9DE4-7711CFF568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913" y="289733"/>
            <a:ext cx="2709362" cy="838292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B0CFFB74-19AB-4A55-8F8E-B44EBB3F2B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24" y="111862"/>
            <a:ext cx="1859575" cy="1180830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F51DE9F8-D277-4BE1-AD73-E60DA32CD3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6" t="27515" r="12413" b="9891"/>
          <a:stretch/>
        </p:blipFill>
        <p:spPr>
          <a:xfrm>
            <a:off x="6866901" y="266837"/>
            <a:ext cx="1859578" cy="815396"/>
          </a:xfrm>
          <a:prstGeom prst="rect">
            <a:avLst/>
          </a:prstGeom>
        </p:spPr>
      </p:pic>
      <p:sp>
        <p:nvSpPr>
          <p:cNvPr id="28" name="Rectangle 6">
            <a:extLst>
              <a:ext uri="{FF2B5EF4-FFF2-40B4-BE49-F238E27FC236}">
                <a16:creationId xmlns:a16="http://schemas.microsoft.com/office/drawing/2014/main" id="{15B998FC-4B98-4A07-B159-9E629180A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648" y="4162654"/>
            <a:ext cx="3559760" cy="27432"/>
          </a:xfrm>
          <a:custGeom>
            <a:avLst/>
            <a:gdLst>
              <a:gd name="connsiteX0" fmla="*/ 0 w 3559760"/>
              <a:gd name="connsiteY0" fmla="*/ 0 h 27432"/>
              <a:gd name="connsiteX1" fmla="*/ 664489 w 3559760"/>
              <a:gd name="connsiteY1" fmla="*/ 0 h 27432"/>
              <a:gd name="connsiteX2" fmla="*/ 1293379 w 3559760"/>
              <a:gd name="connsiteY2" fmla="*/ 0 h 27432"/>
              <a:gd name="connsiteX3" fmla="*/ 1922270 w 3559760"/>
              <a:gd name="connsiteY3" fmla="*/ 0 h 27432"/>
              <a:gd name="connsiteX4" fmla="*/ 2408771 w 3559760"/>
              <a:gd name="connsiteY4" fmla="*/ 0 h 27432"/>
              <a:gd name="connsiteX5" fmla="*/ 2930869 w 3559760"/>
              <a:gd name="connsiteY5" fmla="*/ 0 h 27432"/>
              <a:gd name="connsiteX6" fmla="*/ 3559760 w 3559760"/>
              <a:gd name="connsiteY6" fmla="*/ 0 h 27432"/>
              <a:gd name="connsiteX7" fmla="*/ 3559760 w 3559760"/>
              <a:gd name="connsiteY7" fmla="*/ 27432 h 27432"/>
              <a:gd name="connsiteX8" fmla="*/ 2966467 w 3559760"/>
              <a:gd name="connsiteY8" fmla="*/ 27432 h 27432"/>
              <a:gd name="connsiteX9" fmla="*/ 2479966 w 3559760"/>
              <a:gd name="connsiteY9" fmla="*/ 27432 h 27432"/>
              <a:gd name="connsiteX10" fmla="*/ 1993466 w 3559760"/>
              <a:gd name="connsiteY10" fmla="*/ 27432 h 27432"/>
              <a:gd name="connsiteX11" fmla="*/ 1364575 w 3559760"/>
              <a:gd name="connsiteY11" fmla="*/ 27432 h 27432"/>
              <a:gd name="connsiteX12" fmla="*/ 842477 w 3559760"/>
              <a:gd name="connsiteY12" fmla="*/ 27432 h 27432"/>
              <a:gd name="connsiteX13" fmla="*/ 0 w 3559760"/>
              <a:gd name="connsiteY13" fmla="*/ 27432 h 27432"/>
              <a:gd name="connsiteX14" fmla="*/ 0 w 355976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59760" h="27432" fill="none" extrusionOk="0">
                <a:moveTo>
                  <a:pt x="0" y="0"/>
                </a:moveTo>
                <a:cubicBezTo>
                  <a:pt x="235338" y="-24382"/>
                  <a:pt x="332337" y="-9640"/>
                  <a:pt x="664489" y="0"/>
                </a:cubicBezTo>
                <a:cubicBezTo>
                  <a:pt x="996641" y="9640"/>
                  <a:pt x="985882" y="-2993"/>
                  <a:pt x="1293379" y="0"/>
                </a:cubicBezTo>
                <a:cubicBezTo>
                  <a:pt x="1600876" y="2993"/>
                  <a:pt x="1688611" y="-19790"/>
                  <a:pt x="1922270" y="0"/>
                </a:cubicBezTo>
                <a:cubicBezTo>
                  <a:pt x="2155929" y="19790"/>
                  <a:pt x="2221910" y="19410"/>
                  <a:pt x="2408771" y="0"/>
                </a:cubicBezTo>
                <a:cubicBezTo>
                  <a:pt x="2595632" y="-19410"/>
                  <a:pt x="2689963" y="8234"/>
                  <a:pt x="2930869" y="0"/>
                </a:cubicBezTo>
                <a:cubicBezTo>
                  <a:pt x="3171775" y="-8234"/>
                  <a:pt x="3417798" y="4624"/>
                  <a:pt x="3559760" y="0"/>
                </a:cubicBezTo>
                <a:cubicBezTo>
                  <a:pt x="3558803" y="8431"/>
                  <a:pt x="3559411" y="14612"/>
                  <a:pt x="3559760" y="27432"/>
                </a:cubicBezTo>
                <a:cubicBezTo>
                  <a:pt x="3407433" y="45104"/>
                  <a:pt x="3104054" y="20345"/>
                  <a:pt x="2966467" y="27432"/>
                </a:cubicBezTo>
                <a:cubicBezTo>
                  <a:pt x="2828880" y="34519"/>
                  <a:pt x="2648787" y="22460"/>
                  <a:pt x="2479966" y="27432"/>
                </a:cubicBezTo>
                <a:cubicBezTo>
                  <a:pt x="2311145" y="32404"/>
                  <a:pt x="2189695" y="10420"/>
                  <a:pt x="1993466" y="27432"/>
                </a:cubicBezTo>
                <a:cubicBezTo>
                  <a:pt x="1797237" y="44444"/>
                  <a:pt x="1609456" y="14948"/>
                  <a:pt x="1364575" y="27432"/>
                </a:cubicBezTo>
                <a:cubicBezTo>
                  <a:pt x="1119694" y="39916"/>
                  <a:pt x="1096404" y="6677"/>
                  <a:pt x="842477" y="27432"/>
                </a:cubicBezTo>
                <a:cubicBezTo>
                  <a:pt x="588550" y="48187"/>
                  <a:pt x="403980" y="32485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559760" h="27432" stroke="0" extrusionOk="0">
                <a:moveTo>
                  <a:pt x="0" y="0"/>
                </a:moveTo>
                <a:cubicBezTo>
                  <a:pt x="231006" y="-1181"/>
                  <a:pt x="404474" y="-880"/>
                  <a:pt x="557696" y="0"/>
                </a:cubicBezTo>
                <a:cubicBezTo>
                  <a:pt x="710918" y="880"/>
                  <a:pt x="813108" y="-18376"/>
                  <a:pt x="1044196" y="0"/>
                </a:cubicBezTo>
                <a:cubicBezTo>
                  <a:pt x="1275284" y="18376"/>
                  <a:pt x="1500200" y="-13553"/>
                  <a:pt x="1708685" y="0"/>
                </a:cubicBezTo>
                <a:cubicBezTo>
                  <a:pt x="1917170" y="13553"/>
                  <a:pt x="2152450" y="9935"/>
                  <a:pt x="2266381" y="0"/>
                </a:cubicBezTo>
                <a:cubicBezTo>
                  <a:pt x="2380312" y="-9935"/>
                  <a:pt x="2665561" y="22468"/>
                  <a:pt x="2824076" y="0"/>
                </a:cubicBezTo>
                <a:cubicBezTo>
                  <a:pt x="2982592" y="-22468"/>
                  <a:pt x="3218300" y="11066"/>
                  <a:pt x="3559760" y="0"/>
                </a:cubicBezTo>
                <a:cubicBezTo>
                  <a:pt x="3558405" y="9524"/>
                  <a:pt x="3558558" y="13975"/>
                  <a:pt x="3559760" y="27432"/>
                </a:cubicBezTo>
                <a:cubicBezTo>
                  <a:pt x="3342536" y="20121"/>
                  <a:pt x="3143563" y="11712"/>
                  <a:pt x="2966467" y="27432"/>
                </a:cubicBezTo>
                <a:cubicBezTo>
                  <a:pt x="2789371" y="43152"/>
                  <a:pt x="2612821" y="45068"/>
                  <a:pt x="2479966" y="27432"/>
                </a:cubicBezTo>
                <a:cubicBezTo>
                  <a:pt x="2347111" y="9796"/>
                  <a:pt x="2016492" y="47425"/>
                  <a:pt x="1886673" y="27432"/>
                </a:cubicBezTo>
                <a:cubicBezTo>
                  <a:pt x="1756854" y="7439"/>
                  <a:pt x="1422879" y="54895"/>
                  <a:pt x="1293379" y="27432"/>
                </a:cubicBezTo>
                <a:cubicBezTo>
                  <a:pt x="1163879" y="-31"/>
                  <a:pt x="862732" y="10618"/>
                  <a:pt x="735684" y="27432"/>
                </a:cubicBezTo>
                <a:cubicBezTo>
                  <a:pt x="608636" y="44246"/>
                  <a:pt x="176602" y="56293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magine 7" descr="Immagine che contiene favo, oggetto da esterni&#10;&#10;Descrizione generata automaticamente">
            <a:extLst>
              <a:ext uri="{FF2B5EF4-FFF2-40B4-BE49-F238E27FC236}">
                <a16:creationId xmlns:a16="http://schemas.microsoft.com/office/drawing/2014/main" id="{AA8106CA-2ADA-4A82-B5FF-9EB2BEC7DF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778" y="102172"/>
            <a:ext cx="1662456" cy="1038680"/>
          </a:xfrm>
          <a:prstGeom prst="rect">
            <a:avLst/>
          </a:prstGeom>
        </p:spPr>
      </p:pic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042CD67F-1C70-4C56-BD28-2956BECDE9E3}"/>
              </a:ext>
            </a:extLst>
          </p:cNvPr>
          <p:cNvSpPr txBox="1"/>
          <p:nvPr/>
        </p:nvSpPr>
        <p:spPr>
          <a:xfrm>
            <a:off x="4476466" y="1542197"/>
            <a:ext cx="771248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b="1" dirty="0">
                <a:effectLst/>
                <a:latin typeface="Euphemia" panose="020B0503040102020104" pitchFamily="34" charset="0"/>
                <a:ea typeface="Calibri" panose="020F0502020204030204" pitchFamily="34" charset="0"/>
              </a:rPr>
              <a:t>progetto </a:t>
            </a:r>
            <a:r>
              <a:rPr lang="it-IT" sz="1800" dirty="0">
                <a:effectLst/>
                <a:latin typeface="Euphemia" panose="020B0503040102020104" pitchFamily="34" charset="0"/>
                <a:ea typeface="Calibri" panose="020F0502020204030204" pitchFamily="34" charset="0"/>
              </a:rPr>
              <a:t>finalizzato a fornire uno strumento che permetta di monitorare lo stato di conservazione e il rischio di degrado dei beni culturali inseriti in uno specifico contesto ambientale</a:t>
            </a:r>
          </a:p>
          <a:p>
            <a:endParaRPr lang="it-IT" sz="1800" dirty="0">
              <a:effectLst/>
              <a:latin typeface="Euphemia" panose="020B05030401020201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latin typeface="Euphemia" panose="020B0503040102020104" pitchFamily="34" charset="0"/>
                <a:ea typeface="Calibri" panose="020F0502020204030204" pitchFamily="34" charset="0"/>
              </a:rPr>
              <a:t>o</a:t>
            </a:r>
            <a:r>
              <a:rPr lang="it-IT" sz="1800" b="1" dirty="0">
                <a:effectLst/>
                <a:latin typeface="Euphemia" panose="020B0503040102020104" pitchFamily="34" charset="0"/>
                <a:ea typeface="Calibri" panose="020F0502020204030204" pitchFamily="34" charset="0"/>
              </a:rPr>
              <a:t>biettivo</a:t>
            </a:r>
            <a:r>
              <a:rPr lang="it-IT" sz="1800" dirty="0">
                <a:effectLst/>
                <a:latin typeface="Euphemia" panose="020B0503040102020104" pitchFamily="34" charset="0"/>
                <a:ea typeface="Calibri" panose="020F0502020204030204" pitchFamily="34" charset="0"/>
              </a:rPr>
              <a:t>: fornire una piattaforma informatica a supporto della salvaguardia dei siti di interesse culturale che necessitano di particolari controlli se minacciati da fattori ambientali, siano essi naturali o antropici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latin typeface="Euphemia" panose="020B05030401020201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Euphemia" panose="020B0503040102020104" pitchFamily="34" charset="0"/>
              </a:rPr>
              <a:t>il progetto ha utilizzato </a:t>
            </a:r>
            <a:r>
              <a:rPr lang="it-IT" b="1" dirty="0">
                <a:latin typeface="Euphemia" panose="020B0503040102020104" pitchFamily="34" charset="0"/>
              </a:rPr>
              <a:t>differenti tecnologie di osservazione sia satellitare che in situ </a:t>
            </a:r>
            <a:r>
              <a:rPr lang="it-IT" dirty="0">
                <a:latin typeface="Euphemia" panose="020B0503040102020104" pitchFamily="34" charset="0"/>
              </a:rPr>
              <a:t>e raccolto dati provenienti da differenti fonti istituzionali (ISPRA e ISCR) allo scopo di monitorare lo stato di specifici siti pilota selezionati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latin typeface="Euphemia" panose="020B05030401020201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latin typeface="Euphemia" panose="020B0503040102020104" pitchFamily="34" charset="0"/>
            </a:endParaRPr>
          </a:p>
          <a:p>
            <a:r>
              <a:rPr lang="it-IT" dirty="0">
                <a:latin typeface="Euphemia" panose="020B0503040102020104" pitchFamily="34" charset="0"/>
              </a:rPr>
              <a:t>il patrimonio culturale rappresenta un “asset” economico prezioso che deve essere ispirato a strategie di conservazione, sviluppo e valorizzazione sostenibili.</a:t>
            </a:r>
          </a:p>
        </p:txBody>
      </p:sp>
      <p:pic>
        <p:nvPicPr>
          <p:cNvPr id="4" name="Elemento grafico 3" descr="Antenna satellitare contorno">
            <a:extLst>
              <a:ext uri="{FF2B5EF4-FFF2-40B4-BE49-F238E27FC236}">
                <a16:creationId xmlns:a16="http://schemas.microsoft.com/office/drawing/2014/main" id="{207E66E2-C559-4385-A07C-2B819CEFB4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0065" y="5087124"/>
            <a:ext cx="1882738" cy="1882738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2C517E1-7599-7EE4-ED2B-B73922092A00}"/>
              </a:ext>
            </a:extLst>
          </p:cNvPr>
          <p:cNvSpPr txBox="1"/>
          <p:nvPr/>
        </p:nvSpPr>
        <p:spPr>
          <a:xfrm>
            <a:off x="96286" y="4268265"/>
            <a:ext cx="47896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phemia" panose="020B0503040102020104" pitchFamily="34" charset="0"/>
              </a:rPr>
              <a:t>Satellite </a:t>
            </a:r>
            <a:r>
              <a:rPr lang="it-IT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phemia" panose="020B0503040102020104" pitchFamily="34" charset="0"/>
              </a:rPr>
              <a:t>Enabled</a:t>
            </a:r>
            <a:r>
              <a:rPr lang="it-IT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phemia" panose="020B0503040102020104" pitchFamily="34" charset="0"/>
              </a:rPr>
              <a:t> Services for </a:t>
            </a:r>
            <a:r>
              <a:rPr lang="it-IT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phemia" panose="020B0503040102020104" pitchFamily="34" charset="0"/>
              </a:rPr>
              <a:t>Preservation</a:t>
            </a:r>
            <a:r>
              <a:rPr lang="it-IT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phemia" panose="020B0503040102020104" pitchFamily="34" charset="0"/>
              </a:rPr>
              <a:t> </a:t>
            </a:r>
          </a:p>
          <a:p>
            <a:r>
              <a:rPr lang="it-IT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phemia" panose="020B0503040102020104" pitchFamily="34" charset="0"/>
              </a:rPr>
              <a:t>and </a:t>
            </a:r>
            <a:r>
              <a:rPr lang="it-IT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phemia" panose="020B0503040102020104" pitchFamily="34" charset="0"/>
              </a:rPr>
              <a:t>Valorisation</a:t>
            </a:r>
            <a:r>
              <a:rPr lang="it-IT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phemia" panose="020B0503040102020104" pitchFamily="34" charset="0"/>
              </a:rPr>
              <a:t> of Cultural Heritage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4952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4919893-3DB9-4033-9519-8CD0FBEEF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1336430"/>
            <a:ext cx="6251110" cy="77583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phemia" panose="020B0503040102020104" pitchFamily="34" charset="0"/>
                <a:ea typeface="+mj-ea"/>
                <a:cs typeface="Dreaming Outloud Pro" panose="03050502040302030504" pitchFamily="66" charset="0"/>
              </a:rPr>
              <a:t>Processi di monitoraggio</a:t>
            </a:r>
            <a:endParaRPr lang="en-US" sz="3200" dirty="0"/>
          </a:p>
        </p:txBody>
      </p:sp>
      <p:sp>
        <p:nvSpPr>
          <p:cNvPr id="36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EB6641"/>
          </a:solidFill>
          <a:ln w="38100" cap="rnd">
            <a:solidFill>
              <a:srgbClr val="EB664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egnaposto contenuto 20">
            <a:extLst>
              <a:ext uri="{FF2B5EF4-FFF2-40B4-BE49-F238E27FC236}">
                <a16:creationId xmlns:a16="http://schemas.microsoft.com/office/drawing/2014/main" id="{31ADAF30-DA73-4AD8-81B5-3D1CC92E4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822192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it-IT" sz="1800" b="1" dirty="0">
                <a:latin typeface="Euphemia" panose="020B0503040102020104" pitchFamily="34" charset="0"/>
              </a:rPr>
              <a:t>osservazione satellitare terrestre</a:t>
            </a:r>
            <a:r>
              <a:rPr lang="it-IT" sz="1800" dirty="0">
                <a:latin typeface="Euphemia" panose="020B0503040102020104" pitchFamily="34" charset="0"/>
              </a:rPr>
              <a:t>: utilizzata per identificare e valutare i fattori di pressione sia naturali che antropici che hanno un potenziale impatto negativo sui beni culturali consentendo le valutazioni delle condizioni del sito</a:t>
            </a:r>
          </a:p>
          <a:p>
            <a:pPr>
              <a:lnSpc>
                <a:spcPct val="100000"/>
              </a:lnSpc>
            </a:pPr>
            <a:r>
              <a:rPr lang="it-IT" sz="1800" b="1" dirty="0">
                <a:latin typeface="Euphemia" panose="020B0503040102020104" pitchFamily="34" charset="0"/>
              </a:rPr>
              <a:t>telerilevamento aereo con droni</a:t>
            </a:r>
            <a:r>
              <a:rPr lang="it-IT" sz="1800" dirty="0">
                <a:latin typeface="Euphemia" panose="020B0503040102020104" pitchFamily="34" charset="0"/>
              </a:rPr>
              <a:t>: utilizzato in casi specifici quando la risoluzione spaziale richiesta era superiore a quella offerta dai sensori spaziali</a:t>
            </a:r>
          </a:p>
          <a:p>
            <a:pPr>
              <a:lnSpc>
                <a:spcPct val="100000"/>
              </a:lnSpc>
            </a:pPr>
            <a:r>
              <a:rPr lang="it-IT" sz="1800" b="1" dirty="0">
                <a:latin typeface="Euphemia" panose="020B0503040102020104" pitchFamily="34" charset="0"/>
              </a:rPr>
              <a:t>telecomunicazioni via satellite: </a:t>
            </a:r>
            <a:r>
              <a:rPr lang="it-IT" sz="1800" dirty="0">
                <a:latin typeface="Euphemia" panose="020B0503040102020104" pitchFamily="34" charset="0"/>
              </a:rPr>
              <a:t>hanno consentito inoltre la trasmissione di dati specifici dei sensori installati in situ al centro di monitoraggio e controllo </a:t>
            </a:r>
            <a:r>
              <a:rPr lang="it-IT" sz="1800" dirty="0" err="1">
                <a:latin typeface="Euphemia" panose="020B0503040102020104" pitchFamily="34" charset="0"/>
              </a:rPr>
              <a:t>ArTeK</a:t>
            </a:r>
            <a:r>
              <a:rPr lang="it-IT" sz="1800" dirty="0">
                <a:latin typeface="Euphemia" panose="020B0503040102020104" pitchFamily="34" charset="0"/>
              </a:rPr>
              <a:t> per realizzare, quando richiesto, un monitoraggio in tempo reale</a:t>
            </a:r>
          </a:p>
        </p:txBody>
      </p:sp>
      <p:pic>
        <p:nvPicPr>
          <p:cNvPr id="5" name="Picture 4" descr="Immagine che contiene montagna, erba, esterni, campo&#10;&#10;Descrizione generata automaticamente">
            <a:extLst>
              <a:ext uri="{FF2B5EF4-FFF2-40B4-BE49-F238E27FC236}">
                <a16:creationId xmlns:a16="http://schemas.microsoft.com/office/drawing/2014/main" id="{DB5E4465-0D95-9897-076B-BEF7537BD8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58" r="40042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24" name="Elemento grafico 23" descr="Antenna contorno">
            <a:extLst>
              <a:ext uri="{FF2B5EF4-FFF2-40B4-BE49-F238E27FC236}">
                <a16:creationId xmlns:a16="http://schemas.microsoft.com/office/drawing/2014/main" id="{87FD7BC3-4C0E-4D7D-98F2-C42C0E6342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34656" y="300121"/>
            <a:ext cx="1114281" cy="1114281"/>
          </a:xfrm>
          <a:prstGeom prst="rect">
            <a:avLst/>
          </a:prstGeom>
        </p:spPr>
      </p:pic>
      <p:pic>
        <p:nvPicPr>
          <p:cNvPr id="26" name="Elemento grafico 25" descr="Quadrirotore contorno">
            <a:extLst>
              <a:ext uri="{FF2B5EF4-FFF2-40B4-BE49-F238E27FC236}">
                <a16:creationId xmlns:a16="http://schemas.microsoft.com/office/drawing/2014/main" id="{6AA62D95-DFDF-42A3-B745-C80AA11373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9035302" y="300121"/>
            <a:ext cx="1182782" cy="1182782"/>
          </a:xfrm>
          <a:prstGeom prst="rect">
            <a:avLst/>
          </a:prstGeom>
        </p:spPr>
      </p:pic>
      <p:pic>
        <p:nvPicPr>
          <p:cNvPr id="30" name="Elemento grafico 29" descr="Antenna satellitare contorno">
            <a:extLst>
              <a:ext uri="{FF2B5EF4-FFF2-40B4-BE49-F238E27FC236}">
                <a16:creationId xmlns:a16="http://schemas.microsoft.com/office/drawing/2014/main" id="{A71A2FFB-9C89-4D2D-851F-D443C0C7CC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604449" y="300121"/>
            <a:ext cx="1182782" cy="1182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759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27493A1-2D06-4F31-9725-92F180326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564" y="181352"/>
            <a:ext cx="5880912" cy="148103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it-IT" sz="3200" dirty="0">
                <a:effectLst/>
                <a:latin typeface="Euphemia" panose="020B0503040102020104" pitchFamily="34" charset="0"/>
              </a:rPr>
              <a:t>Pericolosità e rischio di origine antropica e naturale</a:t>
            </a:r>
            <a:br>
              <a:rPr lang="en-US" sz="3800" dirty="0">
                <a:effectLst/>
              </a:rPr>
            </a:br>
            <a:endParaRPr lang="en-US" sz="3800" dirty="0"/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27432"/>
          </a:xfrm>
          <a:custGeom>
            <a:avLst/>
            <a:gdLst>
              <a:gd name="connsiteX0" fmla="*/ 0 w 3474720"/>
              <a:gd name="connsiteY0" fmla="*/ 0 h 27432"/>
              <a:gd name="connsiteX1" fmla="*/ 660197 w 3474720"/>
              <a:gd name="connsiteY1" fmla="*/ 0 h 27432"/>
              <a:gd name="connsiteX2" fmla="*/ 1355141 w 3474720"/>
              <a:gd name="connsiteY2" fmla="*/ 0 h 27432"/>
              <a:gd name="connsiteX3" fmla="*/ 2084832 w 3474720"/>
              <a:gd name="connsiteY3" fmla="*/ 0 h 27432"/>
              <a:gd name="connsiteX4" fmla="*/ 2814523 w 3474720"/>
              <a:gd name="connsiteY4" fmla="*/ 0 h 27432"/>
              <a:gd name="connsiteX5" fmla="*/ 3474720 w 3474720"/>
              <a:gd name="connsiteY5" fmla="*/ 0 h 27432"/>
              <a:gd name="connsiteX6" fmla="*/ 3474720 w 3474720"/>
              <a:gd name="connsiteY6" fmla="*/ 27432 h 27432"/>
              <a:gd name="connsiteX7" fmla="*/ 2710282 w 3474720"/>
              <a:gd name="connsiteY7" fmla="*/ 27432 h 27432"/>
              <a:gd name="connsiteX8" fmla="*/ 1945843 w 3474720"/>
              <a:gd name="connsiteY8" fmla="*/ 27432 h 27432"/>
              <a:gd name="connsiteX9" fmla="*/ 1250899 w 3474720"/>
              <a:gd name="connsiteY9" fmla="*/ 27432 h 27432"/>
              <a:gd name="connsiteX10" fmla="*/ 0 w 3474720"/>
              <a:gd name="connsiteY10" fmla="*/ 27432 h 27432"/>
              <a:gd name="connsiteX11" fmla="*/ 0 w 347472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4720" h="27432" fill="none" extrusionOk="0">
                <a:moveTo>
                  <a:pt x="0" y="0"/>
                </a:moveTo>
                <a:cubicBezTo>
                  <a:pt x="307185" y="-8713"/>
                  <a:pt x="392307" y="-13121"/>
                  <a:pt x="660197" y="0"/>
                </a:cubicBezTo>
                <a:cubicBezTo>
                  <a:pt x="928087" y="13121"/>
                  <a:pt x="1167029" y="-2668"/>
                  <a:pt x="1355141" y="0"/>
                </a:cubicBezTo>
                <a:cubicBezTo>
                  <a:pt x="1543253" y="2668"/>
                  <a:pt x="1739408" y="-6709"/>
                  <a:pt x="2084832" y="0"/>
                </a:cubicBezTo>
                <a:cubicBezTo>
                  <a:pt x="2430256" y="6709"/>
                  <a:pt x="2538889" y="29706"/>
                  <a:pt x="2814523" y="0"/>
                </a:cubicBezTo>
                <a:cubicBezTo>
                  <a:pt x="3090157" y="-29706"/>
                  <a:pt x="3152920" y="-15446"/>
                  <a:pt x="3474720" y="0"/>
                </a:cubicBezTo>
                <a:cubicBezTo>
                  <a:pt x="3473554" y="7395"/>
                  <a:pt x="3474765" y="21864"/>
                  <a:pt x="3474720" y="27432"/>
                </a:cubicBezTo>
                <a:cubicBezTo>
                  <a:pt x="3275380" y="12730"/>
                  <a:pt x="2958934" y="10130"/>
                  <a:pt x="2710282" y="27432"/>
                </a:cubicBezTo>
                <a:cubicBezTo>
                  <a:pt x="2461630" y="44734"/>
                  <a:pt x="2131168" y="43757"/>
                  <a:pt x="1945843" y="27432"/>
                </a:cubicBezTo>
                <a:cubicBezTo>
                  <a:pt x="1760518" y="11107"/>
                  <a:pt x="1444829" y="-3738"/>
                  <a:pt x="1250899" y="27432"/>
                </a:cubicBezTo>
                <a:cubicBezTo>
                  <a:pt x="1056969" y="58602"/>
                  <a:pt x="444992" y="52761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474720" h="27432" stroke="0" extrusionOk="0">
                <a:moveTo>
                  <a:pt x="0" y="0"/>
                </a:moveTo>
                <a:cubicBezTo>
                  <a:pt x="300114" y="-5103"/>
                  <a:pt x="525093" y="-25284"/>
                  <a:pt x="660197" y="0"/>
                </a:cubicBezTo>
                <a:cubicBezTo>
                  <a:pt x="795301" y="25284"/>
                  <a:pt x="1023172" y="17955"/>
                  <a:pt x="1250899" y="0"/>
                </a:cubicBezTo>
                <a:cubicBezTo>
                  <a:pt x="1478626" y="-17955"/>
                  <a:pt x="1782079" y="-27844"/>
                  <a:pt x="2015338" y="0"/>
                </a:cubicBezTo>
                <a:cubicBezTo>
                  <a:pt x="2248597" y="27844"/>
                  <a:pt x="2491007" y="27648"/>
                  <a:pt x="2675534" y="0"/>
                </a:cubicBezTo>
                <a:cubicBezTo>
                  <a:pt x="2860061" y="-27648"/>
                  <a:pt x="3088679" y="-3661"/>
                  <a:pt x="3474720" y="0"/>
                </a:cubicBezTo>
                <a:cubicBezTo>
                  <a:pt x="3474913" y="12649"/>
                  <a:pt x="3473732" y="17989"/>
                  <a:pt x="3474720" y="27432"/>
                </a:cubicBezTo>
                <a:cubicBezTo>
                  <a:pt x="3317198" y="15714"/>
                  <a:pt x="2959205" y="52182"/>
                  <a:pt x="2779776" y="27432"/>
                </a:cubicBezTo>
                <a:cubicBezTo>
                  <a:pt x="2600347" y="2682"/>
                  <a:pt x="2382660" y="-684"/>
                  <a:pt x="2015338" y="27432"/>
                </a:cubicBezTo>
                <a:cubicBezTo>
                  <a:pt x="1648016" y="55548"/>
                  <a:pt x="1641073" y="39646"/>
                  <a:pt x="1424635" y="27432"/>
                </a:cubicBezTo>
                <a:cubicBezTo>
                  <a:pt x="1208197" y="15218"/>
                  <a:pt x="1021559" y="15893"/>
                  <a:pt x="729691" y="27432"/>
                </a:cubicBezTo>
                <a:cubicBezTo>
                  <a:pt x="437823" y="38971"/>
                  <a:pt x="153856" y="-2647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D3AE70"/>
          </a:solidFill>
          <a:ln w="38100" cap="rnd">
            <a:solidFill>
              <a:srgbClr val="D3AE70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4" descr="Una pianta che cresce">
            <a:extLst>
              <a:ext uri="{FF2B5EF4-FFF2-40B4-BE49-F238E27FC236}">
                <a16:creationId xmlns:a16="http://schemas.microsoft.com/office/drawing/2014/main" id="{A633355D-477C-76DF-070E-F350E11905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24" r="16523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46F5888C-2537-4A16-96C5-4173D481C813}"/>
              </a:ext>
            </a:extLst>
          </p:cNvPr>
          <p:cNvSpPr txBox="1"/>
          <p:nvPr/>
        </p:nvSpPr>
        <p:spPr>
          <a:xfrm>
            <a:off x="38866" y="1200114"/>
            <a:ext cx="5272836" cy="1843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effectLst/>
                <a:latin typeface="Euphemia" panose="020B05030401020201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 progetto </a:t>
            </a:r>
            <a:r>
              <a:rPr lang="it-IT" sz="1800" dirty="0" err="1">
                <a:effectLst/>
                <a:latin typeface="Euphemia" panose="020B05030401020201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ArTeK</a:t>
            </a:r>
            <a:r>
              <a:rPr lang="it-IT" sz="1800" dirty="0">
                <a:effectLst/>
                <a:latin typeface="Euphemia" panose="020B05030401020201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il potenziale danno causato ai beni culturali dalle attività umane è stato analizzato stimando la </a:t>
            </a:r>
            <a:r>
              <a:rPr lang="it-IT" sz="1800" b="1" dirty="0">
                <a:effectLst/>
                <a:latin typeface="Euphemia" panose="020B05030401020201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pericolosità</a:t>
            </a:r>
            <a:r>
              <a:rPr lang="it-IT" sz="1800" dirty="0">
                <a:effectLst/>
                <a:latin typeface="Euphemia" panose="020B05030401020201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il </a:t>
            </a:r>
            <a:r>
              <a:rPr lang="it-IT" sz="1800" b="1" dirty="0">
                <a:effectLst/>
                <a:latin typeface="Euphemia" panose="020B05030401020201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rischio</a:t>
            </a:r>
            <a:r>
              <a:rPr lang="it-IT" sz="1800" dirty="0">
                <a:effectLst/>
                <a:latin typeface="Euphemia" panose="020B05030401020201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connesso all’inquinamento atmosferico e la pericolosità collegata alla presenza di impianti a rischio di incidente rilevante.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19A00F7-3B96-4483-9C0D-B9C15EC3E0F3}"/>
              </a:ext>
            </a:extLst>
          </p:cNvPr>
          <p:cNvSpPr txBox="1"/>
          <p:nvPr/>
        </p:nvSpPr>
        <p:spPr>
          <a:xfrm>
            <a:off x="37341" y="3043320"/>
            <a:ext cx="4645039" cy="2834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Euphemia" panose="020B0503040102020104" pitchFamily="34" charset="0"/>
                <a:ea typeface="HGSSoeiKakugothicUB" panose="020B0A00000000000000" pitchFamily="34" charset="-128"/>
                <a:cs typeface="Times New Roman" panose="02020603050405020304" pitchFamily="18" charset="0"/>
              </a:rPr>
              <a:t>L</a:t>
            </a:r>
            <a:r>
              <a:rPr lang="it-IT" sz="1800" dirty="0">
                <a:effectLst/>
                <a:latin typeface="Euphemia" panose="020B0503040102020104" pitchFamily="34" charset="0"/>
                <a:ea typeface="HGSSoeiKakugothicUB" panose="020B0A00000000000000" pitchFamily="34" charset="-128"/>
                <a:cs typeface="Times New Roman" panose="02020603050405020304" pitchFamily="18" charset="0"/>
              </a:rPr>
              <a:t>a </a:t>
            </a:r>
            <a:r>
              <a:rPr lang="it-IT" sz="1800" b="1" dirty="0">
                <a:effectLst/>
                <a:latin typeface="Euphemia" panose="020B0503040102020104" pitchFamily="34" charset="0"/>
                <a:ea typeface="HGSSoeiKakugothicUB" panose="020B0A00000000000000" pitchFamily="34" charset="-128"/>
                <a:cs typeface="Times New Roman" panose="02020603050405020304" pitchFamily="18" charset="0"/>
              </a:rPr>
              <a:t>pericolosità</a:t>
            </a:r>
            <a:r>
              <a:rPr lang="it-IT" sz="1800" dirty="0">
                <a:effectLst/>
                <a:latin typeface="Euphemia" panose="020B0503040102020104" pitchFamily="34" charset="0"/>
                <a:ea typeface="HGSSoeiKakugothicUB" panose="020B0A00000000000000" pitchFamily="34" charset="-128"/>
                <a:cs typeface="Times New Roman" panose="02020603050405020304" pitchFamily="18" charset="0"/>
              </a:rPr>
              <a:t> e il </a:t>
            </a:r>
            <a:r>
              <a:rPr lang="it-IT" sz="1800" b="1" dirty="0">
                <a:effectLst/>
                <a:latin typeface="Euphemia" panose="020B0503040102020104" pitchFamily="34" charset="0"/>
                <a:ea typeface="HGSSoeiKakugothicUB" panose="020B0A00000000000000" pitchFamily="34" charset="-128"/>
                <a:cs typeface="Times New Roman" panose="02020603050405020304" pitchFamily="18" charset="0"/>
              </a:rPr>
              <a:t>rischio</a:t>
            </a:r>
            <a:r>
              <a:rPr lang="it-IT" sz="1800" dirty="0">
                <a:effectLst/>
                <a:latin typeface="Euphemia" panose="020B0503040102020104" pitchFamily="34" charset="0"/>
                <a:ea typeface="HGSSoeiKakugothicUB" panose="020B0A00000000000000" pitchFamily="34" charset="-128"/>
                <a:cs typeface="Times New Roman" panose="02020603050405020304" pitchFamily="18" charset="0"/>
              </a:rPr>
              <a:t> sono stati stimati sulla base del metodo descritto nel progetto Carta del Rischio del Patrimonio Culturale</a:t>
            </a:r>
            <a:r>
              <a:rPr lang="it-IT" dirty="0">
                <a:latin typeface="Euphemia" panose="020B0503040102020104" pitchFamily="34" charset="0"/>
                <a:ea typeface="HGSSoeiKakugothicUB" panose="020B0A00000000000000" pitchFamily="34" charset="-128"/>
                <a:cs typeface="Times New Roman" panose="02020603050405020304" pitchFamily="18" charset="0"/>
              </a:rPr>
              <a:t> </a:t>
            </a:r>
            <a:r>
              <a:rPr lang="it-IT" sz="1800" dirty="0">
                <a:effectLst/>
                <a:latin typeface="Euphemia" panose="020B0503040102020104" pitchFamily="34" charset="0"/>
                <a:ea typeface="HGSSoeiKakugothicUB" panose="020B0A00000000000000" pitchFamily="34" charset="-128"/>
                <a:cs typeface="Times New Roman" panose="02020603050405020304" pitchFamily="18" charset="0"/>
              </a:rPr>
              <a:t>(</a:t>
            </a:r>
            <a:r>
              <a:rPr lang="it-IT" sz="1800" dirty="0" err="1">
                <a:effectLst/>
                <a:latin typeface="Euphemia" panose="020B0503040102020104" pitchFamily="34" charset="0"/>
                <a:ea typeface="HGSSoeiKakugothicUB" panose="020B0A00000000000000" pitchFamily="34" charset="-128"/>
                <a:cs typeface="Times New Roman" panose="02020603050405020304" pitchFamily="18" charset="0"/>
              </a:rPr>
              <a:t>CdR</a:t>
            </a:r>
            <a:r>
              <a:rPr lang="it-IT" sz="1800" dirty="0">
                <a:effectLst/>
                <a:latin typeface="Euphemia" panose="020B0503040102020104" pitchFamily="34" charset="0"/>
                <a:ea typeface="HGSSoeiKakugothicUB" panose="020B0A00000000000000" pitchFamily="34" charset="-128"/>
                <a:cs typeface="Times New Roman" panose="02020603050405020304" pitchFamily="18" charset="0"/>
              </a:rPr>
              <a:t>), redatto nel 1996 da ISCR calcolo del rischio dato da una logica di causa effetto basata su due componenti principali:</a:t>
            </a:r>
            <a:endParaRPr lang="it-IT" sz="1800" dirty="0">
              <a:effectLst/>
              <a:latin typeface="Euphemia" panose="020B05030401020201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"/>
            </a:pPr>
            <a:r>
              <a:rPr lang="it-IT" sz="1800" dirty="0">
                <a:effectLst/>
                <a:latin typeface="Euphemia" panose="020B0503040102020104" pitchFamily="34" charset="0"/>
                <a:ea typeface="HGSSoeiKakugothicUB" panose="020B0A00000000000000" pitchFamily="34" charset="-128"/>
                <a:cs typeface="Times New Roman" panose="02020603050405020304" pitchFamily="18" charset="0"/>
              </a:rPr>
              <a:t>la </a:t>
            </a:r>
            <a:r>
              <a:rPr lang="it-IT" sz="1800" b="1" dirty="0">
                <a:effectLst/>
                <a:latin typeface="Euphemia" panose="020B0503040102020104" pitchFamily="34" charset="0"/>
                <a:ea typeface="HGSSoeiKakugothicUB" panose="020B0A00000000000000" pitchFamily="34" charset="-128"/>
                <a:cs typeface="Times New Roman" panose="02020603050405020304" pitchFamily="18" charset="0"/>
              </a:rPr>
              <a:t>Pericolosità Territoriale</a:t>
            </a:r>
            <a:endParaRPr lang="it-IT" sz="1800" dirty="0">
              <a:effectLst/>
              <a:latin typeface="Euphemia" panose="020B05030401020201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"/>
            </a:pPr>
            <a:r>
              <a:rPr lang="it-IT" sz="1800" dirty="0">
                <a:effectLst/>
                <a:latin typeface="Euphemia" panose="020B0503040102020104" pitchFamily="34" charset="0"/>
                <a:ea typeface="HGSSoeiKakugothicUB" panose="020B0A00000000000000" pitchFamily="34" charset="-128"/>
                <a:cs typeface="Times New Roman" panose="02020603050405020304" pitchFamily="18" charset="0"/>
              </a:rPr>
              <a:t>la </a:t>
            </a:r>
            <a:r>
              <a:rPr lang="it-IT" sz="1800" b="1" dirty="0">
                <a:effectLst/>
                <a:latin typeface="Euphemia" panose="020B0503040102020104" pitchFamily="34" charset="0"/>
                <a:ea typeface="HGSSoeiKakugothicUB" panose="020B0A00000000000000" pitchFamily="34" charset="-128"/>
                <a:cs typeface="Times New Roman" panose="02020603050405020304" pitchFamily="18" charset="0"/>
              </a:rPr>
              <a:t>Vulnerabilità Individuale</a:t>
            </a:r>
            <a:r>
              <a:rPr lang="it-IT" sz="1800" dirty="0">
                <a:effectLst/>
                <a:latin typeface="Euphemia" panose="020B0503040102020104" pitchFamily="34" charset="0"/>
                <a:ea typeface="HGSSoeiKakugothicUB" panose="020B0A00000000000000" pitchFamily="34" charset="-128"/>
                <a:cs typeface="Times New Roman" panose="02020603050405020304" pitchFamily="18" charset="0"/>
              </a:rPr>
              <a:t> </a:t>
            </a:r>
            <a:endParaRPr lang="it-IT" dirty="0">
              <a:latin typeface="Euphemia" panose="020B05030401020201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607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9D6E65"/>
          </a:solidFill>
          <a:ln w="38100" cap="rnd">
            <a:solidFill>
              <a:srgbClr val="9D6E65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Vista dall’alto degli alberi">
            <a:extLst>
              <a:ext uri="{FF2B5EF4-FFF2-40B4-BE49-F238E27FC236}">
                <a16:creationId xmlns:a16="http://schemas.microsoft.com/office/drawing/2014/main" id="{12D78D86-1672-18AD-C4B1-B243ABBB39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06" r="35262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02728AC0-E06B-4FA7-9568-574A4A338BEC}"/>
              </a:ext>
            </a:extLst>
          </p:cNvPr>
          <p:cNvSpPr txBox="1"/>
          <p:nvPr/>
        </p:nvSpPr>
        <p:spPr>
          <a:xfrm>
            <a:off x="4885898" y="1018415"/>
            <a:ext cx="6565096" cy="2447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effectLst/>
                <a:latin typeface="Euphemia" panose="020B0503040102020104" pitchFamily="34" charset="0"/>
                <a:ea typeface="HGSSoeiKakugothicUB" panose="020B0A00000000000000" pitchFamily="34" charset="-128"/>
                <a:cs typeface="Times New Roman" panose="02020603050405020304" pitchFamily="18" charset="0"/>
              </a:rPr>
              <a:t>La combinazione tra i dati di pericolosità e le informazioni relative alla distribuzione e allo stato di </a:t>
            </a:r>
            <a:r>
              <a:rPr lang="it-IT" sz="1800" dirty="0">
                <a:effectLst/>
                <a:latin typeface="Euphemia" panose="020B0503040102020104" pitchFamily="34" charset="0"/>
                <a:ea typeface="HGSSoeiKakugothicUB" panose="020B0A00000000000000" pitchFamily="34" charset="-128"/>
              </a:rPr>
              <a:t>conservazione dei beni architettonici ed archeologici ha consentito la stima del rischio elaborando tre indicatori: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1800" dirty="0">
                <a:effectLst/>
                <a:latin typeface="Euphemia" panose="020B0503040102020104" pitchFamily="34" charset="0"/>
                <a:ea typeface="HGSSoeiKakugothicUB" panose="020B0A00000000000000" pitchFamily="34" charset="-128"/>
              </a:rPr>
              <a:t>pericolosità territoriale da recessione superficiale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1800" dirty="0">
                <a:effectLst/>
                <a:latin typeface="Euphemia" panose="020B0503040102020104" pitchFamily="34" charset="0"/>
                <a:ea typeface="HGSSoeiKakugothicUB" panose="020B0A00000000000000" pitchFamily="34" charset="-128"/>
              </a:rPr>
              <a:t>pericolosità territoriale da annerimento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1800" dirty="0">
                <a:effectLst/>
                <a:latin typeface="Euphemia" panose="020B0503040102020104" pitchFamily="34" charset="0"/>
                <a:ea typeface="HGSSoeiKakugothicUB" panose="020B0A00000000000000" pitchFamily="34" charset="-128"/>
              </a:rPr>
              <a:t>rischio territoriale, rischio individuale e rischio locale</a:t>
            </a:r>
            <a:endParaRPr lang="it-IT" dirty="0">
              <a:latin typeface="Euphemia" panose="020B05030401020201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18E3C72-5F2A-493F-9FD4-55B9256DC2FA}"/>
              </a:ext>
            </a:extLst>
          </p:cNvPr>
          <p:cNvSpPr txBox="1"/>
          <p:nvPr/>
        </p:nvSpPr>
        <p:spPr>
          <a:xfrm>
            <a:off x="4885898" y="3557684"/>
            <a:ext cx="687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>
                <a:effectLst/>
                <a:latin typeface="Euphemia" panose="020B0503040102020104" pitchFamily="34" charset="0"/>
                <a:ea typeface="HGSSoeiKakugothicUB" panose="020B0A00000000000000" pitchFamily="34" charset="-128"/>
              </a:rPr>
              <a:t>si può riscontrare anche una pericolosità data dalla presenza di impianti industriali a </a:t>
            </a:r>
            <a:r>
              <a:rPr lang="it-IT" sz="1800" b="1" dirty="0">
                <a:effectLst/>
                <a:latin typeface="Euphemia" panose="020B0503040102020104" pitchFamily="34" charset="0"/>
                <a:ea typeface="HGSSoeiKakugothicUB" panose="020B0A00000000000000" pitchFamily="34" charset="-128"/>
              </a:rPr>
              <a:t>rischio di incidente rilevante</a:t>
            </a:r>
            <a:endParaRPr lang="it-IT" b="1" dirty="0">
              <a:latin typeface="Euphemia" panose="020B0503040102020104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9347148-085A-40A3-922E-1B05CF930249}"/>
              </a:ext>
            </a:extLst>
          </p:cNvPr>
          <p:cNvSpPr txBox="1"/>
          <p:nvPr/>
        </p:nvSpPr>
        <p:spPr>
          <a:xfrm>
            <a:off x="4657345" y="4520563"/>
            <a:ext cx="7107025" cy="1906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effectLst/>
                <a:latin typeface="Euphemia" panose="020B0503040102020104" pitchFamily="34" charset="0"/>
                <a:ea typeface="HGSSoeiKakugothicUB" panose="020B0A00000000000000" pitchFamily="34" charset="-128"/>
                <a:cs typeface="Times New Roman" panose="02020603050405020304" pitchFamily="18" charset="0"/>
              </a:rPr>
              <a:t>direttiva europea </a:t>
            </a:r>
            <a:r>
              <a:rPr lang="it-IT" sz="1800" b="1" dirty="0">
                <a:effectLst/>
                <a:latin typeface="Euphemia" panose="020B0503040102020104" pitchFamily="34" charset="0"/>
                <a:ea typeface="HGSSoeiKakugothicUB" panose="020B0A00000000000000" pitchFamily="34" charset="-128"/>
                <a:cs typeface="Times New Roman" panose="02020603050405020304" pitchFamily="18" charset="0"/>
              </a:rPr>
              <a:t>Seveso III </a:t>
            </a:r>
            <a:r>
              <a:rPr lang="it-IT" sz="1800" dirty="0">
                <a:effectLst/>
                <a:latin typeface="Euphemia" panose="020B0503040102020104" pitchFamily="34" charset="0"/>
                <a:ea typeface="HGSSoeiKakugothicUB" panose="020B0A00000000000000" pitchFamily="34" charset="-128"/>
                <a:cs typeface="Times New Roman" panose="02020603050405020304" pitchFamily="18" charset="0"/>
              </a:rPr>
              <a:t>e relativo recepimento nazionale con </a:t>
            </a:r>
            <a:r>
              <a:rPr lang="it-IT" sz="1800" b="1" dirty="0">
                <a:effectLst/>
                <a:latin typeface="Euphemia" panose="020B0503040102020104" pitchFamily="34" charset="0"/>
                <a:ea typeface="HGSSoeiKakugothicUB" panose="020B0A00000000000000" pitchFamily="34" charset="-128"/>
                <a:cs typeface="Times New Roman" panose="02020603050405020304" pitchFamily="18" charset="0"/>
              </a:rPr>
              <a:t>D.lgs.105/2015: </a:t>
            </a:r>
            <a:r>
              <a:rPr lang="it-IT" sz="1800" dirty="0">
                <a:effectLst/>
                <a:latin typeface="Euphemia" panose="020B0503040102020104" pitchFamily="34" charset="0"/>
                <a:ea typeface="HGSSoeiKakugothicUB" panose="020B0A00000000000000" pitchFamily="34" charset="-128"/>
              </a:rPr>
              <a:t>l’uso e/o la detenzione di grandi quantità di sostanze pericolose può condurre alla possibile evoluzione non controllata di un incidente, con pericolo grave sia per l’uomo, sia per i recettori ambientali ed i beni, ivi compresi i beni culturali, presenti nell’area circostante</a:t>
            </a:r>
            <a:endParaRPr lang="it-IT" sz="1800" b="1" dirty="0">
              <a:effectLst/>
              <a:latin typeface="Euphemia" panose="020B05030401020201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066DF29C-F085-4DC3-BB41-4AA4241AFD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738" y="59903"/>
            <a:ext cx="1055850" cy="105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70153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4702</TotalTime>
  <Words>1062</Words>
  <Application>Microsoft Office PowerPoint</Application>
  <PresentationFormat>Widescreen</PresentationFormat>
  <Paragraphs>70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22" baseType="lpstr">
      <vt:lpstr>HGSSoeiKakugothicUB</vt:lpstr>
      <vt:lpstr>Arial</vt:lpstr>
      <vt:lpstr>Calibri</vt:lpstr>
      <vt:lpstr>Dreaming Outloud Pro</vt:lpstr>
      <vt:lpstr>Euphemia</vt:lpstr>
      <vt:lpstr>Hadassah Friedlaender</vt:lpstr>
      <vt:lpstr>Modern Love</vt:lpstr>
      <vt:lpstr>Symbol</vt:lpstr>
      <vt:lpstr>The Hand</vt:lpstr>
      <vt:lpstr>Times New Roman</vt:lpstr>
      <vt:lpstr>SketchyVTI</vt:lpstr>
      <vt:lpstr>CIVITA DI BAGNOREGIO: LA CITTÀ CHE MUORE  Progetto artek a monitoraggio satellitare </vt:lpstr>
      <vt:lpstr>Presentazione standard di PowerPoint</vt:lpstr>
      <vt:lpstr>Morfologia</vt:lpstr>
      <vt:lpstr>Il Borgo</vt:lpstr>
      <vt:lpstr>Presentazione standard di PowerPoint</vt:lpstr>
      <vt:lpstr>Progetto ArTek  a monitoraggio satellitare </vt:lpstr>
      <vt:lpstr>Processi di monitoraggio</vt:lpstr>
      <vt:lpstr>Pericolosità e rischio di origine antropica e naturale </vt:lpstr>
      <vt:lpstr>Presentazione standard di PowerPoint</vt:lpstr>
      <vt:lpstr>Applicazione progetto a Civita di Bagnoregio</vt:lpstr>
      <vt:lpstr>È possibile salvare Civita?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CIVITA DI BAGNOREGIO: LA CITTÀ CHE MUORE  Progetto artek a monitoraggio satellitare</dc:title>
  <dc:creator>Margherita</dc:creator>
  <cp:lastModifiedBy>Malo</cp:lastModifiedBy>
  <cp:revision>9</cp:revision>
  <dcterms:created xsi:type="dcterms:W3CDTF">2022-04-28T15:47:03Z</dcterms:created>
  <dcterms:modified xsi:type="dcterms:W3CDTF">2022-05-24T06:27:56Z</dcterms:modified>
</cp:coreProperties>
</file>