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89213" y="1682151"/>
            <a:ext cx="8915399" cy="3847381"/>
          </a:xfrm>
        </p:spPr>
        <p:txBody>
          <a:bodyPr>
            <a:normAutofit fontScale="90000"/>
          </a:bodyPr>
          <a:lstStyle/>
          <a:p>
            <a:r>
              <a:rPr lang="en-US" b="1" dirty="0" smtClean="0">
                <a:solidFill>
                  <a:schemeClr val="tx1"/>
                </a:solidFill>
              </a:rPr>
              <a:t/>
            </a:r>
            <a:br>
              <a:rPr lang="en-US" b="1" dirty="0" smtClean="0">
                <a:solidFill>
                  <a:schemeClr val="tx1"/>
                </a:solidFill>
              </a:rPr>
            </a:br>
            <a:r>
              <a:rPr lang="en-US" b="1" dirty="0">
                <a:solidFill>
                  <a:schemeClr val="tx1"/>
                </a:solidFill>
              </a:rPr>
              <a:t/>
            </a:r>
            <a:br>
              <a:rPr lang="en-US" b="1" dirty="0">
                <a:solidFill>
                  <a:schemeClr val="tx1"/>
                </a:solidFill>
              </a:rPr>
            </a:br>
            <a:r>
              <a:rPr lang="en-US" b="1" dirty="0" smtClean="0">
                <a:solidFill>
                  <a:schemeClr val="tx1"/>
                </a:solidFill>
              </a:rPr>
              <a:t/>
            </a:r>
            <a:br>
              <a:rPr lang="en-US" b="1" dirty="0" smtClean="0">
                <a:solidFill>
                  <a:schemeClr val="tx1"/>
                </a:solidFill>
              </a:rPr>
            </a:br>
            <a:r>
              <a:rPr lang="en-US" b="1" dirty="0" smtClean="0">
                <a:solidFill>
                  <a:schemeClr val="tx1"/>
                </a:solidFill>
              </a:rPr>
              <a:t>The </a:t>
            </a:r>
            <a:r>
              <a:rPr lang="en-US" b="1" dirty="0">
                <a:solidFill>
                  <a:schemeClr val="tx1"/>
                </a:solidFill>
              </a:rPr>
              <a:t>Neglected Legacy of Insurgent </a:t>
            </a:r>
            <a:r>
              <a:rPr lang="en-US" b="1" dirty="0" smtClean="0">
                <a:solidFill>
                  <a:schemeClr val="tx1"/>
                </a:solidFill>
              </a:rPr>
              <a:t>Universality (1791-1793)</a:t>
            </a:r>
            <a:r>
              <a:rPr lang="it-IT" b="1" dirty="0">
                <a:solidFill>
                  <a:schemeClr val="tx1"/>
                </a:solidFill>
              </a:rPr>
              <a:t/>
            </a:r>
            <a:br>
              <a:rPr lang="it-IT" b="1" dirty="0">
                <a:solidFill>
                  <a:schemeClr val="tx1"/>
                </a:solidFill>
              </a:rPr>
            </a:br>
            <a:endParaRPr lang="it-IT" b="1" dirty="0">
              <a:solidFill>
                <a:schemeClr val="tx1"/>
              </a:solidFill>
            </a:endParaRPr>
          </a:p>
        </p:txBody>
      </p:sp>
      <p:sp>
        <p:nvSpPr>
          <p:cNvPr id="3" name="Sottotitolo 2"/>
          <p:cNvSpPr>
            <a:spLocks noGrp="1"/>
          </p:cNvSpPr>
          <p:nvPr>
            <p:ph type="subTitle" idx="1"/>
          </p:nvPr>
        </p:nvSpPr>
        <p:spPr/>
        <p:txBody>
          <a:bodyPr/>
          <a:lstStyle/>
          <a:p>
            <a:r>
              <a:rPr lang="it-IT" sz="2400" b="1" dirty="0" smtClean="0">
                <a:solidFill>
                  <a:schemeClr val="tx1"/>
                </a:solidFill>
              </a:rPr>
              <a:t>Tomba</a:t>
            </a:r>
            <a:r>
              <a:rPr lang="it-IT" sz="2400" b="1" dirty="0">
                <a:solidFill>
                  <a:schemeClr val="tx1"/>
                </a:solidFill>
              </a:rPr>
              <a:t>, </a:t>
            </a:r>
            <a:r>
              <a:rPr lang="it-IT" sz="2400" b="1" dirty="0" err="1" smtClean="0">
                <a:solidFill>
                  <a:schemeClr val="tx1"/>
                </a:solidFill>
              </a:rPr>
              <a:t>chap</a:t>
            </a:r>
            <a:r>
              <a:rPr lang="it-IT" sz="2400" b="1" dirty="0" smtClean="0">
                <a:solidFill>
                  <a:schemeClr val="tx1"/>
                </a:solidFill>
              </a:rPr>
              <a:t>. </a:t>
            </a:r>
            <a:r>
              <a:rPr lang="it-IT" sz="2400" b="1" smtClean="0">
                <a:solidFill>
                  <a:schemeClr val="tx1"/>
                </a:solidFill>
              </a:rPr>
              <a:t>2</a:t>
            </a:r>
            <a:r>
              <a:rPr lang="it-IT" sz="2400" b="1">
                <a:solidFill>
                  <a:schemeClr val="tx1"/>
                </a:solidFill>
              </a:rPr>
              <a:t>.</a:t>
            </a:r>
            <a:endParaRPr lang="it-IT" sz="2400" b="1" dirty="0">
              <a:solidFill>
                <a:schemeClr val="tx1"/>
              </a:solidFill>
            </a:endParaRPr>
          </a:p>
        </p:txBody>
      </p:sp>
    </p:spTree>
    <p:extLst>
      <p:ext uri="{BB962C8B-B14F-4D97-AF65-F5344CB8AC3E}">
        <p14:creationId xmlns:p14="http://schemas.microsoft.com/office/powerpoint/2010/main" val="11314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en-GB" sz="2400" b="1" dirty="0" smtClean="0">
                <a:solidFill>
                  <a:schemeClr val="tx1"/>
                </a:solidFill>
              </a:rPr>
              <a:t>What </a:t>
            </a:r>
            <a:r>
              <a:rPr lang="en-GB" sz="2400" b="1" dirty="0">
                <a:solidFill>
                  <a:schemeClr val="tx1"/>
                </a:solidFill>
              </a:rPr>
              <a:t>goes beyond this state logic is the </a:t>
            </a:r>
            <a:r>
              <a:rPr lang="en-GB" sz="2400" b="1" u="sng" dirty="0">
                <a:solidFill>
                  <a:schemeClr val="tx1"/>
                </a:solidFill>
              </a:rPr>
              <a:t>collective agency of subjects </a:t>
            </a:r>
            <a:r>
              <a:rPr lang="en-GB" sz="2400" b="1" dirty="0">
                <a:solidFill>
                  <a:schemeClr val="tx1"/>
                </a:solidFill>
              </a:rPr>
              <a:t>that question social relations of domination, which are played at the level of gender, race and class. These relations are often hidden by formal juridical equality. Insurgent universality distinguishes itself from universalism through a different way of practicing politics, which is characterized by </a:t>
            </a:r>
            <a:r>
              <a:rPr lang="en-GB" sz="2400" b="1" u="sng" dirty="0">
                <a:solidFill>
                  <a:schemeClr val="tx1"/>
                </a:solidFill>
              </a:rPr>
              <a:t>the exercise of power starting from communities, associations, assemblies, councils and groups. </a:t>
            </a:r>
            <a:r>
              <a:rPr lang="en-GB" sz="2400" b="1" i="1" u="sng" dirty="0">
                <a:solidFill>
                  <a:schemeClr val="tx1"/>
                </a:solidFill>
              </a:rPr>
              <a:t>Its range is neither the nation, the world, nor humanity.</a:t>
            </a:r>
            <a:endParaRPr lang="it-IT" sz="2400" i="1" u="sng" dirty="0">
              <a:solidFill>
                <a:schemeClr val="tx1"/>
              </a:solidFill>
            </a:endParaRPr>
          </a:p>
        </p:txBody>
      </p:sp>
    </p:spTree>
    <p:extLst>
      <p:ext uri="{BB962C8B-B14F-4D97-AF65-F5344CB8AC3E}">
        <p14:creationId xmlns:p14="http://schemas.microsoft.com/office/powerpoint/2010/main" val="490340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52599"/>
          </a:xfrm>
        </p:spPr>
        <p:txBody>
          <a:bodyPr/>
          <a:lstStyle/>
          <a:p>
            <a:pPr algn="just"/>
            <a:r>
              <a:rPr lang="it-IT" b="1" dirty="0" smtClean="0">
                <a:solidFill>
                  <a:schemeClr val="tx1"/>
                </a:solidFill>
              </a:rPr>
              <a:t>Three </a:t>
            </a:r>
            <a:r>
              <a:rPr lang="it-IT" b="1" dirty="0" err="1" smtClean="0">
                <a:solidFill>
                  <a:schemeClr val="tx1"/>
                </a:solidFill>
              </a:rPr>
              <a:t>different</a:t>
            </a:r>
            <a:r>
              <a:rPr lang="it-IT" b="1" dirty="0" smtClean="0">
                <a:solidFill>
                  <a:schemeClr val="tx1"/>
                </a:solidFill>
              </a:rPr>
              <a:t> </a:t>
            </a:r>
            <a:r>
              <a:rPr lang="it-IT" b="1" dirty="0" err="1" smtClean="0">
                <a:solidFill>
                  <a:schemeClr val="tx1"/>
                </a:solidFill>
              </a:rPr>
              <a:t>kinds</a:t>
            </a:r>
            <a:r>
              <a:rPr lang="it-IT" b="1" dirty="0" smtClean="0">
                <a:solidFill>
                  <a:schemeClr val="tx1"/>
                </a:solidFill>
              </a:rPr>
              <a:t> of </a:t>
            </a:r>
            <a:r>
              <a:rPr lang="it-IT" b="1" dirty="0" err="1" smtClean="0">
                <a:solidFill>
                  <a:schemeClr val="tx1"/>
                </a:solidFill>
              </a:rPr>
              <a:t>universality</a:t>
            </a:r>
            <a:endParaRPr lang="it-IT" b="1" dirty="0">
              <a:solidFill>
                <a:schemeClr val="tx1"/>
              </a:solidFill>
            </a:endParaRPr>
          </a:p>
        </p:txBody>
      </p:sp>
      <p:sp>
        <p:nvSpPr>
          <p:cNvPr id="3" name="Segnaposto contenuto 2"/>
          <p:cNvSpPr>
            <a:spLocks noGrp="1"/>
          </p:cNvSpPr>
          <p:nvPr>
            <p:ph idx="1"/>
          </p:nvPr>
        </p:nvSpPr>
        <p:spPr>
          <a:xfrm>
            <a:off x="2589212" y="1794294"/>
            <a:ext cx="8915400" cy="4116928"/>
          </a:xfrm>
        </p:spPr>
        <p:txBody>
          <a:bodyPr>
            <a:noAutofit/>
          </a:bodyPr>
          <a:lstStyle/>
          <a:p>
            <a:pPr algn="just"/>
            <a:r>
              <a:rPr lang="en-GB" sz="2000" b="1" dirty="0" smtClean="0">
                <a:solidFill>
                  <a:schemeClr val="tx1"/>
                </a:solidFill>
              </a:rPr>
              <a:t>1) The </a:t>
            </a:r>
            <a:r>
              <a:rPr lang="en-GB" sz="2000" b="1" u="sng" dirty="0">
                <a:solidFill>
                  <a:schemeClr val="tx1"/>
                </a:solidFill>
              </a:rPr>
              <a:t>potential universalism</a:t>
            </a:r>
            <a:r>
              <a:rPr lang="en-GB" sz="2000" b="1" dirty="0">
                <a:solidFill>
                  <a:schemeClr val="tx1"/>
                </a:solidFill>
              </a:rPr>
              <a:t> works as a temporalizing concept in which different populations have different roles to play in the development of universal history and, finally, they are configured as different stages towards the final goal of a universal civilization. This potential universalism has justified gradualism, according to which some populations may not yet be ready to enjoy the fruits of Western freedom</a:t>
            </a:r>
            <a:r>
              <a:rPr lang="en-GB" sz="2000" b="1" dirty="0" smtClean="0">
                <a:solidFill>
                  <a:schemeClr val="tx1"/>
                </a:solidFill>
              </a:rPr>
              <a:t>.</a:t>
            </a:r>
            <a:endParaRPr lang="it-IT" sz="2000" dirty="0">
              <a:solidFill>
                <a:schemeClr val="tx1"/>
              </a:solidFill>
            </a:endParaRPr>
          </a:p>
          <a:p>
            <a:pPr algn="just"/>
            <a:r>
              <a:rPr lang="en-GB" sz="2000" b="1" dirty="0" smtClean="0">
                <a:solidFill>
                  <a:schemeClr val="tx1"/>
                </a:solidFill>
              </a:rPr>
              <a:t>2) The </a:t>
            </a:r>
            <a:r>
              <a:rPr lang="en-GB" sz="2000" b="1" u="sng" dirty="0">
                <a:solidFill>
                  <a:schemeClr val="tx1"/>
                </a:solidFill>
              </a:rPr>
              <a:t>polemical universalism</a:t>
            </a:r>
            <a:r>
              <a:rPr lang="en-GB" sz="2000" b="1" dirty="0">
                <a:solidFill>
                  <a:schemeClr val="tx1"/>
                </a:solidFill>
              </a:rPr>
              <a:t> is based on a common element (religion, nation, class) that is hypostatized in order to overcome and orient internal differences against another universal (another religion, nation, class). This universalism is political in the measure in which it is polemical. It remains reactive and its logic remains binary. Indeed, it always depends dialectically on an alterity towards which it must be possible to trace juxtapositions.</a:t>
            </a:r>
            <a:endParaRPr lang="it-IT" sz="2000" dirty="0">
              <a:solidFill>
                <a:schemeClr val="tx1"/>
              </a:solidFill>
            </a:endParaRPr>
          </a:p>
        </p:txBody>
      </p:sp>
    </p:spTree>
    <p:extLst>
      <p:ext uri="{BB962C8B-B14F-4D97-AF65-F5344CB8AC3E}">
        <p14:creationId xmlns:p14="http://schemas.microsoft.com/office/powerpoint/2010/main" val="4833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3306" y="715993"/>
            <a:ext cx="9641306" cy="5141343"/>
          </a:xfrm>
        </p:spPr>
        <p:txBody>
          <a:bodyPr>
            <a:normAutofit lnSpcReduction="10000"/>
          </a:bodyPr>
          <a:lstStyle/>
          <a:p>
            <a:pPr algn="just"/>
            <a:r>
              <a:rPr lang="it-IT" sz="2200" b="1" dirty="0" smtClean="0">
                <a:solidFill>
                  <a:schemeClr val="tx1"/>
                </a:solidFill>
              </a:rPr>
              <a:t>3) </a:t>
            </a:r>
            <a:r>
              <a:rPr lang="en-GB" sz="2200" b="1" u="sng" dirty="0">
                <a:solidFill>
                  <a:schemeClr val="tx1"/>
                </a:solidFill>
              </a:rPr>
              <a:t>Insurgent universality</a:t>
            </a:r>
            <a:r>
              <a:rPr lang="en-GB" sz="2200" b="1" dirty="0">
                <a:solidFill>
                  <a:schemeClr val="tx1"/>
                </a:solidFill>
              </a:rPr>
              <a:t>, instead, has freed itself from this obsession with totality, unity, binary opposition. This universality has to do </a:t>
            </a:r>
            <a:r>
              <a:rPr lang="en-GB" sz="2200" b="1" u="sng" dirty="0">
                <a:solidFill>
                  <a:schemeClr val="tx1"/>
                </a:solidFill>
              </a:rPr>
              <a:t>with the </a:t>
            </a:r>
            <a:r>
              <a:rPr lang="en-GB" sz="2200" b="1" i="1" u="sng" dirty="0">
                <a:solidFill>
                  <a:schemeClr val="tx1"/>
                </a:solidFill>
              </a:rPr>
              <a:t>democratic excess</a:t>
            </a:r>
            <a:r>
              <a:rPr lang="en-GB" sz="2200" b="1" u="sng" dirty="0">
                <a:solidFill>
                  <a:schemeClr val="tx1"/>
                </a:solidFill>
              </a:rPr>
              <a:t> that disorders an existing order and gives rise </a:t>
            </a:r>
            <a:r>
              <a:rPr lang="en-GB" sz="2200" b="1" u="sng" dirty="0" smtClean="0">
                <a:solidFill>
                  <a:schemeClr val="tx1"/>
                </a:solidFill>
              </a:rPr>
              <a:t>NOT TO CHAOS, </a:t>
            </a:r>
            <a:r>
              <a:rPr lang="en-GB" sz="2200" b="1" u="sng" dirty="0">
                <a:solidFill>
                  <a:schemeClr val="tx1"/>
                </a:solidFill>
              </a:rPr>
              <a:t>like the theories of the social contract prescribe, </a:t>
            </a:r>
            <a:r>
              <a:rPr lang="en-GB" sz="2200" b="1" u="sng" dirty="0" smtClean="0">
                <a:solidFill>
                  <a:schemeClr val="tx1"/>
                </a:solidFill>
              </a:rPr>
              <a:t>BUT TO A NEW INSTITUTIONAL FABRIC (the experimental character of insurgent universality.</a:t>
            </a:r>
            <a:endParaRPr lang="en-GB" sz="2200" b="1" dirty="0">
              <a:solidFill>
                <a:schemeClr val="tx1"/>
              </a:solidFill>
            </a:endParaRPr>
          </a:p>
          <a:p>
            <a:pPr algn="just"/>
            <a:r>
              <a:rPr lang="en-GB" sz="2200" b="1" u="sng" dirty="0" smtClean="0">
                <a:solidFill>
                  <a:schemeClr val="tx1"/>
                </a:solidFill>
              </a:rPr>
              <a:t>The </a:t>
            </a:r>
            <a:r>
              <a:rPr lang="en-GB" sz="2200" b="1" u="sng" dirty="0">
                <a:solidFill>
                  <a:schemeClr val="tx1"/>
                </a:solidFill>
              </a:rPr>
              <a:t>democratic excess</a:t>
            </a:r>
            <a:r>
              <a:rPr lang="en-GB" sz="2200" b="1" dirty="0">
                <a:solidFill>
                  <a:schemeClr val="tx1"/>
                </a:solidFill>
              </a:rPr>
              <a:t> is such that it goes beyond the constitutional </a:t>
            </a:r>
            <a:r>
              <a:rPr lang="en-GB" sz="2200" b="1" dirty="0" err="1">
                <a:solidFill>
                  <a:schemeClr val="tx1"/>
                </a:solidFill>
              </a:rPr>
              <a:t>armor</a:t>
            </a:r>
            <a:r>
              <a:rPr lang="en-GB" sz="2200" b="1" dirty="0">
                <a:solidFill>
                  <a:schemeClr val="tx1"/>
                </a:solidFill>
              </a:rPr>
              <a:t> of the representative state and calls into play a plurality of powers to which citizens have access, not through the funnel of national citizenship, but in daily political practice. This abandons the grounds of the politics of recognition; it does not ask for inclusion, but practices a universal political citizenship that exceeds the limits of legal citizenship and calls into question the forms of dominion, not only in the political sphere but also in the social order.</a:t>
            </a:r>
            <a:endParaRPr lang="it-IT" sz="2200" b="1" dirty="0">
              <a:solidFill>
                <a:schemeClr val="tx1"/>
              </a:solidFill>
            </a:endParaRPr>
          </a:p>
          <a:p>
            <a:endParaRPr lang="it-IT" dirty="0"/>
          </a:p>
        </p:txBody>
      </p:sp>
    </p:spTree>
    <p:extLst>
      <p:ext uri="{BB962C8B-B14F-4D97-AF65-F5344CB8AC3E}">
        <p14:creationId xmlns:p14="http://schemas.microsoft.com/office/powerpoint/2010/main" val="2588696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56116"/>
          </a:xfrm>
        </p:spPr>
        <p:txBody>
          <a:bodyPr/>
          <a:lstStyle/>
          <a:p>
            <a:r>
              <a:rPr lang="it-IT" b="1" dirty="0" err="1" smtClean="0">
                <a:solidFill>
                  <a:schemeClr val="tx1"/>
                </a:solidFill>
              </a:rPr>
              <a:t>Conceptual</a:t>
            </a:r>
            <a:r>
              <a:rPr lang="it-IT" b="1" dirty="0" smtClean="0">
                <a:solidFill>
                  <a:schemeClr val="tx1"/>
                </a:solidFill>
              </a:rPr>
              <a:t> </a:t>
            </a:r>
            <a:r>
              <a:rPr lang="it-IT" b="1" dirty="0" err="1" smtClean="0">
                <a:solidFill>
                  <a:schemeClr val="tx1"/>
                </a:solidFill>
              </a:rPr>
              <a:t>summary</a:t>
            </a:r>
            <a:r>
              <a:rPr lang="it-IT" b="1" dirty="0" smtClean="0">
                <a:solidFill>
                  <a:schemeClr val="tx1"/>
                </a:solidFill>
              </a:rPr>
              <a:t> of the </a:t>
            </a:r>
            <a:r>
              <a:rPr lang="it-IT" b="1" dirty="0" err="1" smtClean="0">
                <a:solidFill>
                  <a:schemeClr val="tx1"/>
                </a:solidFill>
              </a:rPr>
              <a:t>lesson</a:t>
            </a:r>
            <a:endParaRPr lang="it-IT" b="1" dirty="0">
              <a:solidFill>
                <a:schemeClr val="tx1"/>
              </a:solidFill>
            </a:endParaRPr>
          </a:p>
        </p:txBody>
      </p:sp>
      <p:sp>
        <p:nvSpPr>
          <p:cNvPr id="3" name="Segnaposto contenuto 2"/>
          <p:cNvSpPr>
            <a:spLocks noGrp="1"/>
          </p:cNvSpPr>
          <p:nvPr>
            <p:ph idx="1"/>
          </p:nvPr>
        </p:nvSpPr>
        <p:spPr>
          <a:xfrm>
            <a:off x="2589212" y="1380226"/>
            <a:ext cx="8915400" cy="4530996"/>
          </a:xfrm>
        </p:spPr>
        <p:txBody>
          <a:bodyPr/>
          <a:lstStyle/>
          <a:p>
            <a:r>
              <a:rPr lang="en-GB" sz="2200" b="1" dirty="0" smtClean="0">
                <a:solidFill>
                  <a:schemeClr val="tx1"/>
                </a:solidFill>
              </a:rPr>
              <a:t>Collective </a:t>
            </a:r>
            <a:r>
              <a:rPr lang="en-GB" sz="2200" b="1" dirty="0">
                <a:solidFill>
                  <a:schemeClr val="tx1"/>
                </a:solidFill>
              </a:rPr>
              <a:t>agency of subjects</a:t>
            </a:r>
            <a:endParaRPr lang="it-IT" sz="2200" b="1" dirty="0" smtClean="0">
              <a:solidFill>
                <a:schemeClr val="tx1"/>
              </a:solidFill>
            </a:endParaRPr>
          </a:p>
          <a:p>
            <a:r>
              <a:rPr lang="it-IT" sz="2200" b="1" dirty="0" smtClean="0">
                <a:solidFill>
                  <a:schemeClr val="tx1"/>
                </a:solidFill>
              </a:rPr>
              <a:t>Three </a:t>
            </a:r>
            <a:r>
              <a:rPr lang="it-IT" sz="2200" b="1" dirty="0" err="1" smtClean="0">
                <a:solidFill>
                  <a:schemeClr val="tx1"/>
                </a:solidFill>
              </a:rPr>
              <a:t>kinds</a:t>
            </a:r>
            <a:r>
              <a:rPr lang="it-IT" sz="2200" b="1" dirty="0" smtClean="0">
                <a:solidFill>
                  <a:schemeClr val="tx1"/>
                </a:solidFill>
              </a:rPr>
              <a:t> of </a:t>
            </a:r>
            <a:r>
              <a:rPr lang="it-IT" sz="2200" b="1" dirty="0" err="1" smtClean="0">
                <a:solidFill>
                  <a:schemeClr val="tx1"/>
                </a:solidFill>
              </a:rPr>
              <a:t>universalism</a:t>
            </a:r>
            <a:r>
              <a:rPr lang="it-IT" sz="2200" b="1" dirty="0" smtClean="0">
                <a:solidFill>
                  <a:schemeClr val="tx1"/>
                </a:solidFill>
              </a:rPr>
              <a:t>: </a:t>
            </a:r>
            <a:r>
              <a:rPr lang="en-GB" sz="2200" b="1" dirty="0">
                <a:solidFill>
                  <a:schemeClr val="tx1"/>
                </a:solidFill>
              </a:rPr>
              <a:t>potential </a:t>
            </a:r>
            <a:r>
              <a:rPr lang="en-GB" sz="2200" b="1" dirty="0" smtClean="0">
                <a:solidFill>
                  <a:schemeClr val="tx1"/>
                </a:solidFill>
              </a:rPr>
              <a:t>universalism; </a:t>
            </a:r>
            <a:r>
              <a:rPr lang="en-GB" sz="2200" b="1" dirty="0">
                <a:solidFill>
                  <a:schemeClr val="tx1"/>
                </a:solidFill>
              </a:rPr>
              <a:t>polemical </a:t>
            </a:r>
            <a:r>
              <a:rPr lang="en-GB" sz="2200" b="1" dirty="0" smtClean="0">
                <a:solidFill>
                  <a:schemeClr val="tx1"/>
                </a:solidFill>
              </a:rPr>
              <a:t>universalism; insurgent universalism.</a:t>
            </a:r>
            <a:endParaRPr lang="it-IT" sz="2200" b="1" dirty="0" smtClean="0">
              <a:solidFill>
                <a:schemeClr val="tx1"/>
              </a:solidFill>
            </a:endParaRPr>
          </a:p>
          <a:p>
            <a:r>
              <a:rPr lang="en-US" sz="2200" b="1" dirty="0" smtClean="0">
                <a:solidFill>
                  <a:schemeClr val="tx1"/>
                </a:solidFill>
              </a:rPr>
              <a:t>Democratic excess.</a:t>
            </a:r>
            <a:endParaRPr lang="en-US" sz="2200" b="1" dirty="0" smtClean="0">
              <a:solidFill>
                <a:schemeClr val="tx1"/>
              </a:solidFill>
            </a:endParaRPr>
          </a:p>
          <a:p>
            <a:endParaRPr lang="en-US" sz="2200" b="1" dirty="0">
              <a:solidFill>
                <a:schemeClr val="tx1"/>
              </a:solidFill>
            </a:endParaRPr>
          </a:p>
          <a:p>
            <a:r>
              <a:rPr lang="it-IT" sz="2200" b="1" dirty="0" smtClean="0">
                <a:solidFill>
                  <a:schemeClr val="tx1"/>
                </a:solidFill>
              </a:rPr>
              <a:t>Critical </a:t>
            </a:r>
            <a:r>
              <a:rPr lang="it-IT" sz="2200" b="1" dirty="0" err="1" smtClean="0">
                <a:solidFill>
                  <a:schemeClr val="tx1"/>
                </a:solidFill>
              </a:rPr>
              <a:t>thinking</a:t>
            </a:r>
            <a:r>
              <a:rPr lang="it-IT" sz="2200" b="1" dirty="0" smtClean="0">
                <a:solidFill>
                  <a:schemeClr val="tx1"/>
                </a:solidFill>
              </a:rPr>
              <a:t>: </a:t>
            </a:r>
            <a:r>
              <a:rPr lang="en-US" sz="2200" b="1" dirty="0" smtClean="0">
                <a:solidFill>
                  <a:schemeClr val="tx1"/>
                </a:solidFill>
              </a:rPr>
              <a:t>T</a:t>
            </a:r>
            <a:r>
              <a:rPr lang="en-US" sz="2200" b="1" dirty="0" smtClean="0">
                <a:solidFill>
                  <a:schemeClr val="tx1"/>
                </a:solidFill>
              </a:rPr>
              <a:t>ry </a:t>
            </a:r>
            <a:r>
              <a:rPr lang="en-US" sz="2200" b="1" dirty="0">
                <a:solidFill>
                  <a:schemeClr val="tx1"/>
                </a:solidFill>
              </a:rPr>
              <a:t>to think of other case studies where democratic excess is at work </a:t>
            </a:r>
            <a:r>
              <a:rPr lang="en-US" sz="2200" b="1" dirty="0">
                <a:solidFill>
                  <a:schemeClr val="tx1"/>
                </a:solidFill>
              </a:rPr>
              <a:t>[use the forum, max 300 words, </a:t>
            </a:r>
            <a:r>
              <a:rPr lang="en-US" sz="2200" b="1" u="sng" dirty="0">
                <a:solidFill>
                  <a:schemeClr val="tx1"/>
                </a:solidFill>
              </a:rPr>
              <a:t>not mandatory</a:t>
            </a:r>
            <a:r>
              <a:rPr lang="en-US" sz="2200" b="1" dirty="0">
                <a:solidFill>
                  <a:schemeClr val="tx1"/>
                </a:solidFill>
              </a:rPr>
              <a:t>].</a:t>
            </a:r>
            <a:endParaRPr lang="it-IT" sz="2200" b="1" dirty="0">
              <a:solidFill>
                <a:schemeClr val="tx1"/>
              </a:solidFill>
            </a:endParaRPr>
          </a:p>
          <a:p>
            <a:endParaRPr lang="it-IT" b="1" dirty="0">
              <a:solidFill>
                <a:schemeClr val="tx1"/>
              </a:solidFill>
            </a:endParaRPr>
          </a:p>
        </p:txBody>
      </p:sp>
    </p:spTree>
    <p:extLst>
      <p:ext uri="{BB962C8B-B14F-4D97-AF65-F5344CB8AC3E}">
        <p14:creationId xmlns:p14="http://schemas.microsoft.com/office/powerpoint/2010/main" val="2911283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The Universal </a:t>
            </a:r>
            <a:r>
              <a:rPr lang="it-IT" b="1" dirty="0" err="1" smtClean="0">
                <a:solidFill>
                  <a:schemeClr val="tx1"/>
                </a:solidFill>
              </a:rPr>
              <a:t>character</a:t>
            </a:r>
            <a:r>
              <a:rPr lang="it-IT" b="1" dirty="0" smtClean="0">
                <a:solidFill>
                  <a:schemeClr val="tx1"/>
                </a:solidFill>
              </a:rPr>
              <a:t> of French </a:t>
            </a:r>
            <a:r>
              <a:rPr lang="it-IT" b="1" dirty="0" err="1" smtClean="0">
                <a:solidFill>
                  <a:schemeClr val="tx1"/>
                </a:solidFill>
              </a:rPr>
              <a:t>Revolution</a:t>
            </a:r>
            <a:endParaRPr lang="it-IT" b="1" dirty="0">
              <a:solidFill>
                <a:schemeClr val="tx1"/>
              </a:solidFill>
            </a:endParaRPr>
          </a:p>
        </p:txBody>
      </p:sp>
      <p:sp>
        <p:nvSpPr>
          <p:cNvPr id="3" name="Segnaposto contenuto 2"/>
          <p:cNvSpPr>
            <a:spLocks noGrp="1"/>
          </p:cNvSpPr>
          <p:nvPr>
            <p:ph idx="1"/>
          </p:nvPr>
        </p:nvSpPr>
        <p:spPr/>
        <p:txBody>
          <a:bodyPr>
            <a:normAutofit/>
          </a:bodyPr>
          <a:lstStyle/>
          <a:p>
            <a:pPr algn="just"/>
            <a:r>
              <a:rPr lang="en-GB" sz="2000" b="1" dirty="0">
                <a:solidFill>
                  <a:schemeClr val="tx1"/>
                </a:solidFill>
              </a:rPr>
              <a:t>“The revolution of a spirited people that we have witnessed in our times may succeed or fail. It may be so filled with misery and atrocities that any reasonable person, if he could hope, undertaking it a second time, to carry it out successfully, would nonetheless never decide to perform the experiment at such a cost. — Nevertheless, in the hearts of all its spectators (who themselves are not involved in the show), I assert, this revolution meets with a degree of participation in wish that borders on enthusiasm, a participation the expression of which is itself associated with danger. </a:t>
            </a:r>
            <a:r>
              <a:rPr lang="en-GB" sz="2000" b="1" u="sng" dirty="0">
                <a:solidFill>
                  <a:schemeClr val="tx1"/>
                </a:solidFill>
              </a:rPr>
              <a:t>This participation can thus have no other cause than a moral capacity in the human race</a:t>
            </a:r>
            <a:r>
              <a:rPr lang="en-GB" sz="2000" b="1" dirty="0">
                <a:solidFill>
                  <a:schemeClr val="tx1"/>
                </a:solidFill>
              </a:rPr>
              <a:t>” (Kant, </a:t>
            </a:r>
            <a:r>
              <a:rPr lang="en-GB" sz="2000" b="1" i="1" dirty="0">
                <a:solidFill>
                  <a:schemeClr val="tx1"/>
                </a:solidFill>
              </a:rPr>
              <a:t>The Contest of Faculties</a:t>
            </a:r>
            <a:r>
              <a:rPr lang="en-GB" sz="2000" b="1" dirty="0">
                <a:solidFill>
                  <a:schemeClr val="tx1"/>
                </a:solidFill>
              </a:rPr>
              <a:t>)</a:t>
            </a:r>
            <a:endParaRPr lang="it-IT" sz="2000" dirty="0">
              <a:solidFill>
                <a:schemeClr val="tx1"/>
              </a:solidFill>
            </a:endParaRPr>
          </a:p>
        </p:txBody>
      </p:sp>
    </p:spTree>
    <p:extLst>
      <p:ext uri="{BB962C8B-B14F-4D97-AF65-F5344CB8AC3E}">
        <p14:creationId xmlns:p14="http://schemas.microsoft.com/office/powerpoint/2010/main" val="42343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86596"/>
            <a:ext cx="8915400" cy="5324626"/>
          </a:xfrm>
        </p:spPr>
        <p:txBody>
          <a:bodyPr>
            <a:normAutofit/>
          </a:bodyPr>
          <a:lstStyle/>
          <a:p>
            <a:pPr algn="just"/>
            <a:r>
              <a:rPr lang="en-GB" sz="2000" b="1" dirty="0">
                <a:solidFill>
                  <a:schemeClr val="tx1"/>
                </a:solidFill>
              </a:rPr>
              <a:t>For </a:t>
            </a:r>
            <a:r>
              <a:rPr lang="en-GB" sz="2000" b="1" dirty="0" err="1">
                <a:solidFill>
                  <a:schemeClr val="tx1"/>
                </a:solidFill>
              </a:rPr>
              <a:t>Tomba</a:t>
            </a:r>
            <a:r>
              <a:rPr lang="en-GB" sz="2000" b="1" dirty="0">
                <a:solidFill>
                  <a:schemeClr val="tx1"/>
                </a:solidFill>
              </a:rPr>
              <a:t>, the Kantian point of view is that of the spectator not directly involved in the revolution, but still ready to take the risk of making a partisan choice, that is to say public participation in the ideas of the revolution. Kant takes a partiality for the universality that that event, as a timely manifestation in history, represents the idea of freedom</a:t>
            </a:r>
            <a:r>
              <a:rPr lang="en-GB" sz="2000" b="1" dirty="0" smtClean="0">
                <a:solidFill>
                  <a:schemeClr val="tx1"/>
                </a:solidFill>
              </a:rPr>
              <a:t>.</a:t>
            </a:r>
            <a:endParaRPr lang="it-IT" sz="2000" b="1" dirty="0">
              <a:solidFill>
                <a:schemeClr val="tx1"/>
              </a:solidFill>
            </a:endParaRPr>
          </a:p>
          <a:p>
            <a:pPr algn="just"/>
            <a:r>
              <a:rPr lang="en-GB" sz="2000" b="1" dirty="0">
                <a:solidFill>
                  <a:schemeClr val="tx1"/>
                </a:solidFill>
              </a:rPr>
              <a:t>Kant has the merit of not judging the Revolution from the point of view of its success or failure. For Kant, the Revolution is not a military matter. Rather, the Revolution is examined from the point of view of the field of possible experiences that it opens up in the </a:t>
            </a:r>
            <a:r>
              <a:rPr lang="en-GB" sz="2000" b="1" dirty="0" smtClean="0">
                <a:solidFill>
                  <a:schemeClr val="tx1"/>
                </a:solidFill>
              </a:rPr>
              <a:t>present.</a:t>
            </a:r>
          </a:p>
          <a:p>
            <a:pPr algn="just"/>
            <a:r>
              <a:rPr lang="en-GB" sz="2000" b="1" dirty="0" smtClean="0">
                <a:solidFill>
                  <a:schemeClr val="tx1"/>
                </a:solidFill>
              </a:rPr>
              <a:t>For </a:t>
            </a:r>
            <a:r>
              <a:rPr lang="en-GB" sz="2000" b="1" dirty="0" err="1" smtClean="0">
                <a:solidFill>
                  <a:schemeClr val="tx1"/>
                </a:solidFill>
              </a:rPr>
              <a:t>Tomba</a:t>
            </a:r>
            <a:r>
              <a:rPr lang="en-GB" sz="2000" b="1" dirty="0" smtClean="0">
                <a:solidFill>
                  <a:schemeClr val="tx1"/>
                </a:solidFill>
              </a:rPr>
              <a:t> it is not enough: </a:t>
            </a:r>
            <a:r>
              <a:rPr lang="en-GB" sz="2000" b="1" dirty="0">
                <a:solidFill>
                  <a:schemeClr val="tx1"/>
                </a:solidFill>
              </a:rPr>
              <a:t>this field of possibilities can and must now be spatially and temporally extended, repositioning not only the spectator’s point of view, but assuming the “partiality” of the agents in the historical event and their ability to recombine historical times to make what is apparently archaic the most present and an anticipation of the not-yet</a:t>
            </a:r>
            <a:r>
              <a:rPr lang="en-GB" sz="2000" b="1" dirty="0" smtClean="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204774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L</a:t>
            </a:r>
            <a:r>
              <a:rPr lang="en-GB" b="1" dirty="0" smtClean="0"/>
              <a:t>ooking </a:t>
            </a:r>
            <a:r>
              <a:rPr lang="en-GB" b="1" dirty="0"/>
              <a:t>at Paris from the Haitian Revolution</a:t>
            </a:r>
            <a:endParaRPr lang="it-IT" dirty="0"/>
          </a:p>
        </p:txBody>
      </p:sp>
      <p:sp>
        <p:nvSpPr>
          <p:cNvPr id="3" name="Segnaposto contenuto 2"/>
          <p:cNvSpPr>
            <a:spLocks noGrp="1"/>
          </p:cNvSpPr>
          <p:nvPr>
            <p:ph idx="1"/>
          </p:nvPr>
        </p:nvSpPr>
        <p:spPr/>
        <p:txBody>
          <a:bodyPr>
            <a:normAutofit/>
          </a:bodyPr>
          <a:lstStyle/>
          <a:p>
            <a:pPr algn="just"/>
            <a:r>
              <a:rPr lang="en-GB" sz="2000" b="1" dirty="0">
                <a:solidFill>
                  <a:schemeClr val="tx1"/>
                </a:solidFill>
              </a:rPr>
              <a:t>W</a:t>
            </a:r>
            <a:r>
              <a:rPr lang="en-GB" sz="2000" b="1" dirty="0" smtClean="0">
                <a:solidFill>
                  <a:schemeClr val="tx1"/>
                </a:solidFill>
              </a:rPr>
              <a:t>hat </a:t>
            </a:r>
            <a:r>
              <a:rPr lang="en-GB" sz="2000" b="1" dirty="0">
                <a:solidFill>
                  <a:schemeClr val="tx1"/>
                </a:solidFill>
              </a:rPr>
              <a:t>happens if instead of the event chosen by Kant, the revolution in Paris, we take as a starting point </a:t>
            </a:r>
            <a:r>
              <a:rPr lang="en-GB" sz="2000" b="1" dirty="0" smtClean="0">
                <a:solidFill>
                  <a:schemeClr val="tx1"/>
                </a:solidFill>
              </a:rPr>
              <a:t>the contemporary </a:t>
            </a:r>
            <a:r>
              <a:rPr lang="en-GB" sz="2000" b="1" dirty="0">
                <a:solidFill>
                  <a:schemeClr val="tx1"/>
                </a:solidFill>
              </a:rPr>
              <a:t>revolution in Haiti?</a:t>
            </a:r>
            <a:endParaRPr lang="en-GB" sz="2000" b="1" dirty="0" smtClean="0">
              <a:solidFill>
                <a:schemeClr val="tx1"/>
              </a:solidFill>
            </a:endParaRPr>
          </a:p>
          <a:p>
            <a:pPr algn="just"/>
            <a:r>
              <a:rPr lang="en-GB" sz="2000" b="1" dirty="0" smtClean="0">
                <a:solidFill>
                  <a:schemeClr val="tx1"/>
                </a:solidFill>
              </a:rPr>
              <a:t>It </a:t>
            </a:r>
            <a:r>
              <a:rPr lang="en-GB" sz="2000" b="1" dirty="0">
                <a:solidFill>
                  <a:schemeClr val="tx1"/>
                </a:solidFill>
              </a:rPr>
              <a:t>is possible to subject the Kantian gesture in the face of the French </a:t>
            </a:r>
            <a:r>
              <a:rPr lang="en-GB" sz="2000" b="1" dirty="0" smtClean="0">
                <a:solidFill>
                  <a:schemeClr val="tx1"/>
                </a:solidFill>
              </a:rPr>
              <a:t>Revolution</a:t>
            </a:r>
            <a:r>
              <a:rPr lang="it-IT" sz="2000" dirty="0">
                <a:solidFill>
                  <a:schemeClr val="tx1"/>
                </a:solidFill>
              </a:rPr>
              <a:t> </a:t>
            </a:r>
            <a:r>
              <a:rPr lang="en-GB" sz="2000" b="1" dirty="0" smtClean="0">
                <a:solidFill>
                  <a:schemeClr val="tx1"/>
                </a:solidFill>
              </a:rPr>
              <a:t>to </a:t>
            </a:r>
            <a:r>
              <a:rPr lang="en-GB" sz="2000" b="1" dirty="0">
                <a:solidFill>
                  <a:schemeClr val="tx1"/>
                </a:solidFill>
              </a:rPr>
              <a:t>a shift in perspective. That is what </a:t>
            </a:r>
            <a:r>
              <a:rPr lang="en-GB" sz="2000" b="1" dirty="0" err="1">
                <a:solidFill>
                  <a:schemeClr val="tx1"/>
                </a:solidFill>
              </a:rPr>
              <a:t>Tomba</a:t>
            </a:r>
            <a:r>
              <a:rPr lang="en-GB" sz="2000" b="1" dirty="0">
                <a:solidFill>
                  <a:schemeClr val="tx1"/>
                </a:solidFill>
              </a:rPr>
              <a:t> seeks to do in looking at Paris from the Haitian Revolution and at the trajectory of the political and economic forms introduced there by the </a:t>
            </a:r>
            <a:r>
              <a:rPr lang="en-GB" sz="2000" b="1" dirty="0" err="1">
                <a:solidFill>
                  <a:schemeClr val="tx1"/>
                </a:solidFill>
              </a:rPr>
              <a:t>Bossale</a:t>
            </a:r>
            <a:r>
              <a:rPr lang="en-GB" sz="2000" b="1" dirty="0">
                <a:solidFill>
                  <a:schemeClr val="tx1"/>
                </a:solidFill>
              </a:rPr>
              <a:t> communities instead of at Toussaint </a:t>
            </a:r>
            <a:r>
              <a:rPr lang="en-GB" sz="2000" b="1" dirty="0" err="1">
                <a:solidFill>
                  <a:schemeClr val="tx1"/>
                </a:solidFill>
              </a:rPr>
              <a:t>Louverture</a:t>
            </a:r>
            <a:r>
              <a:rPr lang="en-GB" sz="2000" b="1" dirty="0">
                <a:solidFill>
                  <a:schemeClr val="tx1"/>
                </a:solidFill>
              </a:rPr>
              <a:t>. The Haitian Revolution allows us to reconsider the conception of universal history and universalism.</a:t>
            </a:r>
            <a:endParaRPr lang="it-IT" sz="2000" dirty="0">
              <a:solidFill>
                <a:schemeClr val="tx1"/>
              </a:solidFill>
            </a:endParaRPr>
          </a:p>
        </p:txBody>
      </p:sp>
    </p:spTree>
    <p:extLst>
      <p:ext uri="{BB962C8B-B14F-4D97-AF65-F5344CB8AC3E}">
        <p14:creationId xmlns:p14="http://schemas.microsoft.com/office/powerpoint/2010/main" val="892771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337758" y="431321"/>
            <a:ext cx="9166854" cy="6124754"/>
          </a:xfrm>
        </p:spPr>
        <p:txBody>
          <a:bodyPr>
            <a:noAutofit/>
          </a:bodyPr>
          <a:lstStyle/>
          <a:p>
            <a:pPr algn="just"/>
            <a:r>
              <a:rPr lang="en-GB" sz="2000" b="1" dirty="0">
                <a:solidFill>
                  <a:schemeClr val="tx1"/>
                </a:solidFill>
              </a:rPr>
              <a:t>During the French Revolution, the uprisings of the slaves of Santo Domingo in 1791 and 1793 imposed the abolition of slavery by the colonies: “The French Republic wants all </a:t>
            </a:r>
            <a:r>
              <a:rPr lang="en-GB" sz="2000" b="1" i="1" dirty="0">
                <a:solidFill>
                  <a:schemeClr val="tx1"/>
                </a:solidFill>
              </a:rPr>
              <a:t>men </a:t>
            </a:r>
            <a:r>
              <a:rPr lang="en-GB" sz="2000" b="1" dirty="0">
                <a:solidFill>
                  <a:schemeClr val="tx1"/>
                </a:solidFill>
              </a:rPr>
              <a:t>without distinction of </a:t>
            </a:r>
            <a:r>
              <a:rPr lang="en-GB" sz="2000" b="1" dirty="0" err="1">
                <a:solidFill>
                  <a:schemeClr val="tx1"/>
                </a:solidFill>
              </a:rPr>
              <a:t>color</a:t>
            </a:r>
            <a:r>
              <a:rPr lang="en-GB" sz="2000" b="1" dirty="0">
                <a:solidFill>
                  <a:schemeClr val="tx1"/>
                </a:solidFill>
              </a:rPr>
              <a:t> to be free and equal.” In this way, the term “man” becomes the vector of a new universality</a:t>
            </a:r>
            <a:r>
              <a:rPr lang="en-GB" sz="2000" b="1" dirty="0" smtClean="0">
                <a:solidFill>
                  <a:schemeClr val="tx1"/>
                </a:solidFill>
              </a:rPr>
              <a:t>.</a:t>
            </a:r>
            <a:endParaRPr lang="it-IT" sz="2000" dirty="0">
              <a:solidFill>
                <a:schemeClr val="tx1"/>
              </a:solidFill>
            </a:endParaRPr>
          </a:p>
          <a:p>
            <a:pPr algn="just"/>
            <a:r>
              <a:rPr lang="en-GB" sz="2000" b="1" dirty="0">
                <a:solidFill>
                  <a:schemeClr val="tx1"/>
                </a:solidFill>
              </a:rPr>
              <a:t>The Haitian Revolution realized the French Revolution by realizing its universality and postulating the full emancipation and citizenship of the African-American slaves. Article 3 of the Constitution of Haiti (1801) ratifies this new universality: “There cannot exist slaves on this territory, servitude is therein forever abolished. All men are born, live and die </a:t>
            </a:r>
            <a:r>
              <a:rPr lang="en-GB" sz="2000" b="1" i="1" dirty="0">
                <a:solidFill>
                  <a:schemeClr val="tx1"/>
                </a:solidFill>
              </a:rPr>
              <a:t>free </a:t>
            </a:r>
            <a:r>
              <a:rPr lang="en-GB" sz="2000" b="1" dirty="0">
                <a:solidFill>
                  <a:schemeClr val="tx1"/>
                </a:solidFill>
              </a:rPr>
              <a:t>and French</a:t>
            </a:r>
            <a:r>
              <a:rPr lang="en-GB" sz="2000" b="1" dirty="0" smtClean="0">
                <a:solidFill>
                  <a:schemeClr val="tx1"/>
                </a:solidFill>
              </a:rPr>
              <a:t>.”</a:t>
            </a:r>
          </a:p>
          <a:p>
            <a:pPr algn="just"/>
            <a:r>
              <a:rPr lang="en-GB" sz="2000" b="1" dirty="0">
                <a:solidFill>
                  <a:schemeClr val="tx1"/>
                </a:solidFill>
              </a:rPr>
              <a:t>It was not the ideals of the Enlightenment that placed the colonial question and the abolition of slavery on the order of the day, but the uprisings of slaves that dictated a new political agenda and a new rhythm toward universal emancipation. This is the </a:t>
            </a:r>
            <a:r>
              <a:rPr lang="en-GB" sz="2000" b="1" i="1" dirty="0">
                <a:solidFill>
                  <a:schemeClr val="tx1"/>
                </a:solidFill>
              </a:rPr>
              <a:t>fact of</a:t>
            </a:r>
            <a:r>
              <a:rPr lang="en-GB" sz="2000" b="1" dirty="0">
                <a:solidFill>
                  <a:schemeClr val="tx1"/>
                </a:solidFill>
              </a:rPr>
              <a:t> </a:t>
            </a:r>
            <a:r>
              <a:rPr lang="en-GB" sz="2000" b="1" i="1" dirty="0">
                <a:solidFill>
                  <a:schemeClr val="tx1"/>
                </a:solidFill>
              </a:rPr>
              <a:t>universality</a:t>
            </a:r>
            <a:r>
              <a:rPr lang="en-GB" sz="2000" b="1" dirty="0">
                <a:solidFill>
                  <a:schemeClr val="tx1"/>
                </a:solidFill>
              </a:rPr>
              <a:t>, a new universal, that takes shape in the concrete “here” of Haitian territory, re-articulates the content of the </a:t>
            </a:r>
            <a:r>
              <a:rPr lang="en-GB" sz="2000" b="1" i="1" dirty="0">
                <a:solidFill>
                  <a:schemeClr val="tx1"/>
                </a:solidFill>
              </a:rPr>
              <a:t>Declaration of the</a:t>
            </a:r>
            <a:r>
              <a:rPr lang="en-GB" sz="2000" b="1" dirty="0">
                <a:solidFill>
                  <a:schemeClr val="tx1"/>
                </a:solidFill>
              </a:rPr>
              <a:t> </a:t>
            </a:r>
            <a:r>
              <a:rPr lang="en-GB" sz="2000" b="1" i="1" dirty="0">
                <a:solidFill>
                  <a:schemeClr val="tx1"/>
                </a:solidFill>
              </a:rPr>
              <a:t>Rights of Man, </a:t>
            </a:r>
            <a:r>
              <a:rPr lang="en-GB" sz="2000" b="1" dirty="0">
                <a:solidFill>
                  <a:schemeClr val="tx1"/>
                </a:solidFill>
              </a:rPr>
              <a:t>which, in principle in 1789, still referred only to white male landowners.</a:t>
            </a:r>
            <a:endParaRPr lang="it-IT" sz="2000" dirty="0">
              <a:solidFill>
                <a:schemeClr val="tx1"/>
              </a:solidFill>
            </a:endParaRPr>
          </a:p>
        </p:txBody>
      </p:sp>
    </p:spTree>
    <p:extLst>
      <p:ext uri="{BB962C8B-B14F-4D97-AF65-F5344CB8AC3E}">
        <p14:creationId xmlns:p14="http://schemas.microsoft.com/office/powerpoint/2010/main" val="411534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75450" y="405442"/>
            <a:ext cx="9385540" cy="6167886"/>
          </a:xfrm>
        </p:spPr>
        <p:txBody>
          <a:bodyPr>
            <a:normAutofit/>
          </a:bodyPr>
          <a:lstStyle/>
          <a:p>
            <a:pPr algn="just"/>
            <a:r>
              <a:rPr lang="en-GB" sz="2200" b="1" dirty="0">
                <a:solidFill>
                  <a:schemeClr val="tx1"/>
                </a:solidFill>
              </a:rPr>
              <a:t>The new universality, which I have called insurgent, encounters the uprising of women and the </a:t>
            </a:r>
            <a:r>
              <a:rPr lang="en-GB" sz="2200" b="1" i="1" dirty="0">
                <a:solidFill>
                  <a:schemeClr val="tx1"/>
                </a:solidFill>
              </a:rPr>
              <a:t>Declaration of the Rights of Woman and the Female Citizen </a:t>
            </a:r>
            <a:r>
              <a:rPr lang="en-GB" sz="2200" b="1" dirty="0">
                <a:solidFill>
                  <a:schemeClr val="tx1"/>
                </a:solidFill>
              </a:rPr>
              <a:t>of 1791, which, in essence, declares the existing French Constitution null and void; it encounters the peasant insurgency for defending rural communities as a third dimension between individuals and nation</a:t>
            </a:r>
            <a:r>
              <a:rPr lang="en-GB" sz="2200" b="1" dirty="0" smtClean="0">
                <a:solidFill>
                  <a:schemeClr val="tx1"/>
                </a:solidFill>
              </a:rPr>
              <a:t>.</a:t>
            </a:r>
            <a:endParaRPr lang="it-IT" sz="2200" dirty="0">
              <a:solidFill>
                <a:schemeClr val="tx1"/>
              </a:solidFill>
            </a:endParaRPr>
          </a:p>
          <a:p>
            <a:pPr algn="just"/>
            <a:r>
              <a:rPr lang="en-GB" sz="2200" b="1" dirty="0">
                <a:solidFill>
                  <a:schemeClr val="tx1"/>
                </a:solidFill>
              </a:rPr>
              <a:t>Finally, it encounters the uprisings of the </a:t>
            </a:r>
            <a:r>
              <a:rPr lang="en-GB" sz="2200" b="1" i="1" dirty="0" err="1">
                <a:solidFill>
                  <a:schemeClr val="tx1"/>
                </a:solidFill>
              </a:rPr>
              <a:t>Enragés</a:t>
            </a:r>
            <a:r>
              <a:rPr lang="en-GB" sz="2200" b="1" i="1" dirty="0">
                <a:solidFill>
                  <a:schemeClr val="tx1"/>
                </a:solidFill>
              </a:rPr>
              <a:t> </a:t>
            </a:r>
            <a:r>
              <a:rPr lang="en-GB" sz="2200" b="1" dirty="0">
                <a:solidFill>
                  <a:schemeClr val="tx1"/>
                </a:solidFill>
              </a:rPr>
              <a:t>and the </a:t>
            </a:r>
            <a:r>
              <a:rPr lang="en-GB" sz="2200" b="1" i="1" dirty="0">
                <a:solidFill>
                  <a:schemeClr val="tx1"/>
                </a:solidFill>
              </a:rPr>
              <a:t>Sans-culottes </a:t>
            </a:r>
            <a:r>
              <a:rPr lang="en-GB" sz="2200" b="1" dirty="0">
                <a:solidFill>
                  <a:schemeClr val="tx1"/>
                </a:solidFill>
              </a:rPr>
              <a:t>who, </a:t>
            </a:r>
            <a:r>
              <a:rPr lang="en-GB" sz="2200" b="1" dirty="0" smtClean="0">
                <a:solidFill>
                  <a:schemeClr val="tx1"/>
                </a:solidFill>
              </a:rPr>
              <a:t>in</a:t>
            </a:r>
            <a:r>
              <a:rPr lang="it-IT" sz="2200" dirty="0">
                <a:solidFill>
                  <a:schemeClr val="tx1"/>
                </a:solidFill>
              </a:rPr>
              <a:t> </a:t>
            </a:r>
            <a:r>
              <a:rPr lang="en-GB" sz="2200" b="1" dirty="0" smtClean="0">
                <a:solidFill>
                  <a:schemeClr val="tx1"/>
                </a:solidFill>
              </a:rPr>
              <a:t>their </a:t>
            </a:r>
            <a:r>
              <a:rPr lang="en-GB" sz="2200" b="1" dirty="0">
                <a:solidFill>
                  <a:schemeClr val="tx1"/>
                </a:solidFill>
              </a:rPr>
              <a:t>assemblies, impose </a:t>
            </a:r>
            <a:r>
              <a:rPr lang="en-GB" sz="2200" b="1" u="sng" dirty="0">
                <a:solidFill>
                  <a:schemeClr val="tx1"/>
                </a:solidFill>
              </a:rPr>
              <a:t>imperative mandates </a:t>
            </a:r>
            <a:r>
              <a:rPr lang="en-GB" sz="2200" b="1" dirty="0">
                <a:solidFill>
                  <a:schemeClr val="tx1"/>
                </a:solidFill>
              </a:rPr>
              <a:t>and </a:t>
            </a:r>
            <a:r>
              <a:rPr lang="en-GB" sz="2200" b="1" u="sng" dirty="0">
                <a:solidFill>
                  <a:schemeClr val="tx1"/>
                </a:solidFill>
              </a:rPr>
              <a:t>the limitation of </a:t>
            </a:r>
            <a:r>
              <a:rPr lang="en-GB" sz="2200" b="1" u="sng" dirty="0" smtClean="0">
                <a:solidFill>
                  <a:schemeClr val="tx1"/>
                </a:solidFill>
              </a:rPr>
              <a:t>private property </a:t>
            </a:r>
            <a:r>
              <a:rPr lang="en-GB" sz="2200" b="1" u="sng" dirty="0">
                <a:solidFill>
                  <a:schemeClr val="tx1"/>
                </a:solidFill>
              </a:rPr>
              <a:t>rights</a:t>
            </a:r>
            <a:r>
              <a:rPr lang="en-GB" sz="2200" b="1" dirty="0" smtClean="0">
                <a:solidFill>
                  <a:schemeClr val="tx1"/>
                </a:solidFill>
              </a:rPr>
              <a:t>.</a:t>
            </a:r>
            <a:r>
              <a:rPr lang="en-GB" sz="2200" b="1" dirty="0">
                <a:solidFill>
                  <a:schemeClr val="tx1"/>
                </a:solidFill>
              </a:rPr>
              <a:t> </a:t>
            </a:r>
            <a:endParaRPr lang="it-IT" sz="2200" dirty="0">
              <a:solidFill>
                <a:schemeClr val="tx1"/>
              </a:solidFill>
            </a:endParaRPr>
          </a:p>
          <a:p>
            <a:pPr algn="just"/>
            <a:r>
              <a:rPr lang="en-GB" sz="2200" b="1" u="sng" dirty="0">
                <a:solidFill>
                  <a:schemeClr val="tx1"/>
                </a:solidFill>
              </a:rPr>
              <a:t>This universality is possible because the revolution combines the political and social dimensions</a:t>
            </a:r>
            <a:r>
              <a:rPr lang="en-GB" sz="2200" b="1" dirty="0">
                <a:solidFill>
                  <a:schemeClr val="tx1"/>
                </a:solidFill>
              </a:rPr>
              <a:t>. At stake there is not only the right of a people to give themselves the constitution that they consider best for themselves, but </a:t>
            </a:r>
            <a:r>
              <a:rPr lang="en-GB" sz="2200" b="1" u="sng" dirty="0">
                <a:solidFill>
                  <a:schemeClr val="tx1"/>
                </a:solidFill>
              </a:rPr>
              <a:t>the dis-ordering of a social order considered </a:t>
            </a:r>
            <a:r>
              <a:rPr lang="en-GB" sz="2200" b="1" u="sng" dirty="0" smtClean="0">
                <a:solidFill>
                  <a:schemeClr val="tx1"/>
                </a:solidFill>
              </a:rPr>
              <a:t>unjust,</a:t>
            </a:r>
            <a:r>
              <a:rPr lang="en-GB" sz="2200" b="1" dirty="0" smtClean="0">
                <a:solidFill>
                  <a:schemeClr val="tx1"/>
                </a:solidFill>
              </a:rPr>
              <a:t> </a:t>
            </a:r>
            <a:r>
              <a:rPr lang="en-GB" sz="2200" b="1" dirty="0">
                <a:solidFill>
                  <a:schemeClr val="tx1"/>
                </a:solidFill>
              </a:rPr>
              <a:t>in that it reproduces the imbalances of power and the inequalities that republican politics would claim to have eliminated from the sphere of law.</a:t>
            </a:r>
            <a:endParaRPr lang="it-IT" sz="2200" dirty="0">
              <a:solidFill>
                <a:schemeClr val="tx1"/>
              </a:solidFill>
            </a:endParaRPr>
          </a:p>
        </p:txBody>
      </p:sp>
    </p:spTree>
    <p:extLst>
      <p:ext uri="{BB962C8B-B14F-4D97-AF65-F5344CB8AC3E}">
        <p14:creationId xmlns:p14="http://schemas.microsoft.com/office/powerpoint/2010/main" val="202763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60717"/>
            <a:ext cx="8915400" cy="5350505"/>
          </a:xfrm>
        </p:spPr>
        <p:txBody>
          <a:bodyPr>
            <a:noAutofit/>
          </a:bodyPr>
          <a:lstStyle/>
          <a:p>
            <a:pPr algn="just"/>
            <a:r>
              <a:rPr lang="en-GB" sz="2000" b="1" dirty="0">
                <a:solidFill>
                  <a:schemeClr val="tx1"/>
                </a:solidFill>
              </a:rPr>
              <a:t>The revolutionary rupture, which takes place in the uprisings of Paris and Haiti, is what constitutes insurgent universality: a whole order of property-ownership as well as gender and race relations is called into question and rendered open to new possible configurations. By suspending the present order and all means of belonging, anyone can be on the side of the insurgents thereby running the risk of not belonging to one’s own privileges</a:t>
            </a:r>
            <a:r>
              <a:rPr lang="en-GB" sz="2000" b="1" dirty="0" smtClean="0">
                <a:solidFill>
                  <a:schemeClr val="tx1"/>
                </a:solidFill>
              </a:rPr>
              <a:t>.</a:t>
            </a:r>
            <a:endParaRPr lang="it-IT" sz="2000" dirty="0">
              <a:solidFill>
                <a:schemeClr val="tx1"/>
              </a:solidFill>
            </a:endParaRPr>
          </a:p>
          <a:p>
            <a:pPr algn="just"/>
            <a:r>
              <a:rPr lang="en-GB" sz="2000" b="1" dirty="0">
                <a:solidFill>
                  <a:schemeClr val="tx1"/>
                </a:solidFill>
              </a:rPr>
              <a:t>New possible trajectories are tested, reactivating anachronistic temporalities, associative and community forms, which are reconfigured into new institutions. </a:t>
            </a:r>
            <a:r>
              <a:rPr lang="en-GB" sz="2000" b="1" u="sng" dirty="0">
                <a:solidFill>
                  <a:schemeClr val="tx1"/>
                </a:solidFill>
              </a:rPr>
              <a:t>When the </a:t>
            </a:r>
            <a:r>
              <a:rPr lang="en-GB" sz="2000" b="1" i="1" u="sng" dirty="0">
                <a:solidFill>
                  <a:schemeClr val="tx1"/>
                </a:solidFill>
              </a:rPr>
              <a:t>Sans-culottes </a:t>
            </a:r>
            <a:r>
              <a:rPr lang="en-GB" sz="2000" b="1" u="sng" dirty="0">
                <a:solidFill>
                  <a:schemeClr val="tx1"/>
                </a:solidFill>
              </a:rPr>
              <a:t>and the Communards </a:t>
            </a:r>
            <a:r>
              <a:rPr lang="en-GB" sz="2000" b="1" dirty="0">
                <a:solidFill>
                  <a:schemeClr val="tx1"/>
                </a:solidFill>
              </a:rPr>
              <a:t>referred to medieval institutions and the </a:t>
            </a:r>
            <a:r>
              <a:rPr lang="en-GB" sz="2000" b="1" i="1" dirty="0" err="1">
                <a:solidFill>
                  <a:schemeClr val="tx1"/>
                </a:solidFill>
              </a:rPr>
              <a:t>Ancien</a:t>
            </a:r>
            <a:r>
              <a:rPr lang="en-GB" sz="2000" b="1" dirty="0">
                <a:solidFill>
                  <a:schemeClr val="tx1"/>
                </a:solidFill>
              </a:rPr>
              <a:t> </a:t>
            </a:r>
            <a:r>
              <a:rPr lang="en-GB" sz="2000" b="1" i="1" dirty="0" err="1">
                <a:solidFill>
                  <a:schemeClr val="tx1"/>
                </a:solidFill>
              </a:rPr>
              <a:t>Régime</a:t>
            </a:r>
            <a:r>
              <a:rPr lang="en-GB" sz="2000" b="1" dirty="0">
                <a:solidFill>
                  <a:schemeClr val="tx1"/>
                </a:solidFill>
              </a:rPr>
              <a:t>, they practiced, through their assemblies, a plurality of authority that challenged the monopoly of state power; they practiced a political citizenship whose universality was given by participation in the forms of local self-government and not by the privilege of birth; they practiced a limitation and reconfiguration of the right to property; finally, they practiced a differentiation in the concepts of freedom and equality.</a:t>
            </a:r>
            <a:endParaRPr lang="it-IT" sz="2000" dirty="0">
              <a:solidFill>
                <a:schemeClr val="tx1"/>
              </a:solidFill>
            </a:endParaRPr>
          </a:p>
        </p:txBody>
      </p:sp>
    </p:spTree>
    <p:extLst>
      <p:ext uri="{BB962C8B-B14F-4D97-AF65-F5344CB8AC3E}">
        <p14:creationId xmlns:p14="http://schemas.microsoft.com/office/powerpoint/2010/main" val="1791150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57199"/>
            <a:ext cx="8915400" cy="5796951"/>
          </a:xfrm>
        </p:spPr>
        <p:txBody>
          <a:bodyPr>
            <a:noAutofit/>
          </a:bodyPr>
          <a:lstStyle/>
          <a:p>
            <a:pPr algn="just"/>
            <a:r>
              <a:rPr lang="en-GB" sz="2000" b="1" dirty="0">
                <a:solidFill>
                  <a:schemeClr val="tx1"/>
                </a:solidFill>
              </a:rPr>
              <a:t>In the history of the French Revolution, these alternative political trajectories, which expressed different ways of using power, were violently synchronized by the dominant conception of the modern representative state and national sovereignty. This is the way in which the Revolution is incorporated into universal history, reading </a:t>
            </a:r>
            <a:r>
              <a:rPr lang="en-GB" sz="2000" b="1" i="1" dirty="0">
                <a:solidFill>
                  <a:schemeClr val="tx1"/>
                </a:solidFill>
              </a:rPr>
              <a:t>ex post </a:t>
            </a:r>
            <a:r>
              <a:rPr lang="en-GB" sz="2000" b="1" dirty="0">
                <a:solidFill>
                  <a:schemeClr val="tx1"/>
                </a:solidFill>
              </a:rPr>
              <a:t>its progressive character in the path toward building the modern state and universal freedom. From this perspective, every step, from 1789 to the Napoleonic civil code, proves to be necessary with respect to the defeated anachronistic paths</a:t>
            </a:r>
            <a:r>
              <a:rPr lang="en-GB" sz="2000" b="1" dirty="0" smtClean="0">
                <a:solidFill>
                  <a:schemeClr val="tx1"/>
                </a:solidFill>
              </a:rPr>
              <a:t>.</a:t>
            </a:r>
            <a:endParaRPr lang="it-IT" sz="2000" dirty="0">
              <a:solidFill>
                <a:schemeClr val="tx1"/>
              </a:solidFill>
            </a:endParaRPr>
          </a:p>
          <a:p>
            <a:pPr algn="just"/>
            <a:r>
              <a:rPr lang="en-GB" sz="2000" b="1" dirty="0">
                <a:solidFill>
                  <a:schemeClr val="tx1"/>
                </a:solidFill>
              </a:rPr>
              <a:t>There is an idea of universal history that either expunges alternative trajectories as deviations from a presumed normative course of modernity, or characterizes them as backward – expressions of a “pre-capitalist mentality” with respect to a development of history that must pass through the destruction of community practices to give rise to the progress of capitalist agriculture with all its new contradictions. Instead, from </a:t>
            </a:r>
            <a:r>
              <a:rPr lang="en-GB" sz="2000" b="1" dirty="0" err="1" smtClean="0">
                <a:solidFill>
                  <a:schemeClr val="tx1"/>
                </a:solidFill>
              </a:rPr>
              <a:t>Tomba’s</a:t>
            </a:r>
            <a:r>
              <a:rPr lang="en-GB" sz="2000" b="1" dirty="0" smtClean="0">
                <a:solidFill>
                  <a:schemeClr val="tx1"/>
                </a:solidFill>
              </a:rPr>
              <a:t> </a:t>
            </a:r>
            <a:r>
              <a:rPr lang="en-GB" sz="2000" b="1" dirty="0">
                <a:solidFill>
                  <a:schemeClr val="tx1"/>
                </a:solidFill>
              </a:rPr>
              <a:t>perspective, the mentality of the </a:t>
            </a:r>
            <a:r>
              <a:rPr lang="en-GB" sz="2000" b="1" i="1" dirty="0">
                <a:solidFill>
                  <a:schemeClr val="tx1"/>
                </a:solidFill>
              </a:rPr>
              <a:t>Sans-culottes </a:t>
            </a:r>
            <a:r>
              <a:rPr lang="en-GB" sz="2000" b="1" dirty="0">
                <a:solidFill>
                  <a:schemeClr val="tx1"/>
                </a:solidFill>
              </a:rPr>
              <a:t>was not pre-capitalist, but represented another temporality and tried to give a different orientation to the process of modernization.</a:t>
            </a:r>
            <a:endParaRPr lang="it-IT" sz="2000" dirty="0">
              <a:solidFill>
                <a:schemeClr val="tx1"/>
              </a:solidFill>
            </a:endParaRPr>
          </a:p>
        </p:txBody>
      </p:sp>
    </p:spTree>
    <p:extLst>
      <p:ext uri="{BB962C8B-B14F-4D97-AF65-F5344CB8AC3E}">
        <p14:creationId xmlns:p14="http://schemas.microsoft.com/office/powerpoint/2010/main" val="3195336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3306" y="483079"/>
            <a:ext cx="9641306" cy="5926347"/>
          </a:xfrm>
        </p:spPr>
        <p:txBody>
          <a:bodyPr>
            <a:normAutofit/>
          </a:bodyPr>
          <a:lstStyle/>
          <a:p>
            <a:pPr algn="just"/>
            <a:r>
              <a:rPr lang="en-GB" sz="2200" b="1" dirty="0">
                <a:solidFill>
                  <a:schemeClr val="tx1"/>
                </a:solidFill>
              </a:rPr>
              <a:t>The Haitian Revolution challenged the universalism of the </a:t>
            </a:r>
            <a:r>
              <a:rPr lang="en-GB" sz="2200" b="1" i="1" dirty="0">
                <a:solidFill>
                  <a:schemeClr val="tx1"/>
                </a:solidFill>
              </a:rPr>
              <a:t>Declaration </a:t>
            </a:r>
            <a:r>
              <a:rPr lang="en-GB" sz="2200" b="1" dirty="0">
                <a:solidFill>
                  <a:schemeClr val="tx1"/>
                </a:solidFill>
              </a:rPr>
              <a:t>of 1789 because it challenged the Western categories that made the political action of the slaves unthinkable. The universalism of the </a:t>
            </a:r>
            <a:r>
              <a:rPr lang="en-GB" sz="2200" b="1" i="1" dirty="0">
                <a:solidFill>
                  <a:schemeClr val="tx1"/>
                </a:solidFill>
              </a:rPr>
              <a:t>Declaration </a:t>
            </a:r>
            <a:r>
              <a:rPr lang="en-GB" sz="2200" b="1" dirty="0">
                <a:solidFill>
                  <a:schemeClr val="tx1"/>
                </a:solidFill>
              </a:rPr>
              <a:t>was taken from a political and legal level to a social level. The universality practiced by these insurgents was of a different </a:t>
            </a:r>
            <a:r>
              <a:rPr lang="en-GB" sz="2200" b="1" dirty="0" smtClean="0">
                <a:solidFill>
                  <a:schemeClr val="tx1"/>
                </a:solidFill>
              </a:rPr>
              <a:t>kind </a:t>
            </a:r>
            <a:r>
              <a:rPr lang="en-GB" sz="2200" b="1" dirty="0">
                <a:solidFill>
                  <a:schemeClr val="tx1"/>
                </a:solidFill>
              </a:rPr>
              <a:t>with respect to the universalism of 1789 and built a bridge between Haiti and the uprisings of women and the poor in Paris during 1792-93</a:t>
            </a:r>
            <a:r>
              <a:rPr lang="en-GB" sz="2200" b="1" dirty="0" smtClean="0">
                <a:solidFill>
                  <a:schemeClr val="tx1"/>
                </a:solidFill>
              </a:rPr>
              <a:t>.</a:t>
            </a:r>
            <a:endParaRPr lang="it-IT" sz="2200" dirty="0">
              <a:solidFill>
                <a:schemeClr val="tx1"/>
              </a:solidFill>
            </a:endParaRPr>
          </a:p>
          <a:p>
            <a:pPr algn="just"/>
            <a:r>
              <a:rPr lang="en-GB" sz="2200" b="1" dirty="0">
                <a:solidFill>
                  <a:schemeClr val="tx1"/>
                </a:solidFill>
              </a:rPr>
              <a:t>The political agenda in 1793 had been updated by those subjects who </a:t>
            </a:r>
            <a:r>
              <a:rPr lang="en-GB" sz="2200" b="1" u="sng" dirty="0">
                <a:solidFill>
                  <a:schemeClr val="tx1"/>
                </a:solidFill>
              </a:rPr>
              <a:t>did not claim recognition by, or inclusion in, an unjust order</a:t>
            </a:r>
            <a:r>
              <a:rPr lang="en-GB" sz="2200" b="1" dirty="0">
                <a:solidFill>
                  <a:schemeClr val="tx1"/>
                </a:solidFill>
              </a:rPr>
              <a:t>, </a:t>
            </a:r>
            <a:r>
              <a:rPr lang="en-GB" sz="2200" b="1" u="sng" dirty="0">
                <a:solidFill>
                  <a:schemeClr val="tx1"/>
                </a:solidFill>
              </a:rPr>
              <a:t>but practiced the dis-belonging to that order by opening up new political and social configurations</a:t>
            </a:r>
            <a:r>
              <a:rPr lang="en-GB" sz="2200" b="1" dirty="0">
                <a:solidFill>
                  <a:schemeClr val="tx1"/>
                </a:solidFill>
              </a:rPr>
              <a:t>. These subjects took the floor and acted politically in their assemblies without seeking permission from the state. Indeed, the progressive inclusion of individuals in the realm of civil rights is not alien to the functioning of the modern state.</a:t>
            </a:r>
            <a:endParaRPr lang="it-IT" sz="2200" dirty="0">
              <a:solidFill>
                <a:schemeClr val="tx1"/>
              </a:solidFill>
            </a:endParaRPr>
          </a:p>
        </p:txBody>
      </p:sp>
    </p:spTree>
    <p:extLst>
      <p:ext uri="{BB962C8B-B14F-4D97-AF65-F5344CB8AC3E}">
        <p14:creationId xmlns:p14="http://schemas.microsoft.com/office/powerpoint/2010/main" val="826126582"/>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81</TotalTime>
  <Words>1764</Words>
  <Application>Microsoft Office PowerPoint</Application>
  <PresentationFormat>Widescreen</PresentationFormat>
  <Paragraphs>34</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Century Gothic</vt:lpstr>
      <vt:lpstr>Wingdings 3</vt:lpstr>
      <vt:lpstr>Filo</vt:lpstr>
      <vt:lpstr>   The Neglected Legacy of Insurgent Universality (1791-1793) </vt:lpstr>
      <vt:lpstr>The Universal character of French Revolution</vt:lpstr>
      <vt:lpstr>Presentazione standard di PowerPoint</vt:lpstr>
      <vt:lpstr>Looking at Paris from the Haitian Revolution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Three different kinds of universality</vt:lpstr>
      <vt:lpstr>Presentazione standard di PowerPoint</vt:lpstr>
      <vt:lpstr>Conceptual summary of the lesson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(concretely) is insurgent universality?</dc:title>
  <dc:creator>Hewlett-Packard Company</dc:creator>
  <cp:lastModifiedBy>Hewlett-Packard Company</cp:lastModifiedBy>
  <cp:revision>19</cp:revision>
  <dcterms:created xsi:type="dcterms:W3CDTF">2020-01-08T10:03:37Z</dcterms:created>
  <dcterms:modified xsi:type="dcterms:W3CDTF">2020-12-16T09:07:51Z</dcterms:modified>
</cp:coreProperties>
</file>