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62" r:id="rId3"/>
    <p:sldId id="258" r:id="rId4"/>
    <p:sldId id="259" r:id="rId5"/>
    <p:sldId id="260" r:id="rId6"/>
    <p:sldId id="261" r:id="rId7"/>
    <p:sldId id="267" r:id="rId8"/>
    <p:sldId id="265" r:id="rId9"/>
    <p:sldId id="268" r:id="rId10"/>
    <p:sldId id="270" r:id="rId11"/>
    <p:sldId id="272" r:id="rId12"/>
    <p:sldId id="275" r:id="rId13"/>
    <p:sldId id="277" r:id="rId14"/>
    <p:sldId id="278"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2"/>
    <p:restoredTop sz="95741"/>
  </p:normalViewPr>
  <p:slideViewPr>
    <p:cSldViewPr snapToGrid="0" snapToObjects="1">
      <p:cViewPr varScale="1">
        <p:scale>
          <a:sx n="113" d="100"/>
          <a:sy n="113" d="100"/>
        </p:scale>
        <p:origin x="7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0839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4250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5/24/2022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54192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9898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E5059C3-6A89-4494-99FF-5A4D6FFD50EB}" type="datetimeFigureOut">
              <a:rPr lang="en-US" smtClean="0"/>
              <a:t>5/24/2022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5124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7514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609285" y="2851331"/>
            <a:ext cx="3893623" cy="3071434"/>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666635" y="2851331"/>
            <a:ext cx="3899798" cy="3071434"/>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5/24/2022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1863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5/24/2022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2785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5/24/2022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446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7D525BB-DA17-4BA0-B3C8-3AC3ABC827E6}" type="datetimeFigureOut">
              <a:rPr lang="en-US" smtClean="0"/>
              <a:t>5/24/2022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587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16C4C9A-3960-41CF-A4E9-2A8FB932454B}" type="datetimeFigureOut">
              <a:rPr lang="en-US" smtClean="0"/>
              <a:t>5/24/2022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36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5/24/2022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390897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eb.camera.it/parlam/leggi/deleghe/04042dl.htm" TargetMode="External"/><Relationship Id="rId2" Type="http://schemas.openxmlformats.org/officeDocument/2006/relationships/hyperlink" Target="https://www.regione.piemonte.it/web/sites/default/files/media/documenti/2018-11/manuale.pdf" TargetMode="External"/><Relationship Id="rId1" Type="http://schemas.openxmlformats.org/officeDocument/2006/relationships/slideLayout" Target="../slideLayouts/slideLayout6.xml"/><Relationship Id="rId4" Type="http://schemas.openxmlformats.org/officeDocument/2006/relationships/hyperlink" Target="https://cultura.gov.it/borgh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64C0A4-7E69-5B42-ACE7-D18AFD0CFBCB}"/>
              </a:ext>
            </a:extLst>
          </p:cNvPr>
          <p:cNvSpPr>
            <a:spLocks noGrp="1"/>
          </p:cNvSpPr>
          <p:nvPr>
            <p:ph type="ctrTitle"/>
          </p:nvPr>
        </p:nvSpPr>
        <p:spPr>
          <a:xfrm>
            <a:off x="1252225" y="445750"/>
            <a:ext cx="5518066" cy="2268559"/>
          </a:xfrm>
        </p:spPr>
        <p:txBody>
          <a:bodyPr>
            <a:normAutofit fontScale="90000"/>
          </a:bodyPr>
          <a:lstStyle/>
          <a:p>
            <a:r>
              <a:rPr lang="it-IT" dirty="0"/>
              <a:t>Tutela dei borghi in Italia</a:t>
            </a:r>
            <a:br>
              <a:rPr lang="it-IT" dirty="0"/>
            </a:br>
            <a:br>
              <a:rPr lang="it-IT" dirty="0"/>
            </a:br>
            <a:r>
              <a:rPr lang="it-IT" sz="4400" dirty="0"/>
              <a:t>Castello di Molo Borbera</a:t>
            </a:r>
          </a:p>
        </p:txBody>
      </p:sp>
      <p:sp>
        <p:nvSpPr>
          <p:cNvPr id="3" name="Sottotitolo 2">
            <a:extLst>
              <a:ext uri="{FF2B5EF4-FFF2-40B4-BE49-F238E27FC236}">
                <a16:creationId xmlns:a16="http://schemas.microsoft.com/office/drawing/2014/main" id="{EB1B4077-34F9-B840-A9FD-823A5A37A121}"/>
              </a:ext>
            </a:extLst>
          </p:cNvPr>
          <p:cNvSpPr>
            <a:spLocks noGrp="1"/>
          </p:cNvSpPr>
          <p:nvPr>
            <p:ph type="subTitle" idx="1"/>
          </p:nvPr>
        </p:nvSpPr>
        <p:spPr>
          <a:xfrm>
            <a:off x="1332458" y="5563315"/>
            <a:ext cx="5357600" cy="1160213"/>
          </a:xfrm>
        </p:spPr>
        <p:txBody>
          <a:bodyPr/>
          <a:lstStyle/>
          <a:p>
            <a:r>
              <a:rPr lang="it-IT" dirty="0"/>
              <a:t>Marj Carrea</a:t>
            </a:r>
          </a:p>
        </p:txBody>
      </p:sp>
      <p:pic>
        <p:nvPicPr>
          <p:cNvPr id="5" name="Immagine 4">
            <a:extLst>
              <a:ext uri="{FF2B5EF4-FFF2-40B4-BE49-F238E27FC236}">
                <a16:creationId xmlns:a16="http://schemas.microsoft.com/office/drawing/2014/main" id="{3AD1EBF4-662A-DD4C-9997-C66A2BD09886}"/>
              </a:ext>
            </a:extLst>
          </p:cNvPr>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49097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8F70AB-7370-4441-ACE8-AEAFFDE0308B}"/>
              </a:ext>
            </a:extLst>
          </p:cNvPr>
          <p:cNvSpPr>
            <a:spLocks noGrp="1"/>
          </p:cNvSpPr>
          <p:nvPr>
            <p:ph type="title"/>
          </p:nvPr>
        </p:nvSpPr>
        <p:spPr/>
        <p:txBody>
          <a:bodyPr>
            <a:normAutofit fontScale="90000"/>
          </a:bodyPr>
          <a:lstStyle/>
          <a:p>
            <a:r>
              <a:rPr lang="it-IT" dirty="0"/>
              <a:t>Secondo l’articolo 60 che riguarda l’acquisto in via di prelazione di beni di questo tipo:</a:t>
            </a:r>
            <a:br>
              <a:rPr lang="it-IT" dirty="0"/>
            </a:br>
            <a:r>
              <a:rPr lang="it-IT" dirty="0"/>
              <a:t>“Il Ministero o, nel caso previsto dall'articolo 62, comma 3, la Regione o l'altro ente pubblico territoriale interessato, hanno facoltà di acquistare in via di prelazione i beni culturali alienati a titolo oneroso al medesimo prezzo stabilito nell'atto di alienazione.”</a:t>
            </a:r>
            <a:br>
              <a:rPr lang="it-IT" dirty="0"/>
            </a:br>
            <a:endParaRPr lang="it-IT" dirty="0"/>
          </a:p>
        </p:txBody>
      </p:sp>
      <p:sp>
        <p:nvSpPr>
          <p:cNvPr id="3" name="Segnaposto testo 2">
            <a:extLst>
              <a:ext uri="{FF2B5EF4-FFF2-40B4-BE49-F238E27FC236}">
                <a16:creationId xmlns:a16="http://schemas.microsoft.com/office/drawing/2014/main" id="{673E1AD9-4ACC-5C41-85A8-89CAA73FC416}"/>
              </a:ext>
            </a:extLst>
          </p:cNvPr>
          <p:cNvSpPr>
            <a:spLocks noGrp="1"/>
          </p:cNvSpPr>
          <p:nvPr>
            <p:ph type="body" idx="1"/>
          </p:nvPr>
        </p:nvSpPr>
        <p:spPr>
          <a:xfrm>
            <a:off x="2774502" y="267266"/>
            <a:ext cx="7791931" cy="878468"/>
          </a:xfrm>
        </p:spPr>
        <p:txBody>
          <a:bodyPr>
            <a:normAutofit/>
          </a:bodyPr>
          <a:lstStyle/>
          <a:p>
            <a:r>
              <a:rPr lang="it-IT" dirty="0"/>
              <a:t>Da una procedura burocratica al rischio concreto di perdere la proprietà:</a:t>
            </a:r>
          </a:p>
        </p:txBody>
      </p:sp>
    </p:spTree>
    <p:extLst>
      <p:ext uri="{BB962C8B-B14F-4D97-AF65-F5344CB8AC3E}">
        <p14:creationId xmlns:p14="http://schemas.microsoft.com/office/powerpoint/2010/main" val="27604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98D10B-6656-5F4D-AA7B-DB7600F87721}"/>
              </a:ext>
            </a:extLst>
          </p:cNvPr>
          <p:cNvSpPr>
            <a:spLocks noGrp="1"/>
          </p:cNvSpPr>
          <p:nvPr>
            <p:ph type="title"/>
          </p:nvPr>
        </p:nvSpPr>
        <p:spPr/>
        <p:txBody>
          <a:bodyPr>
            <a:normAutofit fontScale="90000"/>
          </a:bodyPr>
          <a:lstStyle/>
          <a:p>
            <a:r>
              <a:rPr lang="it-IT" dirty="0"/>
              <a:t>Se la torre divenisse proprietà comunale, il comune non avrebbe i fondi e le possibilità per mantenerla nello stato in cui si trova ora (che è tale proprio grazie all’investimento di un privato). </a:t>
            </a:r>
            <a:br>
              <a:rPr lang="it-IT" dirty="0"/>
            </a:br>
            <a:endParaRPr lang="it-IT" dirty="0"/>
          </a:p>
        </p:txBody>
      </p:sp>
      <p:sp>
        <p:nvSpPr>
          <p:cNvPr id="3" name="Rettangolo 2">
            <a:extLst>
              <a:ext uri="{FF2B5EF4-FFF2-40B4-BE49-F238E27FC236}">
                <a16:creationId xmlns:a16="http://schemas.microsoft.com/office/drawing/2014/main" id="{BD8164C9-640A-D34F-B027-467E890D3175}"/>
              </a:ext>
            </a:extLst>
          </p:cNvPr>
          <p:cNvSpPr/>
          <p:nvPr/>
        </p:nvSpPr>
        <p:spPr>
          <a:xfrm>
            <a:off x="1375339" y="3380125"/>
            <a:ext cx="6096000" cy="3477875"/>
          </a:xfrm>
          <a:prstGeom prst="rect">
            <a:avLst/>
          </a:prstGeom>
        </p:spPr>
        <p:txBody>
          <a:bodyPr>
            <a:spAutoFit/>
          </a:bodyPr>
          <a:lstStyle/>
          <a:p>
            <a:pPr marL="285750" indent="-285750">
              <a:spcAft>
                <a:spcPts val="0"/>
              </a:spcAft>
              <a:buFont typeface="Wingdings" pitchFamily="2" charset="2"/>
              <a:buChar char="§"/>
            </a:pPr>
            <a:r>
              <a:rPr lang="it-IT" sz="2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Esistono molti casi simili a questo e non tutti i privati proprietari di beni di questo tipo hanno la volontà o le possibilità economiche di realizzare attività di restauro e manutenzione ai beni in questione. </a:t>
            </a:r>
          </a:p>
          <a:p>
            <a:pPr marL="285750" indent="-285750">
              <a:spcAft>
                <a:spcPts val="0"/>
              </a:spcAft>
              <a:buFont typeface="Wingdings" pitchFamily="2" charset="2"/>
              <a:buChar char="§"/>
            </a:pPr>
            <a:r>
              <a:rPr lang="it-IT" sz="2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Gli aiuti economici a livello statale per i privati che possiedono beni vincolati non sono sufficienti e probabilmente, se anche il bene fosse di proprietà del comune, non ci sarebbero comunque le adeguate forme di investimento, né a livello economico né a livello burocratico. </a:t>
            </a:r>
          </a:p>
          <a:p>
            <a:pPr>
              <a:spcAft>
                <a:spcPts val="0"/>
              </a:spcAft>
            </a:pPr>
            <a:r>
              <a:rPr lang="it-IT" sz="2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endParaRPr lang="it-IT"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0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B1542-D5F6-3B47-A4A5-6E1072A6B4D3}"/>
              </a:ext>
            </a:extLst>
          </p:cNvPr>
          <p:cNvSpPr>
            <a:spLocks noGrp="1"/>
          </p:cNvSpPr>
          <p:nvPr>
            <p:ph type="title"/>
          </p:nvPr>
        </p:nvSpPr>
        <p:spPr/>
        <p:txBody>
          <a:bodyPr>
            <a:normAutofit/>
          </a:bodyPr>
          <a:lstStyle/>
          <a:p>
            <a:r>
              <a:rPr lang="it-IT" sz="3200" dirty="0"/>
              <a:t>UN’AUSPICABILE SOLUZIONE</a:t>
            </a:r>
          </a:p>
        </p:txBody>
      </p:sp>
      <p:sp>
        <p:nvSpPr>
          <p:cNvPr id="3" name="Segnaposto contenuto 2">
            <a:extLst>
              <a:ext uri="{FF2B5EF4-FFF2-40B4-BE49-F238E27FC236}">
                <a16:creationId xmlns:a16="http://schemas.microsoft.com/office/drawing/2014/main" id="{27D078A1-9031-9B44-B412-F406681C5C59}"/>
              </a:ext>
            </a:extLst>
          </p:cNvPr>
          <p:cNvSpPr>
            <a:spLocks noGrp="1"/>
          </p:cNvSpPr>
          <p:nvPr>
            <p:ph idx="1"/>
          </p:nvPr>
        </p:nvSpPr>
        <p:spPr/>
        <p:txBody>
          <a:bodyPr>
            <a:normAutofit fontScale="92500" lnSpcReduction="10000"/>
          </a:bodyPr>
          <a:lstStyle/>
          <a:p>
            <a:pPr marL="0" indent="0">
              <a:buNone/>
            </a:pPr>
            <a:r>
              <a:rPr lang="it-IT" dirty="0"/>
              <a:t> </a:t>
            </a:r>
          </a:p>
          <a:p>
            <a:r>
              <a:rPr lang="it-IT" dirty="0"/>
              <a:t>Come ci siamo detti più volte, sarebbe opportuno un maggior coordinamento tra il livello statale e quello regionale e, di conseguenza, quello comunale.  </a:t>
            </a:r>
          </a:p>
          <a:p>
            <a:r>
              <a:rPr lang="it-IT" dirty="0"/>
              <a:t>Altrimenti, nei casi simili a quello che ho citato, le alternative sono:</a:t>
            </a:r>
          </a:p>
          <a:p>
            <a:pPr marL="1855787" lvl="0" indent="-342900">
              <a:buFont typeface="Wingdings" pitchFamily="2" charset="2"/>
              <a:buChar char="Ø"/>
            </a:pPr>
            <a:r>
              <a:rPr lang="it-IT" dirty="0"/>
              <a:t>L’impossibilità o la non volontà di un privato di preservare il bene in questione </a:t>
            </a:r>
          </a:p>
          <a:p>
            <a:pPr marL="1855787" lvl="0" indent="-342900">
              <a:buFont typeface="Wingdings" pitchFamily="2" charset="2"/>
              <a:buChar char="Ø"/>
            </a:pPr>
            <a:r>
              <a:rPr lang="it-IT" dirty="0"/>
              <a:t>La lentezza burocratica e la mancanza di fondi del comune per mantenere o restaurare il bene. </a:t>
            </a:r>
          </a:p>
          <a:p>
            <a:endParaRPr lang="it-IT" dirty="0"/>
          </a:p>
          <a:p>
            <a:endParaRPr lang="it-IT" dirty="0"/>
          </a:p>
        </p:txBody>
      </p:sp>
    </p:spTree>
    <p:extLst>
      <p:ext uri="{BB962C8B-B14F-4D97-AF65-F5344CB8AC3E}">
        <p14:creationId xmlns:p14="http://schemas.microsoft.com/office/powerpoint/2010/main" val="364455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2690D-6CAE-614E-A814-CC6BCC386C91}"/>
              </a:ext>
            </a:extLst>
          </p:cNvPr>
          <p:cNvSpPr>
            <a:spLocks noGrp="1"/>
          </p:cNvSpPr>
          <p:nvPr>
            <p:ph type="title"/>
          </p:nvPr>
        </p:nvSpPr>
        <p:spPr/>
        <p:txBody>
          <a:bodyPr/>
          <a:lstStyle/>
          <a:p>
            <a:r>
              <a:rPr lang="it-IT" dirty="0"/>
              <a:t>LA TUTELA DEI PICCOLI BORGHI</a:t>
            </a:r>
          </a:p>
        </p:txBody>
      </p:sp>
      <p:sp>
        <p:nvSpPr>
          <p:cNvPr id="3" name="Segnaposto testo 2">
            <a:extLst>
              <a:ext uri="{FF2B5EF4-FFF2-40B4-BE49-F238E27FC236}">
                <a16:creationId xmlns:a16="http://schemas.microsoft.com/office/drawing/2014/main" id="{AD0F40A3-A061-044D-8C4B-943159452EF0}"/>
              </a:ext>
            </a:extLst>
          </p:cNvPr>
          <p:cNvSpPr>
            <a:spLocks noGrp="1"/>
          </p:cNvSpPr>
          <p:nvPr>
            <p:ph type="body" idx="1"/>
          </p:nvPr>
        </p:nvSpPr>
        <p:spPr>
          <a:xfrm>
            <a:off x="2609285" y="1705161"/>
            <a:ext cx="3896467" cy="713818"/>
          </a:xfrm>
        </p:spPr>
        <p:txBody>
          <a:bodyPr/>
          <a:lstStyle/>
          <a:p>
            <a:r>
              <a:rPr lang="it-IT" dirty="0"/>
              <a:t>Legge “Salva Borghi”, legge 158/2017 </a:t>
            </a:r>
          </a:p>
        </p:txBody>
      </p:sp>
      <p:sp>
        <p:nvSpPr>
          <p:cNvPr id="4" name="Segnaposto contenuto 3">
            <a:extLst>
              <a:ext uri="{FF2B5EF4-FFF2-40B4-BE49-F238E27FC236}">
                <a16:creationId xmlns:a16="http://schemas.microsoft.com/office/drawing/2014/main" id="{75D83993-72A8-D149-9B60-2EF1936CAC7A}"/>
              </a:ext>
            </a:extLst>
          </p:cNvPr>
          <p:cNvSpPr>
            <a:spLocks noGrp="1"/>
          </p:cNvSpPr>
          <p:nvPr>
            <p:ph sz="half" idx="2"/>
          </p:nvPr>
        </p:nvSpPr>
        <p:spPr/>
        <p:txBody>
          <a:bodyPr>
            <a:normAutofit fontScale="25000" lnSpcReduction="20000"/>
          </a:bodyPr>
          <a:lstStyle/>
          <a:p>
            <a:r>
              <a:rPr lang="it-IT" sz="4400" dirty="0"/>
              <a:t>Introdotta con il Decreto del Presidente del Consiglio dei Ministri del 23 luglio 2001 </a:t>
            </a:r>
          </a:p>
          <a:p>
            <a:r>
              <a:rPr lang="it-IT" sz="4400" dirty="0"/>
              <a:t>Adozione di misure in favore dei residenti nei piccoli comuni e delle attività produttive ivi insediate, con l’obiettivo di contrastarne lo spopolamento e di incentivare l’afflusso turistico </a:t>
            </a:r>
          </a:p>
          <a:p>
            <a:r>
              <a:rPr lang="it-IT" sz="4400" dirty="0"/>
              <a:t>Istituzione di un fondo da </a:t>
            </a:r>
            <a:r>
              <a:rPr lang="it-IT" sz="4400" b="1" dirty="0"/>
              <a:t>160 milioni di euro</a:t>
            </a:r>
            <a:r>
              <a:rPr lang="it-IT" sz="4400" dirty="0"/>
              <a:t> assicurando priorità ai seguenti interventi: qualificazione e </a:t>
            </a:r>
            <a:r>
              <a:rPr lang="it-IT" sz="4400" b="1" dirty="0"/>
              <a:t>manutenzione del territorio</a:t>
            </a:r>
            <a:r>
              <a:rPr lang="it-IT" sz="4400" dirty="0"/>
              <a:t>, mediante recupero e </a:t>
            </a:r>
            <a:r>
              <a:rPr lang="it-IT" sz="4400" b="1" dirty="0"/>
              <a:t>riqualificazione di immobili esistenti</a:t>
            </a:r>
            <a:r>
              <a:rPr lang="it-IT" sz="4400" dirty="0"/>
              <a:t> e di </a:t>
            </a:r>
            <a:r>
              <a:rPr lang="it-IT" sz="4400" b="1" dirty="0"/>
              <a:t>aree dismesse</a:t>
            </a:r>
            <a:r>
              <a:rPr lang="it-IT" sz="4400" dirty="0"/>
              <a:t>, nonché interventi volti alla </a:t>
            </a:r>
            <a:r>
              <a:rPr lang="it-IT" sz="4400" b="1" dirty="0"/>
              <a:t>riduzione del rischio idrogeologico</a:t>
            </a:r>
            <a:r>
              <a:rPr lang="it-IT" sz="4400" dirty="0"/>
              <a:t>; </a:t>
            </a:r>
            <a:r>
              <a:rPr lang="it-IT" sz="4400" b="1" dirty="0"/>
              <a:t>messa in sicurezza</a:t>
            </a:r>
            <a:r>
              <a:rPr lang="it-IT" sz="4400" dirty="0"/>
              <a:t> e riqualificazione delle </a:t>
            </a:r>
            <a:r>
              <a:rPr lang="it-IT" sz="4400" b="1" dirty="0"/>
              <a:t>infrastrutture stradali</a:t>
            </a:r>
            <a:r>
              <a:rPr lang="it-IT" sz="4400" dirty="0"/>
              <a:t> e degli edifici pubblici, con particolare riferimento a quelli scolastici; riqualificazione e </a:t>
            </a:r>
            <a:r>
              <a:rPr lang="it-IT" sz="4400" b="1" dirty="0"/>
              <a:t>accrescimento dell’efficienza energetica</a:t>
            </a:r>
            <a:r>
              <a:rPr lang="it-IT" sz="4400" dirty="0"/>
              <a:t> del patrimonio edilizio pubblico; acquisizione e riqualificazione di terreni e di edifici in stato di abbandono o di degrado.</a:t>
            </a:r>
          </a:p>
          <a:p>
            <a:pPr marL="0" indent="0">
              <a:buNone/>
            </a:pPr>
            <a:endParaRPr lang="it-IT" dirty="0"/>
          </a:p>
        </p:txBody>
      </p:sp>
      <p:sp>
        <p:nvSpPr>
          <p:cNvPr id="5" name="Segnaposto testo 4">
            <a:extLst>
              <a:ext uri="{FF2B5EF4-FFF2-40B4-BE49-F238E27FC236}">
                <a16:creationId xmlns:a16="http://schemas.microsoft.com/office/drawing/2014/main" id="{2F739936-8F30-FD42-9373-AEB09442E261}"/>
              </a:ext>
            </a:extLst>
          </p:cNvPr>
          <p:cNvSpPr>
            <a:spLocks noGrp="1"/>
          </p:cNvSpPr>
          <p:nvPr>
            <p:ph type="body" sz="quarter" idx="3"/>
          </p:nvPr>
        </p:nvSpPr>
        <p:spPr>
          <a:xfrm>
            <a:off x="6789925" y="2062070"/>
            <a:ext cx="3899798" cy="713818"/>
          </a:xfrm>
        </p:spPr>
        <p:txBody>
          <a:bodyPr/>
          <a:lstStyle/>
          <a:p>
            <a:r>
              <a:rPr lang="it-IT" dirty="0"/>
              <a:t>Piano Nazionale di Ripresa e Resilienza: Investimento 2.1 Attrattività dei Borghi </a:t>
            </a:r>
          </a:p>
        </p:txBody>
      </p:sp>
      <p:sp>
        <p:nvSpPr>
          <p:cNvPr id="6" name="Segnaposto contenuto 5">
            <a:extLst>
              <a:ext uri="{FF2B5EF4-FFF2-40B4-BE49-F238E27FC236}">
                <a16:creationId xmlns:a16="http://schemas.microsoft.com/office/drawing/2014/main" id="{D2993760-1DAA-734C-B814-E5275D1AA713}"/>
              </a:ext>
            </a:extLst>
          </p:cNvPr>
          <p:cNvSpPr>
            <a:spLocks noGrp="1"/>
          </p:cNvSpPr>
          <p:nvPr>
            <p:ph sz="quarter" idx="4"/>
          </p:nvPr>
        </p:nvSpPr>
        <p:spPr/>
        <p:txBody>
          <a:bodyPr>
            <a:normAutofit fontScale="25000" lnSpcReduction="20000"/>
          </a:bodyPr>
          <a:lstStyle/>
          <a:p>
            <a:r>
              <a:rPr lang="it-IT" sz="4200" dirty="0"/>
              <a:t>Finanziamento complessivo pari a 1.020 milioni di euro. </a:t>
            </a:r>
          </a:p>
          <a:p>
            <a:r>
              <a:rPr lang="it-IT" sz="4200" dirty="0"/>
              <a:t>L’Investimento è suddiviso in due linee d’intervento:</a:t>
            </a:r>
          </a:p>
          <a:p>
            <a:pPr marL="1292225" indent="-571500">
              <a:buFont typeface="Wingdings" pitchFamily="2" charset="2"/>
              <a:buChar char="Ø"/>
            </a:pPr>
            <a:r>
              <a:rPr lang="it-IT" sz="4200" dirty="0"/>
              <a:t>la Linea A dedicata a </a:t>
            </a:r>
            <a:r>
              <a:rPr lang="it-IT" sz="4200" i="1" dirty="0"/>
              <a:t>Progetti pilota per la rigenerazione culturale, sociale ed economica dei Borghi a rischio abbandono e abbandonati</a:t>
            </a:r>
            <a:r>
              <a:rPr lang="it-IT" sz="4200" dirty="0"/>
              <a:t>  </a:t>
            </a:r>
          </a:p>
          <a:p>
            <a:pPr marL="1333500" indent="-571500">
              <a:buFont typeface="Wingdings" pitchFamily="2" charset="2"/>
              <a:buChar char="Ø"/>
            </a:pPr>
            <a:r>
              <a:rPr lang="it-IT" sz="4200" dirty="0"/>
              <a:t>la Linea B dedicata a </a:t>
            </a:r>
            <a:r>
              <a:rPr lang="it-IT" sz="4200" i="1" dirty="0"/>
              <a:t>Progetti locali per la Rigenerazione Culturale e Sociale</a:t>
            </a:r>
            <a:r>
              <a:rPr lang="it-IT" sz="4200" dirty="0"/>
              <a:t>. </a:t>
            </a:r>
          </a:p>
          <a:p>
            <a:r>
              <a:rPr lang="it-IT" sz="4200" dirty="0"/>
              <a:t>Obiettivi di tutela del patrimonio culturale ed esigenze di rivitalizzazione sociale ed economica, di rilancio occupazionale e di contrasto dello spopolamento. </a:t>
            </a:r>
          </a:p>
          <a:p>
            <a:r>
              <a:rPr lang="it-IT" sz="4200" dirty="0"/>
              <a:t>Destinatari: piccoli comuni con popolazione residente fino a 5000 abitanti nei quali sia presente un borgo storico chiaramente identificabile e riconoscibile </a:t>
            </a:r>
            <a:br>
              <a:rPr lang="it-IT" dirty="0"/>
            </a:br>
            <a:endParaRPr lang="it-IT" dirty="0"/>
          </a:p>
          <a:p>
            <a:endParaRPr lang="it-IT" dirty="0"/>
          </a:p>
        </p:txBody>
      </p:sp>
    </p:spTree>
    <p:extLst>
      <p:ext uri="{BB962C8B-B14F-4D97-AF65-F5344CB8AC3E}">
        <p14:creationId xmlns:p14="http://schemas.microsoft.com/office/powerpoint/2010/main" val="423509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C37FB-D886-A742-83F7-236C6B6023DB}"/>
              </a:ext>
            </a:extLst>
          </p:cNvPr>
          <p:cNvSpPr>
            <a:spLocks noGrp="1"/>
          </p:cNvSpPr>
          <p:nvPr>
            <p:ph type="title"/>
          </p:nvPr>
        </p:nvSpPr>
        <p:spPr/>
        <p:txBody>
          <a:bodyPr/>
          <a:lstStyle/>
          <a:p>
            <a:r>
              <a:rPr lang="it-IT" dirty="0"/>
              <a:t>Note bibliografiche</a:t>
            </a:r>
          </a:p>
        </p:txBody>
      </p:sp>
      <p:sp>
        <p:nvSpPr>
          <p:cNvPr id="3" name="CasellaDiTesto 2">
            <a:extLst>
              <a:ext uri="{FF2B5EF4-FFF2-40B4-BE49-F238E27FC236}">
                <a16:creationId xmlns:a16="http://schemas.microsoft.com/office/drawing/2014/main" id="{A1C4A399-9AFA-D349-9679-18692BE8B0F5}"/>
              </a:ext>
            </a:extLst>
          </p:cNvPr>
          <p:cNvSpPr txBox="1"/>
          <p:nvPr/>
        </p:nvSpPr>
        <p:spPr>
          <a:xfrm>
            <a:off x="2377440" y="2753360"/>
            <a:ext cx="8192699" cy="2862322"/>
          </a:xfrm>
          <a:prstGeom prst="rect">
            <a:avLst/>
          </a:prstGeom>
          <a:noFill/>
        </p:spPr>
        <p:txBody>
          <a:bodyPr wrap="square" rtlCol="0">
            <a:spAutoFit/>
          </a:bodyPr>
          <a:lstStyle/>
          <a:p>
            <a:pPr marL="285750" indent="-285750">
              <a:buFont typeface="Wingdings" pitchFamily="2" charset="2"/>
              <a:buChar char="§"/>
            </a:pPr>
            <a:r>
              <a:rPr lang="it-IT" dirty="0">
                <a:hlinkClick r:id="rId2"/>
              </a:rPr>
              <a:t>https://www.regione.piemonte.it/web/sites/default/files/media/documenti/2018-11/manuale.pdf</a:t>
            </a:r>
            <a:endParaRPr lang="it-IT" dirty="0"/>
          </a:p>
          <a:p>
            <a:pPr marL="285750" indent="-285750">
              <a:buFont typeface="Wingdings" pitchFamily="2" charset="2"/>
              <a:buChar char="§"/>
            </a:pPr>
            <a:endParaRPr lang="it-IT" dirty="0"/>
          </a:p>
          <a:p>
            <a:pPr marL="285750" indent="-285750">
              <a:buFont typeface="Wingdings" pitchFamily="2" charset="2"/>
              <a:buChar char="§"/>
            </a:pPr>
            <a:r>
              <a:rPr lang="it-IT" u="sng" dirty="0">
                <a:hlinkClick r:id="rId3"/>
              </a:rPr>
              <a:t>https://web.camera.it/parlam/leggi/deleghe/04042dl.htm</a:t>
            </a:r>
            <a:r>
              <a:rPr lang="it-IT" dirty="0"/>
              <a:t> </a:t>
            </a:r>
          </a:p>
          <a:p>
            <a:pPr marL="285750" indent="-285750">
              <a:buFont typeface="Wingdings" pitchFamily="2" charset="2"/>
              <a:buChar char="§"/>
            </a:pPr>
            <a:endParaRPr lang="it-IT" dirty="0"/>
          </a:p>
          <a:p>
            <a:pPr marL="285750" indent="-285750">
              <a:buFont typeface="Wingdings" pitchFamily="2" charset="2"/>
              <a:buChar char="§"/>
            </a:pPr>
            <a:r>
              <a:rPr lang="it-IT" u="sng" dirty="0">
                <a:hlinkClick r:id="rId4"/>
              </a:rPr>
              <a:t>https://cultura.gov.it/borghi</a:t>
            </a:r>
            <a:r>
              <a:rPr lang="it-IT" dirty="0"/>
              <a:t> </a:t>
            </a:r>
          </a:p>
          <a:p>
            <a:pPr marL="285750" indent="-285750">
              <a:buFont typeface="Wingdings" pitchFamily="2" charset="2"/>
              <a:buChar char="§"/>
            </a:pPr>
            <a:endParaRPr lang="it-IT" dirty="0"/>
          </a:p>
          <a:p>
            <a:pPr marL="285750" indent="-285750">
              <a:buFont typeface="Wingdings" pitchFamily="2" charset="2"/>
              <a:buChar char="§"/>
            </a:pPr>
            <a:r>
              <a:rPr lang="it-IT" dirty="0" err="1">
                <a:solidFill>
                  <a:schemeClr val="accent6"/>
                </a:solidFill>
              </a:rPr>
              <a:t>https</a:t>
            </a:r>
            <a:r>
              <a:rPr lang="it-IT" dirty="0">
                <a:solidFill>
                  <a:schemeClr val="accent6"/>
                </a:solidFill>
              </a:rPr>
              <a:t>://</a:t>
            </a:r>
            <a:r>
              <a:rPr lang="it-IT" dirty="0" err="1">
                <a:solidFill>
                  <a:schemeClr val="accent6"/>
                </a:solidFill>
              </a:rPr>
              <a:t>www.istat.it</a:t>
            </a:r>
            <a:r>
              <a:rPr lang="it-IT" dirty="0">
                <a:solidFill>
                  <a:schemeClr val="accent6"/>
                </a:solidFill>
              </a:rPr>
              <a:t>/</a:t>
            </a:r>
            <a:r>
              <a:rPr lang="it-IT" dirty="0" err="1">
                <a:solidFill>
                  <a:schemeClr val="accent6"/>
                </a:solidFill>
              </a:rPr>
              <a:t>it</a:t>
            </a:r>
            <a:r>
              <a:rPr lang="it-IT" dirty="0">
                <a:solidFill>
                  <a:schemeClr val="accent6"/>
                </a:solidFill>
              </a:rPr>
              <a:t>/</a:t>
            </a:r>
            <a:r>
              <a:rPr lang="it-IT" dirty="0" err="1">
                <a:solidFill>
                  <a:schemeClr val="accent6"/>
                </a:solidFill>
              </a:rPr>
              <a:t>files</a:t>
            </a:r>
            <a:r>
              <a:rPr lang="it-IT" dirty="0">
                <a:solidFill>
                  <a:schemeClr val="accent6"/>
                </a:solidFill>
              </a:rPr>
              <a:t>/2020/12/REPORT_CENSIPOP_2020.pdf</a:t>
            </a:r>
          </a:p>
          <a:p>
            <a:pPr marL="285750" indent="-285750">
              <a:buFont typeface="Wingdings" pitchFamily="2" charset="2"/>
              <a:buChar char="§"/>
            </a:pPr>
            <a:endParaRPr lang="it-IT" dirty="0"/>
          </a:p>
          <a:p>
            <a:pPr marL="285750" indent="-285750">
              <a:buFont typeface="Wingdings" pitchFamily="2" charset="2"/>
              <a:buChar char="§"/>
            </a:pPr>
            <a:r>
              <a:rPr lang="it-IT" dirty="0">
                <a:solidFill>
                  <a:schemeClr val="accent6"/>
                </a:solidFill>
              </a:rPr>
              <a:t>Documentazione relativa alla restaurazione della Torre di Molo Borbera</a:t>
            </a:r>
          </a:p>
        </p:txBody>
      </p:sp>
    </p:spTree>
    <p:extLst>
      <p:ext uri="{BB962C8B-B14F-4D97-AF65-F5344CB8AC3E}">
        <p14:creationId xmlns:p14="http://schemas.microsoft.com/office/powerpoint/2010/main" val="1191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BDFEBB0-76BE-474C-87BF-DB0980936C5B}"/>
              </a:ext>
            </a:extLst>
          </p:cNvPr>
          <p:cNvPicPr>
            <a:picLocks noChangeAspect="1"/>
          </p:cNvPicPr>
          <p:nvPr/>
        </p:nvPicPr>
        <p:blipFill>
          <a:blip r:embed="rId2"/>
          <a:stretch>
            <a:fillRect/>
          </a:stretch>
        </p:blipFill>
        <p:spPr>
          <a:xfrm>
            <a:off x="7048500" y="0"/>
            <a:ext cx="5143500" cy="6858000"/>
          </a:xfrm>
          <a:prstGeom prst="rect">
            <a:avLst/>
          </a:prstGeom>
        </p:spPr>
      </p:pic>
      <p:sp>
        <p:nvSpPr>
          <p:cNvPr id="6" name="CasellaDiTesto 5">
            <a:extLst>
              <a:ext uri="{FF2B5EF4-FFF2-40B4-BE49-F238E27FC236}">
                <a16:creationId xmlns:a16="http://schemas.microsoft.com/office/drawing/2014/main" id="{620B40F2-FB06-424E-BE82-605523664474}"/>
              </a:ext>
            </a:extLst>
          </p:cNvPr>
          <p:cNvSpPr txBox="1"/>
          <p:nvPr/>
        </p:nvSpPr>
        <p:spPr>
          <a:xfrm>
            <a:off x="1054100" y="3013501"/>
            <a:ext cx="5913120" cy="830997"/>
          </a:xfrm>
          <a:prstGeom prst="rect">
            <a:avLst/>
          </a:prstGeom>
          <a:noFill/>
        </p:spPr>
        <p:txBody>
          <a:bodyPr wrap="square" rtlCol="0">
            <a:spAutoFit/>
          </a:bodyPr>
          <a:lstStyle/>
          <a:p>
            <a:r>
              <a:rPr lang="it-IT" sz="4800" dirty="0">
                <a:latin typeface="Mistral" panose="03090702030407020403" pitchFamily="66" charset="0"/>
                <a:cs typeface="Apple Chancery" panose="03020702040506060504" pitchFamily="66" charset="-79"/>
              </a:rPr>
              <a:t>Grazie per l’attenzione</a:t>
            </a:r>
          </a:p>
        </p:txBody>
      </p:sp>
      <p:sp>
        <p:nvSpPr>
          <p:cNvPr id="7" name="CasellaDiTesto 6">
            <a:extLst>
              <a:ext uri="{FF2B5EF4-FFF2-40B4-BE49-F238E27FC236}">
                <a16:creationId xmlns:a16="http://schemas.microsoft.com/office/drawing/2014/main" id="{36E8EA32-4CCE-FD4F-8B55-E5CD511174FD}"/>
              </a:ext>
            </a:extLst>
          </p:cNvPr>
          <p:cNvSpPr txBox="1"/>
          <p:nvPr/>
        </p:nvSpPr>
        <p:spPr>
          <a:xfrm>
            <a:off x="5100320" y="6197600"/>
            <a:ext cx="2042160" cy="369332"/>
          </a:xfrm>
          <a:prstGeom prst="rect">
            <a:avLst/>
          </a:prstGeom>
          <a:noFill/>
        </p:spPr>
        <p:txBody>
          <a:bodyPr wrap="square" rtlCol="0">
            <a:spAutoFit/>
          </a:bodyPr>
          <a:lstStyle/>
          <a:p>
            <a:r>
              <a:rPr lang="it-IT" dirty="0"/>
              <a:t>Marj Carrea</a:t>
            </a:r>
          </a:p>
        </p:txBody>
      </p:sp>
    </p:spTree>
    <p:extLst>
      <p:ext uri="{BB962C8B-B14F-4D97-AF65-F5344CB8AC3E}">
        <p14:creationId xmlns:p14="http://schemas.microsoft.com/office/powerpoint/2010/main" val="416738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738DB-1185-274B-ACF3-FBA6E28531CD}"/>
              </a:ext>
            </a:extLst>
          </p:cNvPr>
          <p:cNvSpPr>
            <a:spLocks noGrp="1"/>
          </p:cNvSpPr>
          <p:nvPr>
            <p:ph type="ctrTitle"/>
          </p:nvPr>
        </p:nvSpPr>
        <p:spPr>
          <a:xfrm>
            <a:off x="2611808" y="3307078"/>
            <a:ext cx="5518066" cy="2268559"/>
          </a:xfrm>
        </p:spPr>
        <p:txBody>
          <a:bodyPr>
            <a:noAutofit/>
          </a:bodyPr>
          <a:lstStyle/>
          <a:p>
            <a:pPr>
              <a:buClr>
                <a:schemeClr val="accent6"/>
              </a:buClr>
            </a:pPr>
            <a:r>
              <a:rPr lang="it-IT" sz="2400" dirty="0"/>
              <a:t>Alcune considerazioni sull’importanza della tutela e della valorizzazione dei borghi italiani e sulla corrispettiva disciplina giuridica</a:t>
            </a:r>
            <a:br>
              <a:rPr lang="it-IT" sz="2400" dirty="0"/>
            </a:br>
            <a:br>
              <a:rPr lang="it-IT" sz="2400" dirty="0"/>
            </a:br>
            <a:br>
              <a:rPr lang="it-IT" sz="2400" dirty="0"/>
            </a:br>
            <a:r>
              <a:rPr lang="it-IT" sz="2400" dirty="0"/>
              <a:t>Caso specifico: Val Borbera e Castello di Molo Borbera</a:t>
            </a:r>
            <a:br>
              <a:rPr lang="it-IT" sz="2400" dirty="0"/>
            </a:br>
            <a:endParaRPr lang="it-IT" sz="2400" dirty="0"/>
          </a:p>
        </p:txBody>
      </p:sp>
      <p:sp>
        <p:nvSpPr>
          <p:cNvPr id="4" name="Titolo 1">
            <a:extLst>
              <a:ext uri="{FF2B5EF4-FFF2-40B4-BE49-F238E27FC236}">
                <a16:creationId xmlns:a16="http://schemas.microsoft.com/office/drawing/2014/main" id="{F783B3FC-5B52-3D4B-86AB-5B2943FA613F}"/>
              </a:ext>
            </a:extLst>
          </p:cNvPr>
          <p:cNvSpPr>
            <a:spLocks noGrp="1"/>
          </p:cNvSpPr>
          <p:nvPr>
            <p:ph type="subTitle" idx="1"/>
          </p:nvPr>
        </p:nvSpPr>
        <p:spPr>
          <a:xfrm>
            <a:off x="4775200" y="355600"/>
            <a:ext cx="3354674" cy="1068773"/>
          </a:xfrm>
        </p:spPr>
        <p:txBody>
          <a:bodyPr>
            <a:normAutofit/>
          </a:bodyPr>
          <a:lstStyle/>
          <a:p>
            <a:r>
              <a:rPr lang="it-IT" sz="2000" dirty="0"/>
              <a:t>Di cosa vorrei parlare oggi?</a:t>
            </a:r>
          </a:p>
        </p:txBody>
      </p:sp>
    </p:spTree>
    <p:extLst>
      <p:ext uri="{BB962C8B-B14F-4D97-AF65-F5344CB8AC3E}">
        <p14:creationId xmlns:p14="http://schemas.microsoft.com/office/powerpoint/2010/main" val="59209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92866-0701-0845-B96D-3B6EBFA551DD}"/>
              </a:ext>
            </a:extLst>
          </p:cNvPr>
          <p:cNvSpPr>
            <a:spLocks noGrp="1"/>
          </p:cNvSpPr>
          <p:nvPr>
            <p:ph type="title"/>
          </p:nvPr>
        </p:nvSpPr>
        <p:spPr/>
        <p:txBody>
          <a:bodyPr/>
          <a:lstStyle/>
          <a:p>
            <a:r>
              <a:rPr lang="it-IT" dirty="0"/>
              <a:t>Italia: un Paese di piccoli borghi </a:t>
            </a:r>
          </a:p>
        </p:txBody>
      </p:sp>
      <p:sp>
        <p:nvSpPr>
          <p:cNvPr id="3" name="Segnaposto contenuto 2">
            <a:extLst>
              <a:ext uri="{FF2B5EF4-FFF2-40B4-BE49-F238E27FC236}">
                <a16:creationId xmlns:a16="http://schemas.microsoft.com/office/drawing/2014/main" id="{2E4DA494-FD48-A841-9843-7D80BC90C0A4}"/>
              </a:ext>
            </a:extLst>
          </p:cNvPr>
          <p:cNvSpPr>
            <a:spLocks noGrp="1"/>
          </p:cNvSpPr>
          <p:nvPr>
            <p:ph idx="1"/>
          </p:nvPr>
        </p:nvSpPr>
        <p:spPr>
          <a:xfrm>
            <a:off x="3505119" y="2693341"/>
            <a:ext cx="7796540" cy="3997828"/>
          </a:xfrm>
        </p:spPr>
        <p:txBody>
          <a:bodyPr>
            <a:normAutofit fontScale="92500" lnSpcReduction="10000"/>
          </a:bodyPr>
          <a:lstStyle/>
          <a:p>
            <a:pPr>
              <a:buFont typeface="Wingdings" pitchFamily="2" charset="2"/>
              <a:buChar char="Ø"/>
            </a:pPr>
            <a:r>
              <a:rPr lang="it-IT" sz="2400" dirty="0"/>
              <a:t>I centri abitati con meno di 5000 abitanti sono 5498 e rappresentano il 70% dei comuni</a:t>
            </a:r>
          </a:p>
          <a:p>
            <a:pPr marL="0" indent="0">
              <a:buNone/>
            </a:pPr>
            <a:endParaRPr lang="it-IT" sz="2400" dirty="0"/>
          </a:p>
          <a:p>
            <a:pPr fontAlgn="base">
              <a:buFont typeface="Wingdings" pitchFamily="2" charset="2"/>
              <a:buChar char="Ø"/>
            </a:pPr>
            <a:r>
              <a:rPr lang="it-IT" sz="2400" dirty="0"/>
              <a:t>Nei piccoli borghi abita il 16% degli italiani, cioè 9,8 milioni di abitanti. Inoltre, i piccoli Comuni rappresentano il 54% del suolo nazionale e in alcune regioni riescono a coprire anche fino al  70% del loro territorio. </a:t>
            </a:r>
          </a:p>
          <a:p>
            <a:pPr marL="0" indent="0">
              <a:buNone/>
            </a:pPr>
            <a:br>
              <a:rPr lang="it-IT" dirty="0"/>
            </a:br>
            <a:endParaRPr lang="it-IT" dirty="0"/>
          </a:p>
        </p:txBody>
      </p:sp>
      <p:pic>
        <p:nvPicPr>
          <p:cNvPr id="5" name="Immagine 4">
            <a:extLst>
              <a:ext uri="{FF2B5EF4-FFF2-40B4-BE49-F238E27FC236}">
                <a16:creationId xmlns:a16="http://schemas.microsoft.com/office/drawing/2014/main" id="{CD6903E6-CBE3-DC40-B73E-8EA559020A29}"/>
              </a:ext>
            </a:extLst>
          </p:cNvPr>
          <p:cNvPicPr>
            <a:picLocks noChangeAspect="1"/>
          </p:cNvPicPr>
          <p:nvPr/>
        </p:nvPicPr>
        <p:blipFill>
          <a:blip r:embed="rId2"/>
          <a:stretch>
            <a:fillRect/>
          </a:stretch>
        </p:blipFill>
        <p:spPr>
          <a:xfrm>
            <a:off x="0" y="0"/>
            <a:ext cx="3330416" cy="6858000"/>
          </a:xfrm>
          <a:prstGeom prst="rect">
            <a:avLst/>
          </a:prstGeom>
        </p:spPr>
      </p:pic>
    </p:spTree>
    <p:extLst>
      <p:ext uri="{BB962C8B-B14F-4D97-AF65-F5344CB8AC3E}">
        <p14:creationId xmlns:p14="http://schemas.microsoft.com/office/powerpoint/2010/main" val="328331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2AC8A-ECA6-B346-A871-3F1F51AF738D}"/>
              </a:ext>
            </a:extLst>
          </p:cNvPr>
          <p:cNvSpPr>
            <a:spLocks noGrp="1"/>
          </p:cNvSpPr>
          <p:nvPr>
            <p:ph type="title"/>
          </p:nvPr>
        </p:nvSpPr>
        <p:spPr/>
        <p:txBody>
          <a:bodyPr>
            <a:normAutofit fontScale="90000"/>
          </a:bodyPr>
          <a:lstStyle/>
          <a:p>
            <a:r>
              <a:rPr lang="it-IT" dirty="0"/>
              <a:t>In considerazione della loro importanza culturale, storica e paesaggistica, ci rendiamo conto di quanto sia importante salvaguardare i borghi:</a:t>
            </a:r>
            <a:br>
              <a:rPr lang="it-IT" dirty="0"/>
            </a:br>
            <a:r>
              <a:rPr lang="it-IT" sz="3600" b="1" dirty="0"/>
              <a:t>Ma chi se ne deve occupare?</a:t>
            </a:r>
          </a:p>
        </p:txBody>
      </p:sp>
      <p:sp>
        <p:nvSpPr>
          <p:cNvPr id="3" name="Segnaposto contenuto 2">
            <a:extLst>
              <a:ext uri="{FF2B5EF4-FFF2-40B4-BE49-F238E27FC236}">
                <a16:creationId xmlns:a16="http://schemas.microsoft.com/office/drawing/2014/main" id="{DD3CF19A-3745-B54D-8D99-73995E4C143A}"/>
              </a:ext>
            </a:extLst>
          </p:cNvPr>
          <p:cNvSpPr>
            <a:spLocks noGrp="1"/>
          </p:cNvSpPr>
          <p:nvPr>
            <p:ph idx="1"/>
          </p:nvPr>
        </p:nvSpPr>
        <p:spPr>
          <a:xfrm>
            <a:off x="2194560" y="3759200"/>
            <a:ext cx="8375579" cy="2067224"/>
          </a:xfrm>
        </p:spPr>
        <p:txBody>
          <a:bodyPr>
            <a:normAutofit/>
          </a:bodyPr>
          <a:lstStyle/>
          <a:p>
            <a:r>
              <a:rPr lang="it-IT" sz="2400" dirty="0"/>
              <a:t>Mancata azione adeguata ad opera dell’amministrazione statale</a:t>
            </a:r>
          </a:p>
        </p:txBody>
      </p:sp>
    </p:spTree>
    <p:extLst>
      <p:ext uri="{BB962C8B-B14F-4D97-AF65-F5344CB8AC3E}">
        <p14:creationId xmlns:p14="http://schemas.microsoft.com/office/powerpoint/2010/main" val="94119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E21B5-743E-164E-A431-317B3ACDBA35}"/>
              </a:ext>
            </a:extLst>
          </p:cNvPr>
          <p:cNvSpPr>
            <a:spLocks noGrp="1"/>
          </p:cNvSpPr>
          <p:nvPr>
            <p:ph type="title"/>
          </p:nvPr>
        </p:nvSpPr>
        <p:spPr/>
        <p:txBody>
          <a:bodyPr/>
          <a:lstStyle/>
          <a:p>
            <a:r>
              <a:rPr lang="it-IT" dirty="0"/>
              <a:t>CONVENZIONE EUROPEA DEL PAESAGGIO</a:t>
            </a:r>
          </a:p>
        </p:txBody>
      </p:sp>
      <p:sp>
        <p:nvSpPr>
          <p:cNvPr id="3" name="Segnaposto contenuto 2">
            <a:extLst>
              <a:ext uri="{FF2B5EF4-FFF2-40B4-BE49-F238E27FC236}">
                <a16:creationId xmlns:a16="http://schemas.microsoft.com/office/drawing/2014/main" id="{A63EA919-77C0-F34E-8256-CB29C3C3AF6D}"/>
              </a:ext>
            </a:extLst>
          </p:cNvPr>
          <p:cNvSpPr>
            <a:spLocks noGrp="1"/>
          </p:cNvSpPr>
          <p:nvPr>
            <p:ph idx="1"/>
          </p:nvPr>
        </p:nvSpPr>
        <p:spPr>
          <a:xfrm>
            <a:off x="2458639" y="2321356"/>
            <a:ext cx="7796540" cy="3997828"/>
          </a:xfrm>
        </p:spPr>
        <p:txBody>
          <a:bodyPr>
            <a:normAutofit fontScale="25000" lnSpcReduction="20000"/>
          </a:bodyPr>
          <a:lstStyle/>
          <a:p>
            <a:r>
              <a:rPr lang="it-IT" sz="4400" dirty="0"/>
              <a:t>Adottata dal Comitato dei Ministri del Consiglio d’Europa il 19 luglio 2000, ratificata il 20 ottobre del medesimo anno dai Ministri competenti per il paesaggio dei Paesi aderenti.</a:t>
            </a:r>
          </a:p>
          <a:p>
            <a:r>
              <a:rPr lang="it-IT" sz="4400" dirty="0"/>
              <a:t>Obiettivo: promuovere presso le autorità̀ pubbliche l’adozione, a livello locale, regionale, nazionale ed internazionale, di politiche di salvaguardia, di gestione e di pianificazione dei paesaggi europei compatibili con lo sviluppo sostenibile, capaci di conciliare i bisogni sociali, le attività economiche e la protezione dell’ambiente. </a:t>
            </a:r>
          </a:p>
          <a:p>
            <a:r>
              <a:rPr lang="it-IT" sz="4400" dirty="0"/>
              <a:t>La Convenzione si applica: “[...] a tutto il territorio delle Parti e riguarda gli spazi naturali, rurali, urbani e periurbani. Essa comprende i paesaggi terrestri, le acque interne e marine. Concerne sia i paesaggi che possono essere considerati eccezionali, che i paesaggi della vita quotidiana e degradati. </a:t>
            </a:r>
          </a:p>
          <a:p>
            <a:r>
              <a:rPr lang="it-IT" sz="4400" dirty="0"/>
              <a:t>Il testo prevede un approccio operativo articolato in relazione ai diversi paesaggi. La Convenzione segnala "misure specifiche" volte alla sensibilizzazione, formazione, educazione, identificazione e valutazione dei paesaggi; al contempo, sottolinea l’esigenza di stabilire obiettivi di qualità paesaggistica condivisi dalle popolazioni locali. </a:t>
            </a:r>
          </a:p>
          <a:p>
            <a:r>
              <a:rPr lang="it-IT" sz="4400" dirty="0"/>
              <a:t>Propone, quindi, misure giuridiche volte alla formulazione di "politiche del paesaggio" e ad incoraggiare la cooperazione tra autorità locali e nazionali e a livello internazionale</a:t>
            </a:r>
            <a:r>
              <a:rPr lang="it-IT" dirty="0"/>
              <a:t>. </a:t>
            </a:r>
          </a:p>
          <a:p>
            <a:pPr marL="0" indent="0">
              <a:buNone/>
            </a:pPr>
            <a:endParaRPr lang="it-IT" dirty="0"/>
          </a:p>
          <a:p>
            <a:pPr marL="0" indent="0">
              <a:buNone/>
            </a:pPr>
            <a:r>
              <a:rPr lang="it-IT" sz="5000" dirty="0"/>
              <a:t>Sebbene la convenzione citi la necessità di questa cooperazione anche a livello internazionale, un intervento coordinato sembra mancare innanzitutto a livello nazionale. </a:t>
            </a:r>
          </a:p>
          <a:p>
            <a:pPr marL="0" indent="0">
              <a:buNone/>
            </a:pPr>
            <a:r>
              <a:rPr lang="it-IT" dirty="0"/>
              <a:t> </a:t>
            </a:r>
          </a:p>
          <a:p>
            <a:endParaRPr lang="it-IT" dirty="0"/>
          </a:p>
        </p:txBody>
      </p:sp>
    </p:spTree>
    <p:extLst>
      <p:ext uri="{BB962C8B-B14F-4D97-AF65-F5344CB8AC3E}">
        <p14:creationId xmlns:p14="http://schemas.microsoft.com/office/powerpoint/2010/main" val="1947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89511-2555-C849-B3EA-7009C6DCC4A1}"/>
              </a:ext>
            </a:extLst>
          </p:cNvPr>
          <p:cNvSpPr>
            <a:spLocks noGrp="1"/>
          </p:cNvSpPr>
          <p:nvPr>
            <p:ph type="title"/>
          </p:nvPr>
        </p:nvSpPr>
        <p:spPr/>
        <p:txBody>
          <a:bodyPr>
            <a:normAutofit fontScale="90000"/>
          </a:bodyPr>
          <a:lstStyle/>
          <a:p>
            <a:r>
              <a:rPr lang="it-IT" dirty="0"/>
              <a:t>LA NORMATIVA NAZIONALE </a:t>
            </a:r>
            <a:br>
              <a:rPr lang="it-IT" dirty="0"/>
            </a:br>
            <a:r>
              <a:rPr lang="it-IT" sz="2200" dirty="0"/>
              <a:t>Decreto Legislativo 22 gennaio 2004, n.42, </a:t>
            </a:r>
            <a:r>
              <a:rPr lang="it-IT" sz="2200" b="1" dirty="0"/>
              <a:t>"Codice dei beni culturali e del paesaggio, ai sensi dell'articolo 10 della legge 6 luglio 2002, n. 137"</a:t>
            </a:r>
            <a:br>
              <a:rPr lang="it-IT" sz="2200" dirty="0"/>
            </a:br>
            <a:endParaRPr lang="it-IT" sz="2200" dirty="0"/>
          </a:p>
        </p:txBody>
      </p:sp>
      <p:sp>
        <p:nvSpPr>
          <p:cNvPr id="3" name="Segnaposto contenuto 2">
            <a:extLst>
              <a:ext uri="{FF2B5EF4-FFF2-40B4-BE49-F238E27FC236}">
                <a16:creationId xmlns:a16="http://schemas.microsoft.com/office/drawing/2014/main" id="{A3E233C4-0708-5F45-8C01-EB095E7582B7}"/>
              </a:ext>
            </a:extLst>
          </p:cNvPr>
          <p:cNvSpPr>
            <a:spLocks noGrp="1"/>
          </p:cNvSpPr>
          <p:nvPr>
            <p:ph idx="1"/>
          </p:nvPr>
        </p:nvSpPr>
        <p:spPr>
          <a:xfrm>
            <a:off x="1587137" y="2315365"/>
            <a:ext cx="8469196" cy="4319115"/>
          </a:xfrm>
        </p:spPr>
        <p:txBody>
          <a:bodyPr>
            <a:normAutofit fontScale="32500" lnSpcReduction="20000"/>
          </a:bodyPr>
          <a:lstStyle/>
          <a:p>
            <a:pPr marL="0" indent="0">
              <a:buNone/>
            </a:pPr>
            <a:r>
              <a:rPr lang="it-IT" sz="4000" dirty="0"/>
              <a:t>All’art. 1 delle </a:t>
            </a:r>
            <a:r>
              <a:rPr lang="it-IT" sz="4000" i="1" dirty="0"/>
              <a:t>Disposizioni generali </a:t>
            </a:r>
            <a:r>
              <a:rPr lang="it-IT" sz="4000" dirty="0"/>
              <a:t>del decreto viene indicato che: </a:t>
            </a:r>
          </a:p>
          <a:p>
            <a:r>
              <a:rPr lang="it-IT" sz="4000" dirty="0"/>
              <a:t>1. In attuazione dell'articolo 9 della Costituzione, la Repubblica tutela e valorizza il patrimonio culturale in coerenza con le attribuzioni di cui all'articolo 117 della Costituzione e secondo le disposizioni del presente codice.</a:t>
            </a:r>
          </a:p>
          <a:p>
            <a:r>
              <a:rPr lang="it-IT" sz="4000" dirty="0"/>
              <a:t>2. La tutela e la valorizzazione del patrimonio culturale concorrono a preservare la memoria della comunità nazionale e del suo territorio e a promuovere lo sviluppo della cultura.</a:t>
            </a:r>
          </a:p>
          <a:p>
            <a:r>
              <a:rPr lang="it-IT" sz="4000" dirty="0"/>
              <a:t>3. Lo Stato, le Regioni, le città metropolitane, le province e i comuni assicurano e sostengono la conservazione del patrimonio culturale e ne favoriscono la pubblica fruizione e la valorizzazione.</a:t>
            </a:r>
          </a:p>
          <a:p>
            <a:r>
              <a:rPr lang="it-IT" sz="4000" dirty="0"/>
              <a:t>4. Gli altri soggetti pubblici, nello svolgimento della loro attività, assicurano la conservazione e la pubblica fruizione del loro patrimonio culturale.</a:t>
            </a:r>
          </a:p>
          <a:p>
            <a:r>
              <a:rPr lang="it-IT" sz="4000" dirty="0"/>
              <a:t>5. I privati proprietari, possessori o detentori di beni appartenenti al patrimonio culturale sono tenuti a garantirne la conservazione.</a:t>
            </a:r>
          </a:p>
          <a:p>
            <a:r>
              <a:rPr lang="it-IT" sz="4000" dirty="0"/>
              <a:t>6. Le attività concernenti la conservazione, la fruizione e la valorizzazione del patrimonio culturale indicate ai commi 3, 4 e 5 sono svolte in conformità alla normativa di tutela.</a:t>
            </a:r>
          </a:p>
          <a:p>
            <a:endParaRPr lang="it-IT" dirty="0"/>
          </a:p>
        </p:txBody>
      </p:sp>
    </p:spTree>
    <p:extLst>
      <p:ext uri="{BB962C8B-B14F-4D97-AF65-F5344CB8AC3E}">
        <p14:creationId xmlns:p14="http://schemas.microsoft.com/office/powerpoint/2010/main" val="158424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A7E685-2248-4148-94CF-76AA0AABAD3E}"/>
              </a:ext>
            </a:extLst>
          </p:cNvPr>
          <p:cNvSpPr>
            <a:spLocks noGrp="1"/>
          </p:cNvSpPr>
          <p:nvPr>
            <p:ph type="title"/>
          </p:nvPr>
        </p:nvSpPr>
        <p:spPr/>
        <p:txBody>
          <a:bodyPr>
            <a:noAutofit/>
          </a:bodyPr>
          <a:lstStyle/>
          <a:p>
            <a:r>
              <a:rPr lang="it-IT" sz="2000" b="1" dirty="0"/>
              <a:t>Il patrimonio culturale è costituito dai beni culturali e dai beni paesaggistici. Si intendono, dunque, cose immobili e mobili che presentano interesse artistico, storico, archeologico, etnoantropologico, archivistico e bibliografico e le altre cose individuate dalla legge o in base alla legge quali quali testimonianze aventi valore di civiltà. </a:t>
            </a:r>
            <a:br>
              <a:rPr lang="it-IT" sz="2000" dirty="0"/>
            </a:br>
            <a:br>
              <a:rPr lang="it-IT" sz="2000" dirty="0"/>
            </a:br>
            <a:r>
              <a:rPr lang="it-IT" sz="2000" b="1" dirty="0"/>
              <a:t>Sono beni paesaggistici gli immobili e le aree costituenti espressione dei valori storici, culturali, naturali, morfologici ed estetici del territorio, e gli altri beni individuati dalla legge o in base alla legge</a:t>
            </a:r>
            <a:endParaRPr lang="it-IT" sz="2000" dirty="0"/>
          </a:p>
        </p:txBody>
      </p:sp>
      <p:sp>
        <p:nvSpPr>
          <p:cNvPr id="3" name="Segnaposto testo 2">
            <a:extLst>
              <a:ext uri="{FF2B5EF4-FFF2-40B4-BE49-F238E27FC236}">
                <a16:creationId xmlns:a16="http://schemas.microsoft.com/office/drawing/2014/main" id="{3799E95C-C1F3-5748-B367-854B70B70718}"/>
              </a:ext>
            </a:extLst>
          </p:cNvPr>
          <p:cNvSpPr>
            <a:spLocks noGrp="1"/>
          </p:cNvSpPr>
          <p:nvPr>
            <p:ph type="body" idx="1"/>
          </p:nvPr>
        </p:nvSpPr>
        <p:spPr>
          <a:xfrm>
            <a:off x="2774502" y="602546"/>
            <a:ext cx="7791931" cy="878468"/>
          </a:xfrm>
        </p:spPr>
        <p:txBody>
          <a:bodyPr/>
          <a:lstStyle/>
          <a:p>
            <a:r>
              <a:rPr lang="it-IT" dirty="0"/>
              <a:t>All’art. 2 delle </a:t>
            </a:r>
            <a:r>
              <a:rPr lang="it-IT" i="1" dirty="0"/>
              <a:t>Disposizioni generali </a:t>
            </a:r>
            <a:r>
              <a:rPr lang="it-IT" dirty="0"/>
              <a:t>del decreto viene indicato che:</a:t>
            </a:r>
            <a:br>
              <a:rPr lang="it-IT" dirty="0"/>
            </a:br>
            <a:endParaRPr lang="it-IT" dirty="0"/>
          </a:p>
        </p:txBody>
      </p:sp>
    </p:spTree>
    <p:extLst>
      <p:ext uri="{BB962C8B-B14F-4D97-AF65-F5344CB8AC3E}">
        <p14:creationId xmlns:p14="http://schemas.microsoft.com/office/powerpoint/2010/main" val="292450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F8824B6F-689D-3242-802A-0FEEE0D2DF66}"/>
              </a:ext>
            </a:extLst>
          </p:cNvPr>
          <p:cNvPicPr>
            <a:picLocks noGrp="1" noChangeAspect="1"/>
          </p:cNvPicPr>
          <p:nvPr>
            <p:ph type="pic" idx="1"/>
          </p:nvPr>
        </p:nvPicPr>
        <p:blipFill>
          <a:blip r:embed="rId2"/>
          <a:srcRect t="1528" b="1528"/>
          <a:stretch>
            <a:fillRect/>
          </a:stretch>
        </p:blipFill>
        <p:spPr/>
      </p:pic>
      <p:sp>
        <p:nvSpPr>
          <p:cNvPr id="3" name="Titolo 2">
            <a:extLst>
              <a:ext uri="{FF2B5EF4-FFF2-40B4-BE49-F238E27FC236}">
                <a16:creationId xmlns:a16="http://schemas.microsoft.com/office/drawing/2014/main" id="{B0CECCEC-02E8-6E46-9D6D-3339026F7526}"/>
              </a:ext>
            </a:extLst>
          </p:cNvPr>
          <p:cNvSpPr>
            <a:spLocks noGrp="1"/>
          </p:cNvSpPr>
          <p:nvPr>
            <p:ph type="title"/>
          </p:nvPr>
        </p:nvSpPr>
        <p:spPr/>
        <p:txBody>
          <a:bodyPr/>
          <a:lstStyle/>
          <a:p>
            <a:r>
              <a:rPr lang="it-IT" dirty="0"/>
              <a:t>Caso specifico: Castello di Molo Borbera</a:t>
            </a:r>
          </a:p>
        </p:txBody>
      </p:sp>
      <p:sp>
        <p:nvSpPr>
          <p:cNvPr id="4" name="Segnaposto testo 3">
            <a:extLst>
              <a:ext uri="{FF2B5EF4-FFF2-40B4-BE49-F238E27FC236}">
                <a16:creationId xmlns:a16="http://schemas.microsoft.com/office/drawing/2014/main" id="{3540DF3B-FB85-834D-906D-787223DDCEE6}"/>
              </a:ext>
            </a:extLst>
          </p:cNvPr>
          <p:cNvSpPr>
            <a:spLocks noGrp="1"/>
          </p:cNvSpPr>
          <p:nvPr>
            <p:ph type="body" sz="half" idx="2"/>
          </p:nvPr>
        </p:nvSpPr>
        <p:spPr>
          <a:xfrm>
            <a:off x="1970322" y="3182928"/>
            <a:ext cx="2743918" cy="2386394"/>
          </a:xfrm>
        </p:spPr>
        <p:txBody>
          <a:bodyPr/>
          <a:lstStyle/>
          <a:p>
            <a:r>
              <a:rPr lang="it-IT" sz="1400" dirty="0">
                <a:solidFill>
                  <a:schemeClr val="tx1">
                    <a:lumMod val="95000"/>
                  </a:schemeClr>
                </a:solidFill>
              </a:rPr>
              <a:t>Un bene che ricade in queste categorie di patrimonio culturale e paesaggistico</a:t>
            </a:r>
          </a:p>
          <a:p>
            <a:endParaRPr lang="it-IT" dirty="0"/>
          </a:p>
        </p:txBody>
      </p:sp>
    </p:spTree>
    <p:extLst>
      <p:ext uri="{BB962C8B-B14F-4D97-AF65-F5344CB8AC3E}">
        <p14:creationId xmlns:p14="http://schemas.microsoft.com/office/powerpoint/2010/main" val="7729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98459-F6FD-B542-9C9C-39D657229A6A}"/>
              </a:ext>
            </a:extLst>
          </p:cNvPr>
          <p:cNvSpPr>
            <a:spLocks noGrp="1"/>
          </p:cNvSpPr>
          <p:nvPr>
            <p:ph type="title"/>
          </p:nvPr>
        </p:nvSpPr>
        <p:spPr>
          <a:xfrm>
            <a:off x="3219473" y="227232"/>
            <a:ext cx="7956560" cy="1078348"/>
          </a:xfrm>
        </p:spPr>
        <p:txBody>
          <a:bodyPr>
            <a:noAutofit/>
          </a:bodyPr>
          <a:lstStyle/>
          <a:p>
            <a:r>
              <a:rPr lang="it-IT" sz="3600" dirty="0"/>
              <a:t>MUNESTÈ</a:t>
            </a:r>
          </a:p>
        </p:txBody>
      </p:sp>
      <p:sp>
        <p:nvSpPr>
          <p:cNvPr id="4" name="Segnaposto contenuto 3">
            <a:extLst>
              <a:ext uri="{FF2B5EF4-FFF2-40B4-BE49-F238E27FC236}">
                <a16:creationId xmlns:a16="http://schemas.microsoft.com/office/drawing/2014/main" id="{E38AA59E-B5CB-0049-9001-C1F1EAC1D46D}"/>
              </a:ext>
            </a:extLst>
          </p:cNvPr>
          <p:cNvSpPr>
            <a:spLocks noGrp="1"/>
          </p:cNvSpPr>
          <p:nvPr>
            <p:ph sz="half" idx="2"/>
          </p:nvPr>
        </p:nvSpPr>
        <p:spPr>
          <a:xfrm>
            <a:off x="2706750" y="1741682"/>
            <a:ext cx="3893623" cy="3071434"/>
          </a:xfrm>
        </p:spPr>
        <p:txBody>
          <a:bodyPr>
            <a:normAutofit fontScale="25000" lnSpcReduction="20000"/>
          </a:bodyPr>
          <a:lstStyle/>
          <a:p>
            <a:r>
              <a:rPr lang="it-IT" sz="6000" b="1" dirty="0"/>
              <a:t>“ Monastero”, in dialetto, per la presenza di una Torre che una volta era parte integrante del complesso monastico di Molo Borbera. </a:t>
            </a:r>
          </a:p>
          <a:p>
            <a:r>
              <a:rPr lang="it-IT" sz="6000" b="1" dirty="0"/>
              <a:t>La Torre risale al sec. XIII, è situata in posizione dominante rispetto all'abitato e dai suoi piedi si possono vedere i principali monti e le colline più caratteristiche di quelle zone. </a:t>
            </a:r>
          </a:p>
          <a:p>
            <a:r>
              <a:rPr lang="it-IT" sz="6000" b="1" dirty="0"/>
              <a:t>Dalla torre, tra l’altro, si può osservare parte della Val Borbera, una zona su cui ricade il vincolo paesaggistico grazie al decreto ministeriale del 1 agosto 1985, con la relativa dichiarazione di notevole interesse pubblico.</a:t>
            </a:r>
          </a:p>
          <a:p>
            <a:endParaRPr lang="it-IT" sz="6000" dirty="0"/>
          </a:p>
          <a:p>
            <a:endParaRPr lang="it-IT" dirty="0"/>
          </a:p>
        </p:txBody>
      </p:sp>
      <p:sp>
        <p:nvSpPr>
          <p:cNvPr id="6" name="Segnaposto contenuto 5">
            <a:extLst>
              <a:ext uri="{FF2B5EF4-FFF2-40B4-BE49-F238E27FC236}">
                <a16:creationId xmlns:a16="http://schemas.microsoft.com/office/drawing/2014/main" id="{2CF9DFBA-4031-1040-B452-FEC3FDFE1519}"/>
              </a:ext>
            </a:extLst>
          </p:cNvPr>
          <p:cNvSpPr>
            <a:spLocks noGrp="1"/>
          </p:cNvSpPr>
          <p:nvPr>
            <p:ph sz="quarter" idx="4"/>
          </p:nvPr>
        </p:nvSpPr>
        <p:spPr>
          <a:xfrm>
            <a:off x="6600373" y="1741682"/>
            <a:ext cx="3899798" cy="3071434"/>
          </a:xfrm>
        </p:spPr>
        <p:txBody>
          <a:bodyPr>
            <a:noAutofit/>
          </a:bodyPr>
          <a:lstStyle/>
          <a:p>
            <a:r>
              <a:rPr lang="it-IT" sz="1500" b="1" dirty="0"/>
              <a:t>Restaurazione: È stata realizzata una palizzata di micropali collegati da una trave in cemento armato per consolidare la collina su cui sorge la torre. Inoltre, la soprintendenza aveva permesso di realizzare una copertura che ha garantito la conservazione della torre fino ad oggi. Sono state anche consolidate le volte e le murature in pietra ed è stata realizzata una scala di accesso al primo piano che permette di arrivare fino alla sommità della torre per osservare il paesaggio. La torre è stata restaurata e resa accessibile al suo interno grazie all’investimento della mia famiglia. </a:t>
            </a:r>
            <a:br>
              <a:rPr lang="it-IT" sz="1600" b="1" dirty="0"/>
            </a:br>
            <a:endParaRPr lang="it-IT" sz="1600" b="1" dirty="0"/>
          </a:p>
        </p:txBody>
      </p:sp>
      <p:pic>
        <p:nvPicPr>
          <p:cNvPr id="8" name="Immagine 7">
            <a:extLst>
              <a:ext uri="{FF2B5EF4-FFF2-40B4-BE49-F238E27FC236}">
                <a16:creationId xmlns:a16="http://schemas.microsoft.com/office/drawing/2014/main" id="{8942B955-E29C-7F40-9352-5B086F38EB72}"/>
              </a:ext>
            </a:extLst>
          </p:cNvPr>
          <p:cNvPicPr>
            <a:picLocks noChangeAspect="1"/>
          </p:cNvPicPr>
          <p:nvPr/>
        </p:nvPicPr>
        <p:blipFill>
          <a:blip r:embed="rId2">
            <a:alphaModFix amt="20000"/>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0" y="-2"/>
            <a:ext cx="12192000" cy="6858001"/>
          </a:xfrm>
          <a:prstGeom prst="rect">
            <a:avLst/>
          </a:prstGeom>
        </p:spPr>
      </p:pic>
    </p:spTree>
    <p:extLst>
      <p:ext uri="{BB962C8B-B14F-4D97-AF65-F5344CB8AC3E}">
        <p14:creationId xmlns:p14="http://schemas.microsoft.com/office/powerpoint/2010/main" val="4030147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{B68A7AF0-DF3D-4A41-989D-AAC0E66D4151}tf16401378</Template>
  <TotalTime>1256</TotalTime>
  <Words>1598</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Apple Chancery</vt:lpstr>
      <vt:lpstr>Arial</vt:lpstr>
      <vt:lpstr>Calibri</vt:lpstr>
      <vt:lpstr>Mistral</vt:lpstr>
      <vt:lpstr>MS Shell Dlg 2</vt:lpstr>
      <vt:lpstr>Times New Roman</vt:lpstr>
      <vt:lpstr>Wingdings</vt:lpstr>
      <vt:lpstr>Wingdings 3</vt:lpstr>
      <vt:lpstr>Madison</vt:lpstr>
      <vt:lpstr>Tutela dei borghi in Italia  Castello di Molo Borbera</vt:lpstr>
      <vt:lpstr>Alcune considerazioni sull’importanza della tutela e della valorizzazione dei borghi italiani e sulla corrispettiva disciplina giuridica   Caso specifico: Val Borbera e Castello di Molo Borbera </vt:lpstr>
      <vt:lpstr>Italia: un Paese di piccoli borghi </vt:lpstr>
      <vt:lpstr>In considerazione della loro importanza culturale, storica e paesaggistica, ci rendiamo conto di quanto sia importante salvaguardare i borghi: Ma chi se ne deve occupare?</vt:lpstr>
      <vt:lpstr>CONVENZIONE EUROPEA DEL PAESAGGIO</vt:lpstr>
      <vt:lpstr>LA NORMATIVA NAZIONALE  Decreto Legislativo 22 gennaio 2004, n.42, "Codice dei beni culturali e del paesaggio, ai sensi dell'articolo 10 della legge 6 luglio 2002, n. 137" </vt:lpstr>
      <vt:lpstr>Il patrimonio culturale è costituito dai beni culturali e dai beni paesaggistici. Si intendono, dunque, cose immobili e mobili che presentano interesse artistico, storico, archeologico, etnoantropologico, archivistico e bibliografico e le altre cose individuate dalla legge o in base alla legge quali quali testimonianze aventi valore di civiltà.   Sono beni paesaggistici gli immobili e le aree costituenti espressione dei valori storici, culturali, naturali, morfologici ed estetici del territorio, e gli altri beni individuati dalla legge o in base alla legge</vt:lpstr>
      <vt:lpstr>Caso specifico: Castello di Molo Borbera</vt:lpstr>
      <vt:lpstr>MUNESTÈ</vt:lpstr>
      <vt:lpstr>Secondo l’articolo 60 che riguarda l’acquisto in via di prelazione di beni di questo tipo: “Il Ministero o, nel caso previsto dall'articolo 62, comma 3, la Regione o l'altro ente pubblico territoriale interessato, hanno facoltà di acquistare in via di prelazione i beni culturali alienati a titolo oneroso al medesimo prezzo stabilito nell'atto di alienazione.” </vt:lpstr>
      <vt:lpstr>Se la torre divenisse proprietà comunale, il comune non avrebbe i fondi e le possibilità per mantenerla nello stato in cui si trova ora (che è tale proprio grazie all’investimento di un privato).  </vt:lpstr>
      <vt:lpstr>UN’AUSPICABILE SOLUZIONE</vt:lpstr>
      <vt:lpstr>LA TUTELA DEI PICCOLI BORGHI</vt:lpstr>
      <vt:lpstr>Note bibliografiche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Tutela dei borghi in Italia  Castello di Molo Borbera</dc:title>
  <dc:creator>Marj Carrea</dc:creator>
  <cp:lastModifiedBy>Malo</cp:lastModifiedBy>
  <cp:revision>18</cp:revision>
  <dcterms:created xsi:type="dcterms:W3CDTF">2022-05-21T14:46:00Z</dcterms:created>
  <dcterms:modified xsi:type="dcterms:W3CDTF">2022-05-24T06:56:41Z</dcterms:modified>
</cp:coreProperties>
</file>