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62" r:id="rId4"/>
    <p:sldId id="261" r:id="rId5"/>
    <p:sldId id="258" r:id="rId6"/>
    <p:sldId id="259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8BCB-13C2-47B8-A404-98EED11F0153}" type="datetimeFigureOut">
              <a:rPr lang="it-IT" smtClean="0"/>
              <a:t>03/03/2021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0342-8F05-4FB1-B644-A0CA442E12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6844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8BCB-13C2-47B8-A404-98EED11F0153}" type="datetimeFigureOut">
              <a:rPr lang="it-IT" smtClean="0"/>
              <a:t>03/03/2021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0342-8F05-4FB1-B644-A0CA442E12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3737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8BCB-13C2-47B8-A404-98EED11F0153}" type="datetimeFigureOut">
              <a:rPr lang="it-IT" smtClean="0"/>
              <a:t>03/03/2021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0342-8F05-4FB1-B644-A0CA442E12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2557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8BCB-13C2-47B8-A404-98EED11F0153}" type="datetimeFigureOut">
              <a:rPr lang="it-IT" smtClean="0"/>
              <a:t>03/03/2021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0342-8F05-4FB1-B644-A0CA442E12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9105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8BCB-13C2-47B8-A404-98EED11F0153}" type="datetimeFigureOut">
              <a:rPr lang="it-IT" smtClean="0"/>
              <a:t>03/03/2021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0342-8F05-4FB1-B644-A0CA442E12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3709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8BCB-13C2-47B8-A404-98EED11F0153}" type="datetimeFigureOut">
              <a:rPr lang="it-IT" smtClean="0"/>
              <a:t>03/03/2021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0342-8F05-4FB1-B644-A0CA442E12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8014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8BCB-13C2-47B8-A404-98EED11F0153}" type="datetimeFigureOut">
              <a:rPr lang="it-IT" smtClean="0"/>
              <a:t>03/03/2021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0342-8F05-4FB1-B644-A0CA442E12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5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8BCB-13C2-47B8-A404-98EED11F0153}" type="datetimeFigureOut">
              <a:rPr lang="it-IT" smtClean="0"/>
              <a:t>03/03/2021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0342-8F05-4FB1-B644-A0CA442E12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7442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8BCB-13C2-47B8-A404-98EED11F0153}" type="datetimeFigureOut">
              <a:rPr lang="it-IT" smtClean="0"/>
              <a:t>03/03/2021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0342-8F05-4FB1-B644-A0CA442E12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525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8BCB-13C2-47B8-A404-98EED11F0153}" type="datetimeFigureOut">
              <a:rPr lang="it-IT" smtClean="0"/>
              <a:t>03/03/2021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0342-8F05-4FB1-B644-A0CA442E12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223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8BCB-13C2-47B8-A404-98EED11F0153}" type="datetimeFigureOut">
              <a:rPr lang="it-IT" smtClean="0"/>
              <a:t>03/03/2021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0342-8F05-4FB1-B644-A0CA442E12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3293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88BCB-13C2-47B8-A404-98EED11F0153}" type="datetimeFigureOut">
              <a:rPr lang="it-IT" smtClean="0"/>
              <a:t>03/03/2021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60342-8F05-4FB1-B644-A0CA442E12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8745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google.com/search?q=consent+video+tea&amp;oq=consent+video&amp;aqs=chrome.1.69i57j0l5.11320j0j8&amp;sourceid=chrome&amp;ie=UTF-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pd.it/en/protection-guarantee-bodies" TargetMode="External"/><Relationship Id="rId2" Type="http://schemas.openxmlformats.org/officeDocument/2006/relationships/hyperlink" Target="https://www.unipd.it/en/node/8426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pd.it/consigliera-fiducia" TargetMode="External"/><Relationship Id="rId2" Type="http://schemas.openxmlformats.org/officeDocument/2006/relationships/hyperlink" Target="https://www.unipd.it/cu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ipd.it/sites/unipd.it/files/2017/codice_condotta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7562E7FC-18BE-49D5-A1FF-C2B611072E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>
                <a:solidFill>
                  <a:srgbClr val="C00000"/>
                </a:solidFill>
              </a:rPr>
              <a:t>Instruments and measures</a:t>
            </a:r>
          </a:p>
        </p:txBody>
      </p:sp>
      <p:sp>
        <p:nvSpPr>
          <p:cNvPr id="5" name="Titolo 4">
            <a:extLst>
              <a:ext uri="{FF2B5EF4-FFF2-40B4-BE49-F238E27FC236}">
                <a16:creationId xmlns:a16="http://schemas.microsoft.com/office/drawing/2014/main" id="{469046D9-8D76-4FE2-9C7D-707F6AA198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>
                <a:solidFill>
                  <a:srgbClr val="C00000"/>
                </a:solidFill>
              </a:rPr>
              <a:t>Dealing with </a:t>
            </a:r>
            <a:r>
              <a:rPr lang="it-IT" dirty="0" err="1">
                <a:solidFill>
                  <a:srgbClr val="C00000"/>
                </a:solidFill>
              </a:rPr>
              <a:t>discrimination</a:t>
            </a:r>
            <a:r>
              <a:rPr lang="it-IT" dirty="0">
                <a:solidFill>
                  <a:srgbClr val="C00000"/>
                </a:solidFill>
              </a:rPr>
              <a:t> and </a:t>
            </a:r>
            <a:r>
              <a:rPr lang="it-IT" dirty="0" err="1">
                <a:solidFill>
                  <a:srgbClr val="C00000"/>
                </a:solidFill>
              </a:rPr>
              <a:t>harassment</a:t>
            </a:r>
            <a:r>
              <a:rPr lang="it-IT" dirty="0">
                <a:solidFill>
                  <a:srgbClr val="C00000"/>
                </a:solidFill>
              </a:rPr>
              <a:t> </a:t>
            </a:r>
            <a:r>
              <a:rPr lang="it-IT" dirty="0" err="1">
                <a:solidFill>
                  <a:srgbClr val="C00000"/>
                </a:solidFill>
              </a:rPr>
              <a:t>at</a:t>
            </a:r>
            <a:r>
              <a:rPr lang="it-IT" dirty="0">
                <a:solidFill>
                  <a:srgbClr val="C00000"/>
                </a:solidFill>
              </a:rPr>
              <a:t> </a:t>
            </a:r>
            <a:r>
              <a:rPr lang="it-IT" dirty="0" err="1">
                <a:solidFill>
                  <a:srgbClr val="C00000"/>
                </a:solidFill>
              </a:rPr>
              <a:t>Unipd</a:t>
            </a:r>
            <a:br>
              <a:rPr lang="it-IT" dirty="0">
                <a:solidFill>
                  <a:srgbClr val="C00000"/>
                </a:solidFill>
              </a:rPr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83568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Consent</a:t>
            </a:r>
            <a:r>
              <a:rPr lang="it-IT" dirty="0"/>
              <a:t> –a </a:t>
            </a:r>
            <a:r>
              <a:rPr lang="it-IT" dirty="0" err="1"/>
              <a:t>cup</a:t>
            </a:r>
            <a:r>
              <a:rPr lang="it-IT" dirty="0"/>
              <a:t> of tea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60848"/>
          </a:xfrm>
        </p:spPr>
        <p:txBody>
          <a:bodyPr/>
          <a:lstStyle/>
          <a:p>
            <a:r>
              <a:rPr lang="it-IT" dirty="0">
                <a:hlinkClick r:id="rId2"/>
              </a:rPr>
              <a:t>https://www.google.com/search?q=consent+video+tea&amp;oq=consent+video&amp;aqs=chrome.1.69i57j0l5.11320j0j8&amp;sourceid=chrome&amp;ie=UTF-8</a:t>
            </a:r>
            <a:endParaRPr lang="it-IT" dirty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45" t="40512" r="15317" b="17426"/>
          <a:stretch/>
        </p:blipFill>
        <p:spPr bwMode="auto">
          <a:xfrm>
            <a:off x="2073498" y="3789040"/>
            <a:ext cx="5035639" cy="224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3830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278604-8AA6-4C60-B4C1-130652C3F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Need help?</a:t>
            </a:r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CC54E636-458F-40B2-94C7-F08C3331C3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7833" y="1600200"/>
            <a:ext cx="7528334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950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94C862-88E7-4FC0-9A3B-5AA9C0512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11"/>
          </a:xfrm>
        </p:spPr>
        <p:txBody>
          <a:bodyPr>
            <a:normAutofit fontScale="90000"/>
          </a:bodyPr>
          <a:lstStyle/>
          <a:p>
            <a:r>
              <a:rPr lang="it-IT" dirty="0"/>
              <a:t>How UNIPD can help </a:t>
            </a:r>
            <a:r>
              <a:rPr lang="it-IT" dirty="0" err="1"/>
              <a:t>you</a:t>
            </a:r>
            <a:endParaRPr lang="it-IT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FC5703B-7A26-4F3A-8F34-8D778AD84C1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39552" y="5805264"/>
            <a:ext cx="8229600" cy="52322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https://www.unipd.it/en/node/8426</a:t>
            </a:r>
            <a: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it-IT" altLang="it-IT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20B2CF47-4EFE-41C5-91CC-CF0731E4FCDB}"/>
              </a:ext>
            </a:extLst>
          </p:cNvPr>
          <p:cNvSpPr/>
          <p:nvPr/>
        </p:nvSpPr>
        <p:spPr>
          <a:xfrm>
            <a:off x="539552" y="5301208"/>
            <a:ext cx="6912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hlinkClick r:id="rId3"/>
              </a:rPr>
              <a:t>https://www.unipd.it/en/protection-guarantee-bodies</a:t>
            </a:r>
            <a:r>
              <a:rPr lang="it-IT" dirty="0"/>
              <a:t> 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51A5620B-41ED-45AF-9CBB-1F724BF245F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8263" t="15943" r="1737" b="6774"/>
          <a:stretch/>
        </p:blipFill>
        <p:spPr>
          <a:xfrm>
            <a:off x="457200" y="897949"/>
            <a:ext cx="8229600" cy="4248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35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How UNIPD can help </a:t>
            </a:r>
            <a:r>
              <a:rPr lang="it-IT" dirty="0" err="1"/>
              <a:t>you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2192213"/>
            <a:ext cx="8229600" cy="3921299"/>
          </a:xfrm>
        </p:spPr>
        <p:txBody>
          <a:bodyPr/>
          <a:lstStyle/>
          <a:p>
            <a:pPr marL="0" indent="0">
              <a:buNone/>
            </a:pPr>
            <a:endParaRPr lang="it-IT" dirty="0">
              <a:hlinkClick r:id="rId2"/>
            </a:endParaRPr>
          </a:p>
          <a:p>
            <a:pPr marL="0" indent="0">
              <a:buNone/>
            </a:pPr>
            <a:r>
              <a:rPr lang="it-IT" dirty="0">
                <a:hlinkClick r:id="rId2"/>
              </a:rPr>
              <a:t>https://www.unipd.it/cug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>
                <a:hlinkClick r:id="rId3"/>
              </a:rPr>
              <a:t>https://www.unipd.it/consigliera-fiducia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539552" y="2132856"/>
            <a:ext cx="3027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Anti </a:t>
            </a:r>
            <a:r>
              <a:rPr lang="it-IT" dirty="0" err="1"/>
              <a:t>discrimination</a:t>
            </a:r>
            <a:r>
              <a:rPr lang="it-IT" dirty="0"/>
              <a:t> </a:t>
            </a:r>
            <a:r>
              <a:rPr lang="it-IT" dirty="0" err="1"/>
              <a:t>committee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39552" y="3942348"/>
            <a:ext cx="4759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Counsellor</a:t>
            </a:r>
            <a:r>
              <a:rPr lang="it-IT" dirty="0"/>
              <a:t> (Anti </a:t>
            </a:r>
            <a:r>
              <a:rPr lang="it-IT" dirty="0" err="1"/>
              <a:t>discrimination</a:t>
            </a:r>
            <a:r>
              <a:rPr lang="it-IT" dirty="0"/>
              <a:t> and </a:t>
            </a:r>
            <a:r>
              <a:rPr lang="it-IT" dirty="0" err="1"/>
              <a:t>harassment</a:t>
            </a:r>
            <a:r>
              <a:rPr lang="it-IT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546559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/>
          <a:lstStyle/>
          <a:p>
            <a:r>
              <a:rPr lang="it-IT" dirty="0"/>
              <a:t>Code of </a:t>
            </a:r>
            <a:r>
              <a:rPr lang="it-IT" dirty="0" err="1"/>
              <a:t>Conduct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UNIPD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395536" y="3068960"/>
            <a:ext cx="8229600" cy="45259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>
                <a:hlinkClick r:id="rId2"/>
              </a:rPr>
              <a:t>https://www.unipd.it/sites/unipd.it/files/2017/codice_condotta.pdf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683568" y="1863866"/>
            <a:ext cx="5879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Code of </a:t>
            </a:r>
            <a:r>
              <a:rPr lang="it-IT" dirty="0" err="1"/>
              <a:t>conduct</a:t>
            </a:r>
            <a:r>
              <a:rPr lang="it-IT" dirty="0"/>
              <a:t> </a:t>
            </a:r>
            <a:r>
              <a:rPr lang="it-IT" dirty="0" err="1"/>
              <a:t>against</a:t>
            </a:r>
            <a:r>
              <a:rPr lang="it-IT" dirty="0"/>
              <a:t> </a:t>
            </a:r>
            <a:r>
              <a:rPr lang="it-IT" dirty="0" err="1"/>
              <a:t>harassment</a:t>
            </a:r>
            <a:r>
              <a:rPr lang="it-IT" dirty="0"/>
              <a:t> and mobbing (in </a:t>
            </a:r>
            <a:r>
              <a:rPr lang="it-IT" dirty="0" err="1"/>
              <a:t>italian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511686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159</Words>
  <Application>Microsoft Office PowerPoint</Application>
  <PresentationFormat>Presentazione su schermo (4:3)</PresentationFormat>
  <Paragraphs>19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di Office</vt:lpstr>
      <vt:lpstr>Dealing with discrimination and harassment at Unipd </vt:lpstr>
      <vt:lpstr>Consent –a cup of tea</vt:lpstr>
      <vt:lpstr>Need help?</vt:lpstr>
      <vt:lpstr>How UNIPD can help you</vt:lpstr>
      <vt:lpstr>How UNIPD can help you</vt:lpstr>
      <vt:lpstr>Code of Conduct at UNIPD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Lorenza Perini</cp:lastModifiedBy>
  <cp:revision>6</cp:revision>
  <dcterms:created xsi:type="dcterms:W3CDTF">2019-10-02T06:26:09Z</dcterms:created>
  <dcterms:modified xsi:type="dcterms:W3CDTF">2021-03-03T12:23:58Z</dcterms:modified>
</cp:coreProperties>
</file>