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1" r:id="rId5"/>
    <p:sldId id="258" r:id="rId6"/>
    <p:sldId id="263" r:id="rId7"/>
    <p:sldId id="259" r:id="rId8"/>
    <p:sldId id="260"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b="1" dirty="0">
                <a:solidFill>
                  <a:schemeClr val="tx1"/>
                </a:solidFill>
              </a:rPr>
              <a:t>Intercultural </a:t>
            </a:r>
            <a:r>
              <a:rPr lang="en-GB" b="1" dirty="0" smtClean="0">
                <a:solidFill>
                  <a:schemeClr val="tx1"/>
                </a:solidFill>
              </a:rPr>
              <a:t>Translations</a:t>
            </a:r>
            <a:endParaRPr lang="it-IT" b="1" dirty="0">
              <a:solidFill>
                <a:schemeClr val="tx1"/>
              </a:solidFill>
            </a:endParaRPr>
          </a:p>
        </p:txBody>
      </p:sp>
      <p:sp>
        <p:nvSpPr>
          <p:cNvPr id="3" name="Sottotitolo 2"/>
          <p:cNvSpPr>
            <a:spLocks noGrp="1"/>
          </p:cNvSpPr>
          <p:nvPr>
            <p:ph type="subTitle" idx="1"/>
          </p:nvPr>
        </p:nvSpPr>
        <p:spPr/>
        <p:txBody>
          <a:bodyPr/>
          <a:lstStyle/>
          <a:p>
            <a:r>
              <a:rPr lang="fr-FR" b="1" dirty="0">
                <a:solidFill>
                  <a:schemeClr val="tx1"/>
                </a:solidFill>
              </a:rPr>
              <a:t>B. de Sousa Santos: chap. 8</a:t>
            </a:r>
            <a:endParaRPr lang="it-IT" b="1" dirty="0">
              <a:solidFill>
                <a:schemeClr val="tx1"/>
              </a:solidFill>
            </a:endParaRPr>
          </a:p>
        </p:txBody>
      </p:sp>
    </p:spTree>
    <p:extLst>
      <p:ext uri="{BB962C8B-B14F-4D97-AF65-F5344CB8AC3E}">
        <p14:creationId xmlns:p14="http://schemas.microsoft.com/office/powerpoint/2010/main" val="186788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792479"/>
            <a:ext cx="8915400" cy="5355771"/>
          </a:xfrm>
        </p:spPr>
        <p:txBody>
          <a:bodyPr/>
          <a:lstStyle/>
          <a:p>
            <a:r>
              <a:rPr lang="en-US" sz="2000" b="1" dirty="0">
                <a:solidFill>
                  <a:schemeClr val="tx1"/>
                </a:solidFill>
              </a:rPr>
              <a:t>Besides speaking different languages and coming from different historical trajectories, such groups and movements formulate their repertoires of struggle based not only on the specific social and political contexts in which they operate but also on different cultural premises and symbolic universes.</a:t>
            </a:r>
          </a:p>
          <a:p>
            <a:r>
              <a:rPr lang="en-US" sz="2000" b="1" dirty="0">
                <a:solidFill>
                  <a:schemeClr val="tx1"/>
                </a:solidFill>
              </a:rPr>
              <a:t>Only shared cultural meanings turn demands into objectives worth fighting for. As part of an </a:t>
            </a:r>
            <a:r>
              <a:rPr lang="en-US" sz="2000" b="1" dirty="0" err="1">
                <a:solidFill>
                  <a:schemeClr val="tx1"/>
                </a:solidFill>
              </a:rPr>
              <a:t>interpolitical</a:t>
            </a:r>
            <a:r>
              <a:rPr lang="en-US" sz="2000" b="1" dirty="0">
                <a:solidFill>
                  <a:schemeClr val="tx1"/>
                </a:solidFill>
              </a:rPr>
              <a:t> project, intercultural translation is therefore concerned both with why translating is important and with the power relations involved in the work of translation</a:t>
            </a:r>
            <a:r>
              <a:rPr lang="en-US" sz="2000" b="1" dirty="0" smtClean="0">
                <a:solidFill>
                  <a:schemeClr val="tx1"/>
                </a:solidFill>
              </a:rPr>
              <a:t>.</a:t>
            </a:r>
          </a:p>
          <a:p>
            <a:r>
              <a:rPr lang="en-US" sz="2000" b="1" dirty="0">
                <a:solidFill>
                  <a:schemeClr val="tx1"/>
                </a:solidFill>
              </a:rPr>
              <a:t>Intercultural translation is an imperative dictated by the need to broaden political articulation beyond the confines of a given locale or culture.</a:t>
            </a:r>
          </a:p>
          <a:p>
            <a:r>
              <a:rPr lang="en-US" sz="2000" b="1" dirty="0">
                <a:solidFill>
                  <a:schemeClr val="tx1"/>
                </a:solidFill>
              </a:rPr>
              <a:t>Such need may initially be felt and voiced by a given group or movement, but in order to lead to the concrete work of translation, it must be shared by some other group or movement.</a:t>
            </a:r>
          </a:p>
          <a:p>
            <a:endParaRPr lang="it-IT" b="1" dirty="0">
              <a:solidFill>
                <a:schemeClr val="tx1"/>
              </a:solidFill>
            </a:endParaRPr>
          </a:p>
        </p:txBody>
      </p:sp>
    </p:spTree>
    <p:extLst>
      <p:ext uri="{BB962C8B-B14F-4D97-AF65-F5344CB8AC3E}">
        <p14:creationId xmlns:p14="http://schemas.microsoft.com/office/powerpoint/2010/main" val="23959579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53143"/>
            <a:ext cx="8915400" cy="5258079"/>
          </a:xfrm>
        </p:spPr>
        <p:txBody>
          <a:bodyPr>
            <a:normAutofit/>
          </a:bodyPr>
          <a:lstStyle/>
          <a:p>
            <a:r>
              <a:rPr lang="en-US" sz="2000" b="1" dirty="0">
                <a:solidFill>
                  <a:schemeClr val="tx1"/>
                </a:solidFill>
              </a:rPr>
              <a:t>Ideally, only </a:t>
            </a:r>
            <a:r>
              <a:rPr lang="en-US" sz="2000" b="1" i="1" u="sng" dirty="0">
                <a:solidFill>
                  <a:schemeClr val="tx1"/>
                </a:solidFill>
              </a:rPr>
              <a:t>equal power relations</a:t>
            </a:r>
            <a:r>
              <a:rPr lang="en-US" sz="2000" b="1" dirty="0">
                <a:solidFill>
                  <a:schemeClr val="tx1"/>
                </a:solidFill>
              </a:rPr>
              <a:t>, that is, </a:t>
            </a:r>
            <a:r>
              <a:rPr lang="en-US" sz="2000" b="1" i="1" u="sng" dirty="0">
                <a:solidFill>
                  <a:schemeClr val="tx1"/>
                </a:solidFill>
              </a:rPr>
              <a:t>relations of shared authority</a:t>
            </a:r>
            <a:r>
              <a:rPr lang="en-US" sz="2000" b="1" dirty="0">
                <a:solidFill>
                  <a:schemeClr val="tx1"/>
                </a:solidFill>
              </a:rPr>
              <a:t>, fit the purposes of intercultural translation, since only then can reciprocity among social groups or movements be obtained.</a:t>
            </a:r>
          </a:p>
          <a:p>
            <a:r>
              <a:rPr lang="en-US" sz="2000" b="1" dirty="0">
                <a:solidFill>
                  <a:schemeClr val="tx1"/>
                </a:solidFill>
              </a:rPr>
              <a:t>This ideal functions as a </a:t>
            </a:r>
            <a:r>
              <a:rPr lang="en-US" sz="2000" b="1" i="1" u="sng" dirty="0">
                <a:solidFill>
                  <a:schemeClr val="tx1"/>
                </a:solidFill>
              </a:rPr>
              <a:t>normative standard in light of which the concrete practices of translation must be evaluated</a:t>
            </a:r>
            <a:r>
              <a:rPr lang="en-US" sz="2000" b="1" dirty="0">
                <a:solidFill>
                  <a:schemeClr val="tx1"/>
                </a:solidFill>
              </a:rPr>
              <a:t>.</a:t>
            </a:r>
          </a:p>
          <a:p>
            <a:r>
              <a:rPr lang="en-US" sz="2000" b="1" dirty="0">
                <a:solidFill>
                  <a:schemeClr val="tx1"/>
                </a:solidFill>
              </a:rPr>
              <a:t>Inquiring into the social relations underlying </a:t>
            </a:r>
            <a:r>
              <a:rPr lang="en-US" sz="2000" b="1" dirty="0" smtClean="0">
                <a:solidFill>
                  <a:schemeClr val="tx1"/>
                </a:solidFill>
              </a:rPr>
              <a:t>inter-movement </a:t>
            </a:r>
            <a:r>
              <a:rPr lang="en-US" sz="2000" b="1" dirty="0">
                <a:solidFill>
                  <a:schemeClr val="tx1"/>
                </a:solidFill>
              </a:rPr>
              <a:t>translation and striving for increasingly less unequal power relations are both constitutive of the work of translation.</a:t>
            </a:r>
          </a:p>
          <a:p>
            <a:r>
              <a:rPr lang="en-US" sz="2000" b="1" dirty="0">
                <a:solidFill>
                  <a:schemeClr val="tx1"/>
                </a:solidFill>
              </a:rPr>
              <a:t>As a living process, intercultural translation aims at reciprocity instead of worrying about source cultures and target cultures, cross-sourcing and </a:t>
            </a:r>
            <a:r>
              <a:rPr lang="it-IT" sz="2000" b="1" dirty="0">
                <a:solidFill>
                  <a:schemeClr val="tx1"/>
                </a:solidFill>
              </a:rPr>
              <a:t>cross-</a:t>
            </a:r>
            <a:r>
              <a:rPr lang="it-IT" sz="2000" b="1" dirty="0" err="1">
                <a:solidFill>
                  <a:schemeClr val="tx1"/>
                </a:solidFill>
              </a:rPr>
              <a:t>targeting</a:t>
            </a:r>
            <a:r>
              <a:rPr lang="it-IT" sz="2000" b="1" dirty="0" smtClean="0">
                <a:solidFill>
                  <a:schemeClr val="tx1"/>
                </a:solidFill>
              </a:rPr>
              <a:t>.</a:t>
            </a:r>
          </a:p>
          <a:p>
            <a:r>
              <a:rPr lang="en-US" sz="2000" b="1" dirty="0">
                <a:solidFill>
                  <a:schemeClr val="tx1"/>
                </a:solidFill>
              </a:rPr>
              <a:t>Intercultural translation is a living process of complex interactions among heterogeneous artifacts, </a:t>
            </a:r>
            <a:r>
              <a:rPr lang="en-US" sz="2000" b="1" i="1" u="sng" dirty="0">
                <a:solidFill>
                  <a:schemeClr val="tx1"/>
                </a:solidFill>
              </a:rPr>
              <a:t>both linguistic and nonlinguistic</a:t>
            </a:r>
            <a:r>
              <a:rPr lang="en-US" sz="2000" b="1" dirty="0">
                <a:solidFill>
                  <a:schemeClr val="tx1"/>
                </a:solidFill>
              </a:rPr>
              <a:t>, combined with exchanges that by far exceed logocentric or </a:t>
            </a:r>
            <a:r>
              <a:rPr lang="it-IT" sz="2000" b="1" dirty="0" err="1">
                <a:solidFill>
                  <a:schemeClr val="tx1"/>
                </a:solidFill>
              </a:rPr>
              <a:t>discourse-centric</a:t>
            </a:r>
            <a:r>
              <a:rPr lang="it-IT" sz="2000" b="1" dirty="0">
                <a:solidFill>
                  <a:schemeClr val="tx1"/>
                </a:solidFill>
              </a:rPr>
              <a:t> </a:t>
            </a:r>
            <a:r>
              <a:rPr lang="it-IT" sz="2000" b="1" dirty="0" err="1">
                <a:solidFill>
                  <a:schemeClr val="tx1"/>
                </a:solidFill>
              </a:rPr>
              <a:t>frameworks</a:t>
            </a:r>
            <a:r>
              <a:rPr lang="it-IT" sz="2000" b="1" dirty="0">
                <a:solidFill>
                  <a:schemeClr val="tx1"/>
                </a:solidFill>
              </a:rPr>
              <a:t>.</a:t>
            </a:r>
          </a:p>
          <a:p>
            <a:pPr marL="0" indent="0">
              <a:buNone/>
            </a:pPr>
            <a:endParaRPr lang="it-IT" sz="2000" b="1" dirty="0">
              <a:solidFill>
                <a:schemeClr val="tx1"/>
              </a:solidFill>
            </a:endParaRPr>
          </a:p>
        </p:txBody>
      </p:sp>
    </p:spTree>
    <p:extLst>
      <p:ext uri="{BB962C8B-B14F-4D97-AF65-F5344CB8AC3E}">
        <p14:creationId xmlns:p14="http://schemas.microsoft.com/office/powerpoint/2010/main" val="10060274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92183"/>
            <a:ext cx="8915400" cy="5319039"/>
          </a:xfrm>
        </p:spPr>
        <p:txBody>
          <a:bodyPr>
            <a:normAutofit/>
          </a:bodyPr>
          <a:lstStyle/>
          <a:p>
            <a:r>
              <a:rPr lang="en-US" sz="2000" b="1" dirty="0">
                <a:solidFill>
                  <a:schemeClr val="tx1"/>
                </a:solidFill>
              </a:rPr>
              <a:t>Living intercultural translation goes beyond discourses and focuses on the concrete social and political conditions to which the discourses are supposed to relate and on which they are to have an impact.</a:t>
            </a:r>
          </a:p>
          <a:p>
            <a:r>
              <a:rPr lang="en-US" sz="2000" b="1" dirty="0">
                <a:solidFill>
                  <a:schemeClr val="tx1"/>
                </a:solidFill>
              </a:rPr>
              <a:t>Translation allows for mutual intelligibility among culturally diverse social experiences of the world, </a:t>
            </a:r>
            <a:r>
              <a:rPr lang="en-US" sz="2000" b="1" i="1" u="sng" dirty="0">
                <a:solidFill>
                  <a:schemeClr val="tx1"/>
                </a:solidFill>
              </a:rPr>
              <a:t>both those already available and other possible </a:t>
            </a:r>
            <a:r>
              <a:rPr lang="en-US" sz="2000" b="1" i="1" u="sng" dirty="0" smtClean="0">
                <a:solidFill>
                  <a:schemeClr val="tx1"/>
                </a:solidFill>
              </a:rPr>
              <a:t>ones</a:t>
            </a:r>
            <a:r>
              <a:rPr lang="en-US" sz="2000" b="1" dirty="0" smtClean="0">
                <a:solidFill>
                  <a:schemeClr val="tx1"/>
                </a:solidFill>
              </a:rPr>
              <a:t>.</a:t>
            </a:r>
            <a:endParaRPr lang="en-US" sz="2000" b="1" dirty="0" smtClean="0">
              <a:solidFill>
                <a:schemeClr val="tx1"/>
              </a:solidFill>
            </a:endParaRPr>
          </a:p>
          <a:p>
            <a:r>
              <a:rPr lang="en-US" sz="2000" b="1" dirty="0" smtClean="0">
                <a:solidFill>
                  <a:schemeClr val="tx1"/>
                </a:solidFill>
              </a:rPr>
              <a:t>By </a:t>
            </a:r>
            <a:r>
              <a:rPr lang="en-US" sz="2000" b="1" dirty="0">
                <a:solidFill>
                  <a:schemeClr val="tx1"/>
                </a:solidFill>
              </a:rPr>
              <a:t>stressing the possibility of </a:t>
            </a:r>
            <a:r>
              <a:rPr lang="en-US" sz="2000" b="1" dirty="0" smtClean="0">
                <a:solidFill>
                  <a:schemeClr val="tx1"/>
                </a:solidFill>
              </a:rPr>
              <a:t>cultural communication/contamination</a:t>
            </a:r>
            <a:r>
              <a:rPr lang="en-US" sz="2000" b="1" dirty="0">
                <a:solidFill>
                  <a:schemeClr val="tx1"/>
                </a:solidFill>
              </a:rPr>
              <a:t>, translation undermines the idea of original or pure cultures and stresses the idea of cultural </a:t>
            </a:r>
            <a:r>
              <a:rPr lang="en-US" sz="2000" b="1" dirty="0" err="1">
                <a:solidFill>
                  <a:schemeClr val="tx1"/>
                </a:solidFill>
              </a:rPr>
              <a:t>relationality</a:t>
            </a:r>
            <a:r>
              <a:rPr lang="en-US" sz="2000" b="1" dirty="0">
                <a:solidFill>
                  <a:schemeClr val="tx1"/>
                </a:solidFill>
              </a:rPr>
              <a:t>. Such concepts as equivocation, ambivalence, </a:t>
            </a:r>
            <a:r>
              <a:rPr lang="en-US" sz="2000" b="1" dirty="0" smtClean="0">
                <a:solidFill>
                  <a:schemeClr val="tx1"/>
                </a:solidFill>
              </a:rPr>
              <a:t>and hybridity are </a:t>
            </a:r>
            <a:r>
              <a:rPr lang="it-IT" sz="2000" b="1" dirty="0" err="1">
                <a:solidFill>
                  <a:schemeClr val="tx1"/>
                </a:solidFill>
              </a:rPr>
              <a:t>central</a:t>
            </a:r>
            <a:r>
              <a:rPr lang="it-IT" sz="2000" b="1" dirty="0">
                <a:solidFill>
                  <a:schemeClr val="tx1"/>
                </a:solidFill>
              </a:rPr>
              <a:t> to </a:t>
            </a:r>
            <a:r>
              <a:rPr lang="it-IT" sz="2000" b="1" dirty="0" err="1">
                <a:solidFill>
                  <a:schemeClr val="tx1"/>
                </a:solidFill>
              </a:rPr>
              <a:t>intercultural</a:t>
            </a:r>
            <a:r>
              <a:rPr lang="it-IT" sz="2000" b="1" dirty="0">
                <a:solidFill>
                  <a:schemeClr val="tx1"/>
                </a:solidFill>
              </a:rPr>
              <a:t> </a:t>
            </a:r>
            <a:r>
              <a:rPr lang="it-IT" sz="2000" b="1" dirty="0" err="1">
                <a:solidFill>
                  <a:schemeClr val="tx1"/>
                </a:solidFill>
              </a:rPr>
              <a:t>translation</a:t>
            </a:r>
            <a:r>
              <a:rPr lang="it-IT" sz="2000" b="1" dirty="0">
                <a:solidFill>
                  <a:schemeClr val="tx1"/>
                </a:solidFill>
              </a:rPr>
              <a:t>.</a:t>
            </a:r>
          </a:p>
          <a:p>
            <a:r>
              <a:rPr lang="it-IT" sz="2000" b="1" dirty="0" err="1">
                <a:solidFill>
                  <a:schemeClr val="tx1"/>
                </a:solidFill>
              </a:rPr>
              <a:t>What</a:t>
            </a:r>
            <a:r>
              <a:rPr lang="it-IT" sz="2000" b="1" dirty="0">
                <a:solidFill>
                  <a:schemeClr val="tx1"/>
                </a:solidFill>
              </a:rPr>
              <a:t> are the </a:t>
            </a:r>
            <a:r>
              <a:rPr lang="it-IT" sz="2000" b="1" dirty="0" err="1">
                <a:solidFill>
                  <a:schemeClr val="tx1"/>
                </a:solidFill>
              </a:rPr>
              <a:t>conditions</a:t>
            </a:r>
            <a:r>
              <a:rPr lang="it-IT" sz="2000" b="1" dirty="0">
                <a:solidFill>
                  <a:schemeClr val="tx1"/>
                </a:solidFill>
              </a:rPr>
              <a:t> and </a:t>
            </a:r>
            <a:r>
              <a:rPr lang="it-IT" sz="2000" b="1" dirty="0" err="1">
                <a:solidFill>
                  <a:schemeClr val="tx1"/>
                </a:solidFill>
              </a:rPr>
              <a:t>procedures</a:t>
            </a:r>
            <a:r>
              <a:rPr lang="it-IT" sz="2000" b="1" dirty="0">
                <a:solidFill>
                  <a:schemeClr val="tx1"/>
                </a:solidFill>
              </a:rPr>
              <a:t> for </a:t>
            </a:r>
            <a:r>
              <a:rPr lang="it-IT" sz="2000" b="1" dirty="0" err="1">
                <a:solidFill>
                  <a:schemeClr val="tx1"/>
                </a:solidFill>
              </a:rPr>
              <a:t>intercultural</a:t>
            </a:r>
            <a:r>
              <a:rPr lang="it-IT" sz="2000" b="1" dirty="0">
                <a:solidFill>
                  <a:schemeClr val="tx1"/>
                </a:solidFill>
              </a:rPr>
              <a:t>/</a:t>
            </a:r>
            <a:r>
              <a:rPr lang="it-IT" sz="2000" b="1" dirty="0" err="1">
                <a:solidFill>
                  <a:schemeClr val="tx1"/>
                </a:solidFill>
              </a:rPr>
              <a:t>interpolitical</a:t>
            </a:r>
            <a:r>
              <a:rPr lang="it-IT" sz="2000" b="1" dirty="0">
                <a:solidFill>
                  <a:schemeClr val="tx1"/>
                </a:solidFill>
              </a:rPr>
              <a:t> </a:t>
            </a:r>
            <a:r>
              <a:rPr lang="it-IT" sz="2000" b="1" dirty="0" err="1">
                <a:solidFill>
                  <a:schemeClr val="tx1"/>
                </a:solidFill>
              </a:rPr>
              <a:t>traslation</a:t>
            </a:r>
            <a:r>
              <a:rPr lang="it-IT" sz="2000" b="1" dirty="0">
                <a:solidFill>
                  <a:schemeClr val="tx1"/>
                </a:solidFill>
              </a:rPr>
              <a:t>?</a:t>
            </a:r>
          </a:p>
        </p:txBody>
      </p:sp>
    </p:spTree>
    <p:extLst>
      <p:ext uri="{BB962C8B-B14F-4D97-AF65-F5344CB8AC3E}">
        <p14:creationId xmlns:p14="http://schemas.microsoft.com/office/powerpoint/2010/main" val="754918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b="1" dirty="0">
                <a:solidFill>
                  <a:schemeClr val="tx1"/>
                </a:solidFill>
              </a:rPr>
              <a:t>Conditions and Procedures of </a:t>
            </a:r>
            <a:r>
              <a:rPr lang="en-US" b="1" dirty="0">
                <a:solidFill>
                  <a:schemeClr val="tx1"/>
                </a:solidFill>
              </a:rPr>
              <a:t>Translation: a summary</a:t>
            </a:r>
            <a:endParaRPr lang="it-IT" dirty="0">
              <a:solidFill>
                <a:schemeClr val="tx1"/>
              </a:solidFill>
            </a:endParaRPr>
          </a:p>
        </p:txBody>
      </p:sp>
      <p:sp>
        <p:nvSpPr>
          <p:cNvPr id="3" name="Segnaposto contenuto 2"/>
          <p:cNvSpPr>
            <a:spLocks noGrp="1"/>
          </p:cNvSpPr>
          <p:nvPr>
            <p:ph idx="1"/>
          </p:nvPr>
        </p:nvSpPr>
        <p:spPr/>
        <p:txBody>
          <a:bodyPr>
            <a:noAutofit/>
          </a:bodyPr>
          <a:lstStyle/>
          <a:p>
            <a:r>
              <a:rPr lang="en-US" sz="2000" b="1" i="1" u="sng" dirty="0">
                <a:solidFill>
                  <a:schemeClr val="tx1"/>
                </a:solidFill>
              </a:rPr>
              <a:t>T</a:t>
            </a:r>
            <a:r>
              <a:rPr lang="en-US" sz="2000" b="1" i="1" u="sng" dirty="0" smtClean="0">
                <a:solidFill>
                  <a:schemeClr val="tx1"/>
                </a:solidFill>
              </a:rPr>
              <a:t>he </a:t>
            </a:r>
            <a:r>
              <a:rPr lang="en-US" sz="2000" b="1" i="1" u="sng" dirty="0">
                <a:solidFill>
                  <a:schemeClr val="tx1"/>
                </a:solidFill>
              </a:rPr>
              <a:t>work of translation is based on the idea </a:t>
            </a:r>
            <a:r>
              <a:rPr lang="en-US" sz="2000" b="1" i="1" u="sng" dirty="0" smtClean="0">
                <a:solidFill>
                  <a:schemeClr val="tx1"/>
                </a:solidFill>
              </a:rPr>
              <a:t>of the </a:t>
            </a:r>
            <a:r>
              <a:rPr lang="en-US" sz="2000" b="1" i="1" u="sng" dirty="0">
                <a:solidFill>
                  <a:schemeClr val="tx1"/>
                </a:solidFill>
              </a:rPr>
              <a:t>impossibility of a </a:t>
            </a:r>
            <a:r>
              <a:rPr lang="en-US" sz="2000" b="1" i="1" u="sng" dirty="0" smtClean="0">
                <a:solidFill>
                  <a:schemeClr val="tx1"/>
                </a:solidFill>
              </a:rPr>
              <a:t>single general </a:t>
            </a:r>
            <a:r>
              <a:rPr lang="en-US" sz="2000" b="1" i="1" u="sng" dirty="0">
                <a:solidFill>
                  <a:schemeClr val="tx1"/>
                </a:solidFill>
              </a:rPr>
              <a:t>theory</a:t>
            </a:r>
            <a:r>
              <a:rPr lang="en-US" sz="2000" b="1" dirty="0">
                <a:solidFill>
                  <a:schemeClr val="tx1"/>
                </a:solidFill>
              </a:rPr>
              <a:t>. Without this </a:t>
            </a:r>
            <a:r>
              <a:rPr lang="en-US" sz="2000" b="1" i="1" u="sng" dirty="0">
                <a:solidFill>
                  <a:schemeClr val="tx1"/>
                </a:solidFill>
              </a:rPr>
              <a:t>negative </a:t>
            </a:r>
            <a:r>
              <a:rPr lang="en-US" sz="2000" b="1" i="1" u="sng" dirty="0" smtClean="0">
                <a:solidFill>
                  <a:schemeClr val="tx1"/>
                </a:solidFill>
              </a:rPr>
              <a:t>universalism</a:t>
            </a:r>
            <a:r>
              <a:rPr lang="en-US" sz="2000" b="1" dirty="0" smtClean="0">
                <a:solidFill>
                  <a:schemeClr val="tx1"/>
                </a:solidFill>
              </a:rPr>
              <a:t>, translation </a:t>
            </a:r>
            <a:r>
              <a:rPr lang="en-US" sz="2000" b="1" dirty="0">
                <a:solidFill>
                  <a:schemeClr val="tx1"/>
                </a:solidFill>
              </a:rPr>
              <a:t>is a colonial kind of work, no matter how postcolonial </a:t>
            </a:r>
            <a:r>
              <a:rPr lang="en-US" sz="2000" b="1" dirty="0" smtClean="0">
                <a:solidFill>
                  <a:schemeClr val="tx1"/>
                </a:solidFill>
              </a:rPr>
              <a:t>it claims </a:t>
            </a:r>
            <a:r>
              <a:rPr lang="en-US" sz="2000" b="1" dirty="0">
                <a:solidFill>
                  <a:schemeClr val="tx1"/>
                </a:solidFill>
              </a:rPr>
              <a:t>to be. The key questions are the </a:t>
            </a:r>
            <a:r>
              <a:rPr lang="en-US" sz="2000" b="1" dirty="0" smtClean="0">
                <a:solidFill>
                  <a:schemeClr val="tx1"/>
                </a:solidFill>
              </a:rPr>
              <a:t>following:</a:t>
            </a:r>
          </a:p>
          <a:p>
            <a:r>
              <a:rPr lang="en-US" sz="2000" b="1" dirty="0" smtClean="0">
                <a:solidFill>
                  <a:schemeClr val="tx1"/>
                </a:solidFill>
              </a:rPr>
              <a:t>What </a:t>
            </a:r>
            <a:r>
              <a:rPr lang="en-US" sz="2000" b="1" dirty="0">
                <a:solidFill>
                  <a:schemeClr val="tx1"/>
                </a:solidFill>
              </a:rPr>
              <a:t>to translate?</a:t>
            </a:r>
          </a:p>
          <a:p>
            <a:r>
              <a:rPr lang="en-US" sz="2000" b="1" dirty="0">
                <a:solidFill>
                  <a:schemeClr val="tx1"/>
                </a:solidFill>
              </a:rPr>
              <a:t>From what and into what to </a:t>
            </a:r>
            <a:r>
              <a:rPr lang="en-US" sz="2000" b="1" dirty="0" smtClean="0">
                <a:solidFill>
                  <a:schemeClr val="tx1"/>
                </a:solidFill>
              </a:rPr>
              <a:t>translate?</a:t>
            </a:r>
          </a:p>
          <a:p>
            <a:r>
              <a:rPr lang="en-US" sz="2000" b="1" dirty="0" smtClean="0">
                <a:solidFill>
                  <a:schemeClr val="tx1"/>
                </a:solidFill>
              </a:rPr>
              <a:t>Who translates?</a:t>
            </a:r>
          </a:p>
          <a:p>
            <a:r>
              <a:rPr lang="en-US" sz="2000" b="1" dirty="0" smtClean="0">
                <a:solidFill>
                  <a:schemeClr val="tx1"/>
                </a:solidFill>
              </a:rPr>
              <a:t>How </a:t>
            </a:r>
            <a:r>
              <a:rPr lang="en-US" sz="2000" b="1" dirty="0">
                <a:solidFill>
                  <a:schemeClr val="tx1"/>
                </a:solidFill>
              </a:rPr>
              <a:t>to translate?</a:t>
            </a:r>
          </a:p>
          <a:p>
            <a:r>
              <a:rPr lang="en-US" sz="2000" b="1" dirty="0" smtClean="0">
                <a:solidFill>
                  <a:schemeClr val="tx1"/>
                </a:solidFill>
              </a:rPr>
              <a:t>Why </a:t>
            </a:r>
            <a:r>
              <a:rPr lang="en-US" sz="2000" b="1" dirty="0">
                <a:solidFill>
                  <a:schemeClr val="tx1"/>
                </a:solidFill>
              </a:rPr>
              <a:t>translate?</a:t>
            </a:r>
            <a:endParaRPr lang="it-IT" sz="2000" b="1" dirty="0">
              <a:solidFill>
                <a:schemeClr val="tx1"/>
              </a:solidFill>
            </a:endParaRPr>
          </a:p>
        </p:txBody>
      </p:sp>
    </p:spTree>
    <p:extLst>
      <p:ext uri="{BB962C8B-B14F-4D97-AF65-F5344CB8AC3E}">
        <p14:creationId xmlns:p14="http://schemas.microsoft.com/office/powerpoint/2010/main" val="352938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77970"/>
          </a:xfrm>
        </p:spPr>
        <p:txBody>
          <a:bodyPr/>
          <a:lstStyle/>
          <a:p>
            <a:r>
              <a:rPr lang="en-US" b="1" dirty="0">
                <a:solidFill>
                  <a:schemeClr val="tx1"/>
                </a:solidFill>
              </a:rPr>
              <a:t>What to translate?</a:t>
            </a:r>
          </a:p>
        </p:txBody>
      </p:sp>
      <p:sp>
        <p:nvSpPr>
          <p:cNvPr id="3" name="Segnaposto contenuto 2"/>
          <p:cNvSpPr>
            <a:spLocks noGrp="1"/>
          </p:cNvSpPr>
          <p:nvPr>
            <p:ph idx="1"/>
          </p:nvPr>
        </p:nvSpPr>
        <p:spPr>
          <a:xfrm>
            <a:off x="2589212" y="1402080"/>
            <a:ext cx="8915400" cy="4509142"/>
          </a:xfrm>
        </p:spPr>
        <p:txBody>
          <a:bodyPr>
            <a:normAutofit/>
          </a:bodyPr>
          <a:lstStyle/>
          <a:p>
            <a:r>
              <a:rPr lang="en-US" sz="2400" b="1" dirty="0">
                <a:solidFill>
                  <a:schemeClr val="tx1"/>
                </a:solidFill>
              </a:rPr>
              <a:t>In intercultural contact zones, it is up to each cultural practice </a:t>
            </a:r>
            <a:r>
              <a:rPr lang="en-US" sz="2400" b="1" dirty="0" smtClean="0">
                <a:solidFill>
                  <a:schemeClr val="tx1"/>
                </a:solidFill>
              </a:rPr>
              <a:t>to decide </a:t>
            </a:r>
            <a:r>
              <a:rPr lang="en-US" sz="2400" b="1" dirty="0">
                <a:solidFill>
                  <a:schemeClr val="tx1"/>
                </a:solidFill>
              </a:rPr>
              <a:t>which aspects must be selected for intercultural confrontation. </a:t>
            </a:r>
            <a:r>
              <a:rPr lang="en-US" sz="2400" b="1" dirty="0" smtClean="0">
                <a:solidFill>
                  <a:schemeClr val="tx1"/>
                </a:solidFill>
              </a:rPr>
              <a:t>In every </a:t>
            </a:r>
            <a:r>
              <a:rPr lang="en-US" sz="2400" b="1" dirty="0">
                <a:solidFill>
                  <a:schemeClr val="tx1"/>
                </a:solidFill>
              </a:rPr>
              <a:t>culture, there are features deemed too central to be exposed </a:t>
            </a:r>
            <a:r>
              <a:rPr lang="en-US" sz="2400" b="1" dirty="0" smtClean="0">
                <a:solidFill>
                  <a:schemeClr val="tx1"/>
                </a:solidFill>
              </a:rPr>
              <a:t>and rendered </a:t>
            </a:r>
            <a:r>
              <a:rPr lang="en-US" sz="2400" b="1" dirty="0">
                <a:solidFill>
                  <a:schemeClr val="tx1"/>
                </a:solidFill>
              </a:rPr>
              <a:t>vulnerable by the confrontation in the contact zone, or </a:t>
            </a:r>
            <a:r>
              <a:rPr lang="en-US" sz="2400" b="1" u="sng" dirty="0" smtClean="0">
                <a:solidFill>
                  <a:schemeClr val="tx1"/>
                </a:solidFill>
              </a:rPr>
              <a:t>aspects deemed </a:t>
            </a:r>
            <a:r>
              <a:rPr lang="en-US" sz="2400" b="1" u="sng" dirty="0">
                <a:solidFill>
                  <a:schemeClr val="tx1"/>
                </a:solidFill>
              </a:rPr>
              <a:t>inherently untranslatable into another culture. These decisions </a:t>
            </a:r>
            <a:r>
              <a:rPr lang="en-US" sz="2400" b="1" u="sng" dirty="0" smtClean="0">
                <a:solidFill>
                  <a:schemeClr val="tx1"/>
                </a:solidFill>
              </a:rPr>
              <a:t>are part </a:t>
            </a:r>
            <a:r>
              <a:rPr lang="en-US" sz="2400" b="1" u="sng" dirty="0">
                <a:solidFill>
                  <a:schemeClr val="tx1"/>
                </a:solidFill>
              </a:rPr>
              <a:t>and parcel of the work of translation itself and are susceptible </a:t>
            </a:r>
            <a:r>
              <a:rPr lang="en-US" sz="2400" b="1" u="sng" dirty="0" smtClean="0">
                <a:solidFill>
                  <a:schemeClr val="tx1"/>
                </a:solidFill>
              </a:rPr>
              <a:t>to revision </a:t>
            </a:r>
            <a:r>
              <a:rPr lang="en-US" sz="2400" b="1" u="sng" dirty="0">
                <a:solidFill>
                  <a:schemeClr val="tx1"/>
                </a:solidFill>
              </a:rPr>
              <a:t>as the work proceeds</a:t>
            </a:r>
            <a:r>
              <a:rPr lang="en-US" sz="2400" b="1" dirty="0">
                <a:solidFill>
                  <a:schemeClr val="tx1"/>
                </a:solidFill>
              </a:rPr>
              <a:t>. If the work of translation progresses, it </a:t>
            </a:r>
            <a:r>
              <a:rPr lang="en-US" sz="2400" b="1" dirty="0" smtClean="0">
                <a:solidFill>
                  <a:schemeClr val="tx1"/>
                </a:solidFill>
              </a:rPr>
              <a:t>is to </a:t>
            </a:r>
            <a:r>
              <a:rPr lang="en-US" sz="2400" b="1" dirty="0">
                <a:solidFill>
                  <a:schemeClr val="tx1"/>
                </a:solidFill>
              </a:rPr>
              <a:t>be expected that more features will be brought to the contact </a:t>
            </a:r>
            <a:r>
              <a:rPr lang="en-US" sz="2400" b="1" dirty="0" smtClean="0">
                <a:solidFill>
                  <a:schemeClr val="tx1"/>
                </a:solidFill>
              </a:rPr>
              <a:t>zone, which </a:t>
            </a:r>
            <a:r>
              <a:rPr lang="en-US" sz="2400" b="1" dirty="0">
                <a:solidFill>
                  <a:schemeClr val="tx1"/>
                </a:solidFill>
              </a:rPr>
              <a:t>in turn will contribute to further the translation progress.</a:t>
            </a:r>
            <a:endParaRPr lang="it-IT" sz="2400" b="1" dirty="0">
              <a:solidFill>
                <a:schemeClr val="tx1"/>
              </a:solidFill>
            </a:endParaRPr>
          </a:p>
        </p:txBody>
      </p:sp>
    </p:spTree>
    <p:extLst>
      <p:ext uri="{BB962C8B-B14F-4D97-AF65-F5344CB8AC3E}">
        <p14:creationId xmlns:p14="http://schemas.microsoft.com/office/powerpoint/2010/main" val="39057436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838930"/>
          </a:xfrm>
        </p:spPr>
        <p:txBody>
          <a:bodyPr/>
          <a:lstStyle/>
          <a:p>
            <a:r>
              <a:rPr lang="en-US" b="1" i="1" dirty="0"/>
              <a:t>To Translate from What into What?</a:t>
            </a:r>
            <a:endParaRPr lang="it-IT" dirty="0"/>
          </a:p>
        </p:txBody>
      </p:sp>
      <p:sp>
        <p:nvSpPr>
          <p:cNvPr id="3" name="Segnaposto contenuto 2"/>
          <p:cNvSpPr>
            <a:spLocks noGrp="1"/>
          </p:cNvSpPr>
          <p:nvPr>
            <p:ph idx="1"/>
          </p:nvPr>
        </p:nvSpPr>
        <p:spPr>
          <a:xfrm>
            <a:off x="2589212" y="1323703"/>
            <a:ext cx="8915400" cy="4587519"/>
          </a:xfrm>
        </p:spPr>
        <p:txBody>
          <a:bodyPr/>
          <a:lstStyle/>
          <a:p>
            <a:endParaRPr lang="en-US" dirty="0" smtClean="0"/>
          </a:p>
          <a:p>
            <a:r>
              <a:rPr lang="en-US" sz="2000" b="1" dirty="0">
                <a:solidFill>
                  <a:schemeClr val="tx1"/>
                </a:solidFill>
              </a:rPr>
              <a:t>The choice of </a:t>
            </a:r>
            <a:r>
              <a:rPr lang="en-US" sz="2000" b="1" dirty="0" err="1">
                <a:solidFill>
                  <a:schemeClr val="tx1"/>
                </a:solidFill>
              </a:rPr>
              <a:t>knowledges</a:t>
            </a:r>
            <a:r>
              <a:rPr lang="en-US" sz="2000" b="1" dirty="0">
                <a:solidFill>
                  <a:schemeClr val="tx1"/>
                </a:solidFill>
              </a:rPr>
              <a:t> and practices among which the work </a:t>
            </a:r>
            <a:r>
              <a:rPr lang="en-US" sz="2000" b="1" dirty="0" smtClean="0">
                <a:solidFill>
                  <a:schemeClr val="tx1"/>
                </a:solidFill>
              </a:rPr>
              <a:t>of translation </a:t>
            </a:r>
            <a:r>
              <a:rPr lang="en-US" sz="2000" b="1" dirty="0">
                <a:solidFill>
                  <a:schemeClr val="tx1"/>
                </a:solidFill>
              </a:rPr>
              <a:t>occurs is always the result of a convergence of experiences </a:t>
            </a:r>
            <a:r>
              <a:rPr lang="en-US" sz="2000" b="1" dirty="0" smtClean="0">
                <a:solidFill>
                  <a:schemeClr val="tx1"/>
                </a:solidFill>
              </a:rPr>
              <a:t>and aspirations </a:t>
            </a:r>
            <a:r>
              <a:rPr lang="en-US" sz="2000" b="1" dirty="0">
                <a:solidFill>
                  <a:schemeClr val="tx1"/>
                </a:solidFill>
              </a:rPr>
              <a:t>by the social actors.</a:t>
            </a:r>
          </a:p>
          <a:p>
            <a:r>
              <a:rPr lang="en-US" sz="2000" b="1" dirty="0" smtClean="0">
                <a:solidFill>
                  <a:schemeClr val="tx1"/>
                </a:solidFill>
              </a:rPr>
              <a:t>EX: the workers movement, confronted with an unprecedented crisis, has been opening itself to contact zones with other social movements, namely, civic, feminist, ecological, and movements of migrant workers. In this contact zone, there is an ongoing translation work between labor practices, claims, and aspirations and the objectives of citizenship, protection of the environment, and antidiscrimination against women and ethnic or migrant minorities. Translation has slowly transformed the labor movement and the other social movements, thus rendering possible constellations of struggles that until a few years ago </a:t>
            </a:r>
            <a:r>
              <a:rPr lang="it-IT" sz="2000" b="1" dirty="0" err="1" smtClean="0">
                <a:solidFill>
                  <a:schemeClr val="tx1"/>
                </a:solidFill>
              </a:rPr>
              <a:t>would</a:t>
            </a:r>
            <a:r>
              <a:rPr lang="it-IT" sz="2000" b="1" dirty="0" smtClean="0">
                <a:solidFill>
                  <a:schemeClr val="tx1"/>
                </a:solidFill>
              </a:rPr>
              <a:t> be </a:t>
            </a:r>
            <a:r>
              <a:rPr lang="it-IT" sz="2000" b="1" dirty="0" err="1" smtClean="0">
                <a:solidFill>
                  <a:schemeClr val="tx1"/>
                </a:solidFill>
              </a:rPr>
              <a:t>unthinkable</a:t>
            </a:r>
            <a:r>
              <a:rPr lang="it-IT" sz="2000" b="1" dirty="0" smtClean="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3837386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17010"/>
          </a:xfrm>
        </p:spPr>
        <p:txBody>
          <a:bodyPr/>
          <a:lstStyle/>
          <a:p>
            <a:r>
              <a:rPr lang="it-IT" b="1" i="1" dirty="0" err="1">
                <a:solidFill>
                  <a:schemeClr val="tx1"/>
                </a:solidFill>
              </a:rPr>
              <a:t>When</a:t>
            </a:r>
            <a:r>
              <a:rPr lang="it-IT" b="1" i="1" dirty="0">
                <a:solidFill>
                  <a:schemeClr val="tx1"/>
                </a:solidFill>
              </a:rPr>
              <a:t> to </a:t>
            </a:r>
            <a:r>
              <a:rPr lang="it-IT" b="1" i="1" dirty="0" err="1">
                <a:solidFill>
                  <a:schemeClr val="tx1"/>
                </a:solidFill>
              </a:rPr>
              <a:t>Translate</a:t>
            </a:r>
            <a:r>
              <a:rPr lang="it-IT" b="1" i="1" dirty="0">
                <a:solidFill>
                  <a:schemeClr val="tx1"/>
                </a:solidFill>
              </a:rPr>
              <a:t>?</a:t>
            </a:r>
            <a:endParaRPr lang="it-IT" dirty="0">
              <a:solidFill>
                <a:schemeClr val="tx1"/>
              </a:solidFill>
            </a:endParaRPr>
          </a:p>
        </p:txBody>
      </p:sp>
      <p:sp>
        <p:nvSpPr>
          <p:cNvPr id="3" name="Segnaposto contenuto 2"/>
          <p:cNvSpPr>
            <a:spLocks noGrp="1"/>
          </p:cNvSpPr>
          <p:nvPr>
            <p:ph idx="1"/>
          </p:nvPr>
        </p:nvSpPr>
        <p:spPr>
          <a:xfrm>
            <a:off x="2589212" y="1654628"/>
            <a:ext cx="8915400" cy="4256593"/>
          </a:xfrm>
        </p:spPr>
        <p:txBody>
          <a:bodyPr>
            <a:normAutofit/>
          </a:bodyPr>
          <a:lstStyle/>
          <a:p>
            <a:r>
              <a:rPr lang="it-IT" sz="2400" b="1" dirty="0" err="1" smtClean="0">
                <a:solidFill>
                  <a:schemeClr val="tx1"/>
                </a:solidFill>
              </a:rPr>
              <a:t>One</a:t>
            </a:r>
            <a:r>
              <a:rPr lang="it-IT" sz="2400" b="1" dirty="0">
                <a:solidFill>
                  <a:schemeClr val="tx1"/>
                </a:solidFill>
              </a:rPr>
              <a:t> </a:t>
            </a:r>
            <a:r>
              <a:rPr lang="en-US" sz="2400" b="1" dirty="0" smtClean="0">
                <a:solidFill>
                  <a:schemeClr val="tx1"/>
                </a:solidFill>
              </a:rPr>
              <a:t>of </a:t>
            </a:r>
            <a:r>
              <a:rPr lang="en-US" sz="2400" b="1" dirty="0">
                <a:solidFill>
                  <a:schemeClr val="tx1"/>
                </a:solidFill>
              </a:rPr>
              <a:t>the principles of the </a:t>
            </a:r>
            <a:r>
              <a:rPr lang="en-US" sz="2400" b="1" dirty="0" smtClean="0">
                <a:solidFill>
                  <a:schemeClr val="tx1"/>
                </a:solidFill>
              </a:rPr>
              <a:t>decolonial approach consists </a:t>
            </a:r>
            <a:r>
              <a:rPr lang="en-US" sz="2400" b="1" dirty="0">
                <a:solidFill>
                  <a:schemeClr val="tx1"/>
                </a:solidFill>
              </a:rPr>
              <a:t>of countering </a:t>
            </a:r>
            <a:r>
              <a:rPr lang="en-US" sz="2400" b="1" dirty="0" smtClean="0">
                <a:solidFill>
                  <a:schemeClr val="tx1"/>
                </a:solidFill>
              </a:rPr>
              <a:t>the logic </a:t>
            </a:r>
            <a:r>
              <a:rPr lang="en-US" sz="2400" b="1" dirty="0">
                <a:solidFill>
                  <a:schemeClr val="tx1"/>
                </a:solidFill>
              </a:rPr>
              <a:t>of the monoculture of linear time with a pluralist constellation </a:t>
            </a:r>
            <a:r>
              <a:rPr lang="en-US" sz="2400" b="1" dirty="0" smtClean="0">
                <a:solidFill>
                  <a:schemeClr val="tx1"/>
                </a:solidFill>
              </a:rPr>
              <a:t>of times </a:t>
            </a:r>
            <a:r>
              <a:rPr lang="en-US" sz="2400" b="1" dirty="0">
                <a:solidFill>
                  <a:schemeClr val="tx1"/>
                </a:solidFill>
              </a:rPr>
              <a:t>and durations in order to free the practices and </a:t>
            </a:r>
            <a:r>
              <a:rPr lang="en-US" sz="2400" b="1" dirty="0" err="1">
                <a:solidFill>
                  <a:schemeClr val="tx1"/>
                </a:solidFill>
              </a:rPr>
              <a:t>knowledges</a:t>
            </a:r>
            <a:r>
              <a:rPr lang="en-US" sz="2400" b="1" dirty="0">
                <a:solidFill>
                  <a:schemeClr val="tx1"/>
                </a:solidFill>
              </a:rPr>
              <a:t> </a:t>
            </a:r>
            <a:r>
              <a:rPr lang="en-US" sz="2400" b="1" dirty="0" smtClean="0">
                <a:solidFill>
                  <a:schemeClr val="tx1"/>
                </a:solidFill>
              </a:rPr>
              <a:t>that never </a:t>
            </a:r>
            <a:r>
              <a:rPr lang="en-US" sz="2400" b="1" dirty="0">
                <a:solidFill>
                  <a:schemeClr val="tx1"/>
                </a:solidFill>
              </a:rPr>
              <a:t>ruled themselves by linear time from their status as residuum. </a:t>
            </a:r>
            <a:r>
              <a:rPr lang="en-US" sz="2400" b="1" dirty="0" smtClean="0">
                <a:solidFill>
                  <a:schemeClr val="tx1"/>
                </a:solidFill>
              </a:rPr>
              <a:t>The objective </a:t>
            </a:r>
            <a:r>
              <a:rPr lang="en-US" sz="2400" b="1" dirty="0">
                <a:solidFill>
                  <a:schemeClr val="tx1"/>
                </a:solidFill>
              </a:rPr>
              <a:t>is to convert the simultaneity provided by the contact zone </a:t>
            </a:r>
            <a:r>
              <a:rPr lang="en-US" sz="2400" b="1" dirty="0" smtClean="0">
                <a:solidFill>
                  <a:schemeClr val="tx1"/>
                </a:solidFill>
              </a:rPr>
              <a:t>as much </a:t>
            </a:r>
            <a:r>
              <a:rPr lang="en-US" sz="2400" b="1" dirty="0">
                <a:solidFill>
                  <a:schemeClr val="tx1"/>
                </a:solidFill>
              </a:rPr>
              <a:t>as possible into contemporaneity. </a:t>
            </a:r>
            <a:r>
              <a:rPr lang="en-US" sz="2400" b="1" i="1" u="sng" dirty="0">
                <a:solidFill>
                  <a:schemeClr val="tx1"/>
                </a:solidFill>
              </a:rPr>
              <a:t>This is not to say </a:t>
            </a:r>
            <a:r>
              <a:rPr lang="en-US" sz="2400" b="1" i="1" u="sng" dirty="0" smtClean="0">
                <a:solidFill>
                  <a:schemeClr val="tx1"/>
                </a:solidFill>
              </a:rPr>
              <a:t>that contemporaneity </a:t>
            </a:r>
            <a:r>
              <a:rPr lang="en-US" sz="2400" b="1" i="1" u="sng" dirty="0">
                <a:solidFill>
                  <a:schemeClr val="tx1"/>
                </a:solidFill>
              </a:rPr>
              <a:t>annuls history but rather that history is made of </a:t>
            </a:r>
            <a:r>
              <a:rPr lang="en-US" sz="2400" b="1" i="1" u="sng" dirty="0" smtClean="0">
                <a:solidFill>
                  <a:schemeClr val="tx1"/>
                </a:solidFill>
              </a:rPr>
              <a:t>different </a:t>
            </a:r>
            <a:r>
              <a:rPr lang="it-IT" sz="2400" b="1" i="1" u="sng" dirty="0" err="1" smtClean="0">
                <a:solidFill>
                  <a:schemeClr val="tx1"/>
                </a:solidFill>
              </a:rPr>
              <a:t>contemporaneities</a:t>
            </a:r>
            <a:r>
              <a:rPr lang="it-IT" sz="2400" b="1" i="1" u="sng" dirty="0">
                <a:solidFill>
                  <a:schemeClr val="tx1"/>
                </a:solidFill>
              </a:rPr>
              <a:t>.</a:t>
            </a:r>
          </a:p>
        </p:txBody>
      </p:sp>
    </p:spTree>
    <p:extLst>
      <p:ext uri="{BB962C8B-B14F-4D97-AF65-F5344CB8AC3E}">
        <p14:creationId xmlns:p14="http://schemas.microsoft.com/office/powerpoint/2010/main" val="28136074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86679"/>
          </a:xfrm>
        </p:spPr>
        <p:txBody>
          <a:bodyPr/>
          <a:lstStyle/>
          <a:p>
            <a:r>
              <a:rPr lang="it-IT" b="1" i="1" dirty="0" err="1">
                <a:solidFill>
                  <a:schemeClr val="tx1"/>
                </a:solidFill>
              </a:rPr>
              <a:t>Who</a:t>
            </a:r>
            <a:r>
              <a:rPr lang="it-IT" b="1" i="1" dirty="0">
                <a:solidFill>
                  <a:schemeClr val="tx1"/>
                </a:solidFill>
              </a:rPr>
              <a:t> </a:t>
            </a:r>
            <a:r>
              <a:rPr lang="it-IT" b="1" i="1" dirty="0" err="1">
                <a:solidFill>
                  <a:schemeClr val="tx1"/>
                </a:solidFill>
              </a:rPr>
              <a:t>Translates</a:t>
            </a:r>
            <a:r>
              <a:rPr lang="it-IT" b="1" i="1" dirty="0">
                <a:solidFill>
                  <a:schemeClr val="tx1"/>
                </a:solidFill>
              </a:rPr>
              <a:t>?</a:t>
            </a:r>
            <a:endParaRPr lang="it-IT" dirty="0">
              <a:solidFill>
                <a:schemeClr val="tx1"/>
              </a:solidFill>
            </a:endParaRPr>
          </a:p>
        </p:txBody>
      </p:sp>
      <p:sp>
        <p:nvSpPr>
          <p:cNvPr id="3" name="Segnaposto contenuto 2"/>
          <p:cNvSpPr>
            <a:spLocks noGrp="1"/>
          </p:cNvSpPr>
          <p:nvPr>
            <p:ph idx="1"/>
          </p:nvPr>
        </p:nvSpPr>
        <p:spPr/>
        <p:txBody>
          <a:bodyPr>
            <a:normAutofit/>
          </a:bodyPr>
          <a:lstStyle/>
          <a:p>
            <a:r>
              <a:rPr lang="en-US" sz="2400" b="1" i="1" u="sng" dirty="0" err="1">
                <a:solidFill>
                  <a:schemeClr val="tx1"/>
                </a:solidFill>
              </a:rPr>
              <a:t>Knowledges</a:t>
            </a:r>
            <a:r>
              <a:rPr lang="en-US" sz="2400" b="1" i="1" u="sng" dirty="0">
                <a:solidFill>
                  <a:schemeClr val="tx1"/>
                </a:solidFill>
              </a:rPr>
              <a:t> and practices only exist as mobilized by given social </a:t>
            </a:r>
            <a:r>
              <a:rPr lang="en-US" sz="2400" b="1" i="1" u="sng" dirty="0" smtClean="0">
                <a:solidFill>
                  <a:schemeClr val="tx1"/>
                </a:solidFill>
              </a:rPr>
              <a:t>actors. </a:t>
            </a:r>
            <a:r>
              <a:rPr lang="en-US" sz="2400" b="1" dirty="0" smtClean="0">
                <a:solidFill>
                  <a:schemeClr val="tx1"/>
                </a:solidFill>
              </a:rPr>
              <a:t>Hence</a:t>
            </a:r>
            <a:r>
              <a:rPr lang="en-US" sz="2400" b="1" dirty="0">
                <a:solidFill>
                  <a:schemeClr val="tx1"/>
                </a:solidFill>
              </a:rPr>
              <a:t>, the work of translation is always carried out by them through </a:t>
            </a:r>
            <a:r>
              <a:rPr lang="en-US" sz="2400" b="1" u="sng" dirty="0" smtClean="0">
                <a:solidFill>
                  <a:schemeClr val="tx1"/>
                </a:solidFill>
              </a:rPr>
              <a:t>their representatives</a:t>
            </a:r>
            <a:r>
              <a:rPr lang="en-US" sz="2400" b="1" dirty="0" smtClean="0">
                <a:solidFill>
                  <a:schemeClr val="tx1"/>
                </a:solidFill>
              </a:rPr>
              <a:t> </a:t>
            </a:r>
            <a:r>
              <a:rPr lang="en-US" sz="2400" b="1" dirty="0">
                <a:solidFill>
                  <a:schemeClr val="tx1"/>
                </a:solidFill>
              </a:rPr>
              <a:t>and the </a:t>
            </a:r>
            <a:r>
              <a:rPr lang="en-US" sz="2400" b="1" u="sng" dirty="0">
                <a:solidFill>
                  <a:schemeClr val="tx1"/>
                </a:solidFill>
              </a:rPr>
              <a:t>rearguard intellectuals</a:t>
            </a:r>
            <a:r>
              <a:rPr lang="en-US" sz="2400" b="1" dirty="0">
                <a:solidFill>
                  <a:schemeClr val="tx1"/>
                </a:solidFill>
              </a:rPr>
              <a:t> working together </a:t>
            </a:r>
            <a:r>
              <a:rPr lang="en-US" sz="2400" b="1" dirty="0" smtClean="0">
                <a:solidFill>
                  <a:schemeClr val="tx1"/>
                </a:solidFill>
              </a:rPr>
              <a:t>with </a:t>
            </a:r>
            <a:r>
              <a:rPr lang="it-IT" sz="2400" b="1" dirty="0" err="1" smtClean="0">
                <a:solidFill>
                  <a:schemeClr val="tx1"/>
                </a:solidFill>
              </a:rPr>
              <a:t>them</a:t>
            </a:r>
            <a:r>
              <a:rPr lang="it-IT" sz="2400" b="1" dirty="0">
                <a:solidFill>
                  <a:schemeClr val="tx1"/>
                </a:solidFill>
              </a:rPr>
              <a:t>.</a:t>
            </a:r>
          </a:p>
        </p:txBody>
      </p:sp>
    </p:spTree>
    <p:extLst>
      <p:ext uri="{BB962C8B-B14F-4D97-AF65-F5344CB8AC3E}">
        <p14:creationId xmlns:p14="http://schemas.microsoft.com/office/powerpoint/2010/main" val="6697762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a:solidFill>
                  <a:schemeClr val="tx1"/>
                </a:solidFill>
              </a:rPr>
              <a:t>How to </a:t>
            </a:r>
            <a:r>
              <a:rPr lang="it-IT" b="1" i="1" dirty="0" err="1">
                <a:solidFill>
                  <a:schemeClr val="tx1"/>
                </a:solidFill>
              </a:rPr>
              <a:t>Translate</a:t>
            </a:r>
            <a:r>
              <a:rPr lang="it-IT" b="1" i="1" dirty="0">
                <a:solidFill>
                  <a:schemeClr val="tx1"/>
                </a:solidFill>
              </a:rPr>
              <a:t>?</a:t>
            </a:r>
            <a:endParaRPr lang="it-IT" dirty="0">
              <a:solidFill>
                <a:schemeClr val="tx1"/>
              </a:solidFill>
            </a:endParaRPr>
          </a:p>
        </p:txBody>
      </p:sp>
      <p:sp>
        <p:nvSpPr>
          <p:cNvPr id="3" name="Segnaposto contenuto 2"/>
          <p:cNvSpPr>
            <a:spLocks noGrp="1"/>
          </p:cNvSpPr>
          <p:nvPr>
            <p:ph idx="1"/>
          </p:nvPr>
        </p:nvSpPr>
        <p:spPr/>
        <p:txBody>
          <a:bodyPr>
            <a:normAutofit/>
          </a:bodyPr>
          <a:lstStyle/>
          <a:p>
            <a:r>
              <a:rPr lang="en-US" sz="2400" b="1" dirty="0">
                <a:solidFill>
                  <a:schemeClr val="tx1"/>
                </a:solidFill>
              </a:rPr>
              <a:t>The work of translation is basically an argumentative work, based on </a:t>
            </a:r>
            <a:r>
              <a:rPr lang="en-US" sz="2400" b="1" dirty="0" smtClean="0">
                <a:solidFill>
                  <a:schemeClr val="tx1"/>
                </a:solidFill>
              </a:rPr>
              <a:t>the cosmopolitan consciousness </a:t>
            </a:r>
            <a:r>
              <a:rPr lang="en-US" sz="2400" b="1" dirty="0">
                <a:solidFill>
                  <a:schemeClr val="tx1"/>
                </a:solidFill>
              </a:rPr>
              <a:t>of sharing the world with those who do not </a:t>
            </a:r>
            <a:r>
              <a:rPr lang="en-US" sz="2400" b="1" dirty="0" smtClean="0">
                <a:solidFill>
                  <a:schemeClr val="tx1"/>
                </a:solidFill>
              </a:rPr>
              <a:t>share </a:t>
            </a:r>
            <a:r>
              <a:rPr lang="it-IT" sz="2400" b="1" dirty="0" err="1" smtClean="0">
                <a:solidFill>
                  <a:schemeClr val="tx1"/>
                </a:solidFill>
              </a:rPr>
              <a:t>our</a:t>
            </a:r>
            <a:r>
              <a:rPr lang="it-IT" sz="2400" b="1" dirty="0" smtClean="0">
                <a:solidFill>
                  <a:schemeClr val="tx1"/>
                </a:solidFill>
              </a:rPr>
              <a:t> </a:t>
            </a:r>
            <a:r>
              <a:rPr lang="it-IT" sz="2400" b="1" dirty="0" err="1">
                <a:solidFill>
                  <a:schemeClr val="tx1"/>
                </a:solidFill>
              </a:rPr>
              <a:t>knowledge</a:t>
            </a:r>
            <a:r>
              <a:rPr lang="it-IT" sz="2400" b="1" dirty="0">
                <a:solidFill>
                  <a:schemeClr val="tx1"/>
                </a:solidFill>
              </a:rPr>
              <a:t> or </a:t>
            </a:r>
            <a:r>
              <a:rPr lang="it-IT" sz="2400" b="1" dirty="0" err="1">
                <a:solidFill>
                  <a:schemeClr val="tx1"/>
                </a:solidFill>
              </a:rPr>
              <a:t>experience</a:t>
            </a:r>
            <a:r>
              <a:rPr lang="it-IT" sz="2400" b="1" dirty="0">
                <a:solidFill>
                  <a:schemeClr val="tx1"/>
                </a:solidFill>
              </a:rPr>
              <a:t>.</a:t>
            </a:r>
          </a:p>
        </p:txBody>
      </p:sp>
    </p:spTree>
    <p:extLst>
      <p:ext uri="{BB962C8B-B14F-4D97-AF65-F5344CB8AC3E}">
        <p14:creationId xmlns:p14="http://schemas.microsoft.com/office/powerpoint/2010/main" val="1809515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i="1" dirty="0" err="1">
                <a:solidFill>
                  <a:schemeClr val="tx1"/>
                </a:solidFill>
              </a:rPr>
              <a:t>Why</a:t>
            </a:r>
            <a:r>
              <a:rPr lang="it-IT" b="1" i="1" dirty="0">
                <a:solidFill>
                  <a:schemeClr val="tx1"/>
                </a:solidFill>
              </a:rPr>
              <a:t> </a:t>
            </a:r>
            <a:r>
              <a:rPr lang="it-IT" b="1" i="1" dirty="0" err="1" smtClean="0">
                <a:solidFill>
                  <a:schemeClr val="tx1"/>
                </a:solidFill>
              </a:rPr>
              <a:t>Translate</a:t>
            </a:r>
            <a:r>
              <a:rPr lang="it-IT" b="1" i="1" dirty="0">
                <a:solidFill>
                  <a:schemeClr val="tx1"/>
                </a:solidFill>
              </a:rPr>
              <a:t>?</a:t>
            </a:r>
            <a:endParaRPr lang="it-IT" dirty="0">
              <a:solidFill>
                <a:schemeClr val="tx1"/>
              </a:solidFill>
            </a:endParaRPr>
          </a:p>
        </p:txBody>
      </p:sp>
      <p:sp>
        <p:nvSpPr>
          <p:cNvPr id="3" name="Segnaposto contenuto 2"/>
          <p:cNvSpPr>
            <a:spLocks noGrp="1"/>
          </p:cNvSpPr>
          <p:nvPr>
            <p:ph idx="1"/>
          </p:nvPr>
        </p:nvSpPr>
        <p:spPr>
          <a:xfrm>
            <a:off x="2589212" y="1506583"/>
            <a:ext cx="8915400" cy="4404639"/>
          </a:xfrm>
        </p:spPr>
        <p:txBody>
          <a:bodyPr>
            <a:noAutofit/>
          </a:bodyPr>
          <a:lstStyle/>
          <a:p>
            <a:r>
              <a:rPr lang="en-US" sz="2000" b="1" dirty="0">
                <a:solidFill>
                  <a:schemeClr val="tx1"/>
                </a:solidFill>
              </a:rPr>
              <a:t>The work of translation is the procedure we are left with to </a:t>
            </a:r>
            <a:r>
              <a:rPr lang="en-US" sz="2000" b="1" dirty="0" smtClean="0">
                <a:solidFill>
                  <a:schemeClr val="tx1"/>
                </a:solidFill>
              </a:rPr>
              <a:t>give meaning </a:t>
            </a:r>
            <a:r>
              <a:rPr lang="en-US" sz="2000" b="1" dirty="0">
                <a:solidFill>
                  <a:schemeClr val="tx1"/>
                </a:solidFill>
              </a:rPr>
              <a:t>to the world after the latter has lost the automatic meaning </a:t>
            </a:r>
            <a:r>
              <a:rPr lang="en-US" sz="2000" b="1" dirty="0" smtClean="0">
                <a:solidFill>
                  <a:schemeClr val="tx1"/>
                </a:solidFill>
              </a:rPr>
              <a:t>and direction </a:t>
            </a:r>
            <a:r>
              <a:rPr lang="en-US" sz="2000" b="1" dirty="0">
                <a:solidFill>
                  <a:schemeClr val="tx1"/>
                </a:solidFill>
              </a:rPr>
              <a:t>that Western modernity claimed to have conferred on it </a:t>
            </a:r>
            <a:r>
              <a:rPr lang="en-US" sz="2000" b="1" dirty="0" smtClean="0">
                <a:solidFill>
                  <a:schemeClr val="tx1"/>
                </a:solidFill>
              </a:rPr>
              <a:t>by defining </a:t>
            </a:r>
            <a:r>
              <a:rPr lang="en-US" sz="2000" b="1" dirty="0">
                <a:solidFill>
                  <a:schemeClr val="tx1"/>
                </a:solidFill>
              </a:rPr>
              <a:t>history as lineal, by planning society, and by controlling nature.</a:t>
            </a:r>
          </a:p>
          <a:p>
            <a:r>
              <a:rPr lang="en-US" sz="2000" b="1" dirty="0">
                <a:solidFill>
                  <a:schemeClr val="tx1"/>
                </a:solidFill>
              </a:rPr>
              <a:t>If we do not know if a better world is possible, what gives us </a:t>
            </a:r>
            <a:r>
              <a:rPr lang="en-US" sz="2000" b="1" dirty="0" smtClean="0">
                <a:solidFill>
                  <a:schemeClr val="tx1"/>
                </a:solidFill>
              </a:rPr>
              <a:t>the legitimacy </a:t>
            </a:r>
            <a:r>
              <a:rPr lang="en-US" sz="2000" b="1" dirty="0">
                <a:solidFill>
                  <a:schemeClr val="tx1"/>
                </a:solidFill>
              </a:rPr>
              <a:t>or motivation to act as if we did? The need for </a:t>
            </a:r>
            <a:r>
              <a:rPr lang="en-US" sz="2000" b="1" dirty="0" smtClean="0">
                <a:solidFill>
                  <a:schemeClr val="tx1"/>
                </a:solidFill>
              </a:rPr>
              <a:t>translation resides </a:t>
            </a:r>
            <a:r>
              <a:rPr lang="en-US" sz="2000" b="1" dirty="0">
                <a:solidFill>
                  <a:schemeClr val="tx1"/>
                </a:solidFill>
              </a:rPr>
              <a:t>in the fact that the problems that Western modernity purported </a:t>
            </a:r>
            <a:r>
              <a:rPr lang="en-US" sz="2000" b="1" dirty="0" smtClean="0">
                <a:solidFill>
                  <a:schemeClr val="tx1"/>
                </a:solidFill>
              </a:rPr>
              <a:t>to solve </a:t>
            </a:r>
            <a:r>
              <a:rPr lang="en-US" sz="2000" b="1" dirty="0">
                <a:solidFill>
                  <a:schemeClr val="tx1"/>
                </a:solidFill>
              </a:rPr>
              <a:t>(liberty, equality, fraternity) remain unsolved and cannot be </a:t>
            </a:r>
            <a:r>
              <a:rPr lang="en-US" sz="2000" b="1" dirty="0" smtClean="0">
                <a:solidFill>
                  <a:schemeClr val="tx1"/>
                </a:solidFill>
              </a:rPr>
              <a:t>resolved within </a:t>
            </a:r>
            <a:r>
              <a:rPr lang="en-US" sz="2000" b="1" dirty="0">
                <a:solidFill>
                  <a:schemeClr val="tx1"/>
                </a:solidFill>
              </a:rPr>
              <a:t>the cultural and political confines of Western </a:t>
            </a:r>
            <a:r>
              <a:rPr lang="en-US" sz="2000" b="1" dirty="0" smtClean="0">
                <a:solidFill>
                  <a:schemeClr val="tx1"/>
                </a:solidFill>
              </a:rPr>
              <a:t>modernity.</a:t>
            </a:r>
          </a:p>
          <a:p>
            <a:r>
              <a:rPr lang="en-US" sz="2000" b="1" dirty="0" smtClean="0">
                <a:solidFill>
                  <a:schemeClr val="tx1"/>
                </a:solidFill>
              </a:rPr>
              <a:t>In other words</a:t>
            </a:r>
            <a:r>
              <a:rPr lang="en-US" sz="2000" b="1" dirty="0">
                <a:solidFill>
                  <a:schemeClr val="tx1"/>
                </a:solidFill>
              </a:rPr>
              <a:t>, in the transition period in which we find ourselves, we are </a:t>
            </a:r>
            <a:r>
              <a:rPr lang="en-US" sz="2000" b="1" dirty="0" smtClean="0">
                <a:solidFill>
                  <a:schemeClr val="tx1"/>
                </a:solidFill>
              </a:rPr>
              <a:t>faced with </a:t>
            </a:r>
            <a:r>
              <a:rPr lang="en-US" sz="2000" b="1" u="sng" dirty="0">
                <a:solidFill>
                  <a:schemeClr val="tx1"/>
                </a:solidFill>
              </a:rPr>
              <a:t>modern problems for which we have no modern solutions</a:t>
            </a:r>
            <a:r>
              <a:rPr lang="en-US" sz="2000" b="1" dirty="0">
                <a:solidFill>
                  <a:schemeClr val="tx1"/>
                </a:solidFill>
              </a:rPr>
              <a:t>.</a:t>
            </a:r>
            <a:endParaRPr lang="it-IT" sz="2000" b="1" dirty="0">
              <a:solidFill>
                <a:schemeClr val="tx1"/>
              </a:solidFill>
            </a:endParaRPr>
          </a:p>
        </p:txBody>
      </p:sp>
    </p:spTree>
    <p:extLst>
      <p:ext uri="{BB962C8B-B14F-4D97-AF65-F5344CB8AC3E}">
        <p14:creationId xmlns:p14="http://schemas.microsoft.com/office/powerpoint/2010/main" val="4008834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59789" y="313509"/>
            <a:ext cx="9744823" cy="6348548"/>
          </a:xfrm>
        </p:spPr>
        <p:txBody>
          <a:bodyPr>
            <a:noAutofit/>
          </a:bodyPr>
          <a:lstStyle/>
          <a:p>
            <a:r>
              <a:rPr lang="en-US" sz="2200" b="1" dirty="0" smtClean="0">
                <a:solidFill>
                  <a:schemeClr val="tx1"/>
                </a:solidFill>
              </a:rPr>
              <a:t>The two main procedures </a:t>
            </a:r>
            <a:r>
              <a:rPr lang="en-US" sz="2200" b="1" dirty="0">
                <a:solidFill>
                  <a:schemeClr val="tx1"/>
                </a:solidFill>
              </a:rPr>
              <a:t>underlying the epistemologies of </a:t>
            </a:r>
            <a:r>
              <a:rPr lang="en-US" sz="2200" b="1" dirty="0" smtClean="0">
                <a:solidFill>
                  <a:schemeClr val="tx1"/>
                </a:solidFill>
              </a:rPr>
              <a:t>the South </a:t>
            </a:r>
            <a:r>
              <a:rPr lang="en-US" sz="2200" b="1" dirty="0">
                <a:solidFill>
                  <a:schemeClr val="tx1"/>
                </a:solidFill>
              </a:rPr>
              <a:t>are </a:t>
            </a:r>
            <a:r>
              <a:rPr lang="en-US" sz="2200" b="1" i="1" u="sng" dirty="0">
                <a:solidFill>
                  <a:schemeClr val="tx1"/>
                </a:solidFill>
              </a:rPr>
              <a:t>ecologies of </a:t>
            </a:r>
            <a:r>
              <a:rPr lang="en-US" sz="2200" b="1" i="1" u="sng" dirty="0" err="1">
                <a:solidFill>
                  <a:schemeClr val="tx1"/>
                </a:solidFill>
              </a:rPr>
              <a:t>knowledges</a:t>
            </a:r>
            <a:r>
              <a:rPr lang="en-US" sz="2200" b="1" i="1" u="sng" dirty="0">
                <a:solidFill>
                  <a:schemeClr val="tx1"/>
                </a:solidFill>
              </a:rPr>
              <a:t> </a:t>
            </a:r>
            <a:r>
              <a:rPr lang="en-US" sz="2200" b="1" dirty="0">
                <a:solidFill>
                  <a:schemeClr val="tx1"/>
                </a:solidFill>
              </a:rPr>
              <a:t>and </a:t>
            </a:r>
            <a:r>
              <a:rPr lang="en-US" sz="2200" b="1" i="1" u="sng" dirty="0">
                <a:solidFill>
                  <a:schemeClr val="tx1"/>
                </a:solidFill>
              </a:rPr>
              <a:t>intercultural translation</a:t>
            </a:r>
            <a:r>
              <a:rPr lang="en-US" sz="2200" b="1" dirty="0" smtClean="0">
                <a:solidFill>
                  <a:schemeClr val="tx1"/>
                </a:solidFill>
              </a:rPr>
              <a:t>.</a:t>
            </a:r>
            <a:r>
              <a:rPr lang="it-IT" sz="2200" b="1" dirty="0" smtClean="0">
                <a:solidFill>
                  <a:schemeClr val="tx1"/>
                </a:solidFill>
              </a:rPr>
              <a:t> </a:t>
            </a:r>
            <a:r>
              <a:rPr lang="en-US" sz="2200" b="1" dirty="0">
                <a:solidFill>
                  <a:schemeClr val="tx1"/>
                </a:solidFill>
              </a:rPr>
              <a:t>At the core of ecologies of </a:t>
            </a:r>
            <a:r>
              <a:rPr lang="en-US" sz="2200" b="1" dirty="0" err="1" smtClean="0">
                <a:solidFill>
                  <a:schemeClr val="tx1"/>
                </a:solidFill>
              </a:rPr>
              <a:t>knowledges</a:t>
            </a:r>
            <a:r>
              <a:rPr lang="en-US" sz="2200" b="1" dirty="0">
                <a:solidFill>
                  <a:schemeClr val="tx1"/>
                </a:solidFill>
              </a:rPr>
              <a:t> </a:t>
            </a:r>
            <a:r>
              <a:rPr lang="en-US" sz="2200" b="1" dirty="0" smtClean="0">
                <a:solidFill>
                  <a:schemeClr val="tx1"/>
                </a:solidFill>
              </a:rPr>
              <a:t>is </a:t>
            </a:r>
            <a:r>
              <a:rPr lang="en-US" sz="2200" b="1" dirty="0">
                <a:solidFill>
                  <a:schemeClr val="tx1"/>
                </a:solidFill>
              </a:rPr>
              <a:t>the idea that different types of knowledge are incomplete in </a:t>
            </a:r>
            <a:r>
              <a:rPr lang="en-US" sz="2200" b="1" dirty="0" smtClean="0">
                <a:solidFill>
                  <a:schemeClr val="tx1"/>
                </a:solidFill>
              </a:rPr>
              <a:t>different ways </a:t>
            </a:r>
            <a:r>
              <a:rPr lang="en-US" sz="2200" b="1" dirty="0">
                <a:solidFill>
                  <a:schemeClr val="tx1"/>
                </a:solidFill>
              </a:rPr>
              <a:t>and that raising the consciousness of such reciprocal </a:t>
            </a:r>
            <a:r>
              <a:rPr lang="en-US" sz="2200" b="1" dirty="0" smtClean="0">
                <a:solidFill>
                  <a:schemeClr val="tx1"/>
                </a:solidFill>
              </a:rPr>
              <a:t>incompleteness (rather </a:t>
            </a:r>
            <a:r>
              <a:rPr lang="en-US" sz="2200" b="1" dirty="0">
                <a:solidFill>
                  <a:schemeClr val="tx1"/>
                </a:solidFill>
              </a:rPr>
              <a:t>than looking for completeness) will be a precondition for </a:t>
            </a:r>
            <a:r>
              <a:rPr lang="en-US" sz="2200" b="1" dirty="0" smtClean="0">
                <a:solidFill>
                  <a:schemeClr val="tx1"/>
                </a:solidFill>
              </a:rPr>
              <a:t>achieving </a:t>
            </a:r>
            <a:r>
              <a:rPr lang="it-IT" sz="2200" b="1" dirty="0" smtClean="0">
                <a:solidFill>
                  <a:schemeClr val="tx1"/>
                </a:solidFill>
              </a:rPr>
              <a:t>cognitive </a:t>
            </a:r>
            <a:r>
              <a:rPr lang="it-IT" sz="2200" b="1" dirty="0" err="1">
                <a:solidFill>
                  <a:schemeClr val="tx1"/>
                </a:solidFill>
              </a:rPr>
              <a:t>justice</a:t>
            </a:r>
            <a:r>
              <a:rPr lang="it-IT" sz="2200" b="1" dirty="0" smtClean="0">
                <a:solidFill>
                  <a:schemeClr val="tx1"/>
                </a:solidFill>
              </a:rPr>
              <a:t>.</a:t>
            </a:r>
          </a:p>
          <a:p>
            <a:r>
              <a:rPr lang="en-US" sz="2200" b="1" dirty="0">
                <a:solidFill>
                  <a:schemeClr val="tx1"/>
                </a:solidFill>
              </a:rPr>
              <a:t>The ecology of </a:t>
            </a:r>
            <a:r>
              <a:rPr lang="en-US" sz="2200" b="1" dirty="0" err="1">
                <a:solidFill>
                  <a:schemeClr val="tx1"/>
                </a:solidFill>
              </a:rPr>
              <a:t>knowledges</a:t>
            </a:r>
            <a:r>
              <a:rPr lang="en-US" sz="2200" b="1" dirty="0">
                <a:solidFill>
                  <a:schemeClr val="tx1"/>
                </a:solidFill>
              </a:rPr>
              <a:t> does not entail accepting relativism. On the contrary, from the point of view of a pragmatics of social emancipation, relativism, considered as an absence of criteria of hierarchy among </a:t>
            </a:r>
            <a:r>
              <a:rPr lang="en-US" sz="2200" b="1" dirty="0" err="1">
                <a:solidFill>
                  <a:schemeClr val="tx1"/>
                </a:solidFill>
              </a:rPr>
              <a:t>knowledges</a:t>
            </a:r>
            <a:r>
              <a:rPr lang="en-US" sz="2200" b="1" dirty="0">
                <a:solidFill>
                  <a:schemeClr val="tx1"/>
                </a:solidFill>
              </a:rPr>
              <a:t>, is an unsustainable position, for it renders impossible any relation between knowledge and the meaning of social </a:t>
            </a:r>
            <a:r>
              <a:rPr lang="it-IT" sz="2200" b="1" dirty="0" err="1">
                <a:solidFill>
                  <a:schemeClr val="tx1"/>
                </a:solidFill>
              </a:rPr>
              <a:t>transformation</a:t>
            </a:r>
            <a:r>
              <a:rPr lang="it-IT" sz="2200" b="1" dirty="0">
                <a:solidFill>
                  <a:schemeClr val="tx1"/>
                </a:solidFill>
              </a:rPr>
              <a:t>.</a:t>
            </a:r>
          </a:p>
          <a:p>
            <a:r>
              <a:rPr lang="it-IT" sz="2200" b="1" dirty="0" err="1">
                <a:solidFill>
                  <a:schemeClr val="tx1"/>
                </a:solidFill>
              </a:rPr>
              <a:t>Why</a:t>
            </a:r>
            <a:r>
              <a:rPr lang="it-IT" sz="2200" b="1" dirty="0">
                <a:solidFill>
                  <a:schemeClr val="tx1"/>
                </a:solidFill>
              </a:rPr>
              <a:t> </a:t>
            </a:r>
            <a:r>
              <a:rPr lang="it-IT" sz="2200" b="1" dirty="0" err="1">
                <a:solidFill>
                  <a:schemeClr val="tx1"/>
                </a:solidFill>
              </a:rPr>
              <a:t>relativism</a:t>
            </a:r>
            <a:r>
              <a:rPr lang="it-IT" sz="2200" b="1" dirty="0">
                <a:solidFill>
                  <a:schemeClr val="tx1"/>
                </a:solidFill>
              </a:rPr>
              <a:t> </a:t>
            </a:r>
            <a:r>
              <a:rPr lang="it-IT" sz="2200" b="1" dirty="0" err="1">
                <a:solidFill>
                  <a:schemeClr val="tx1"/>
                </a:solidFill>
              </a:rPr>
              <a:t>is</a:t>
            </a:r>
            <a:r>
              <a:rPr lang="it-IT" sz="2200" b="1" dirty="0">
                <a:solidFill>
                  <a:schemeClr val="tx1"/>
                </a:solidFill>
              </a:rPr>
              <a:t> a </a:t>
            </a:r>
            <a:r>
              <a:rPr lang="it-IT" sz="2200" b="1" dirty="0" err="1">
                <a:solidFill>
                  <a:schemeClr val="tx1"/>
                </a:solidFill>
              </a:rPr>
              <a:t>political</a:t>
            </a:r>
            <a:r>
              <a:rPr lang="it-IT" sz="2200" b="1" dirty="0">
                <a:solidFill>
                  <a:schemeClr val="tx1"/>
                </a:solidFill>
              </a:rPr>
              <a:t> </a:t>
            </a:r>
            <a:r>
              <a:rPr lang="it-IT" sz="2200" b="1" dirty="0" err="1">
                <a:solidFill>
                  <a:schemeClr val="tx1"/>
                </a:solidFill>
              </a:rPr>
              <a:t>problem</a:t>
            </a:r>
            <a:r>
              <a:rPr lang="it-IT" sz="2200" b="1" dirty="0">
                <a:solidFill>
                  <a:schemeClr val="tx1"/>
                </a:solidFill>
              </a:rPr>
              <a:t>? </a:t>
            </a:r>
            <a:r>
              <a:rPr lang="en-US" sz="2200" b="1" dirty="0">
                <a:solidFill>
                  <a:schemeClr val="tx1"/>
                </a:solidFill>
              </a:rPr>
              <a:t>If all the different kinds of knowledge are equally valid as knowledge, every project of social transformation is equally valid or, </a:t>
            </a:r>
            <a:r>
              <a:rPr lang="it-IT" sz="2200" b="1" dirty="0" err="1">
                <a:solidFill>
                  <a:schemeClr val="tx1"/>
                </a:solidFill>
              </a:rPr>
              <a:t>likewise</a:t>
            </a:r>
            <a:r>
              <a:rPr lang="it-IT" sz="2200" b="1" dirty="0">
                <a:solidFill>
                  <a:schemeClr val="tx1"/>
                </a:solidFill>
              </a:rPr>
              <a:t>, </a:t>
            </a:r>
            <a:r>
              <a:rPr lang="it-IT" sz="2200" b="1" dirty="0" err="1">
                <a:solidFill>
                  <a:schemeClr val="tx1"/>
                </a:solidFill>
              </a:rPr>
              <a:t>equally</a:t>
            </a:r>
            <a:r>
              <a:rPr lang="it-IT" sz="2200" b="1" dirty="0">
                <a:solidFill>
                  <a:schemeClr val="tx1"/>
                </a:solidFill>
              </a:rPr>
              <a:t> </a:t>
            </a:r>
            <a:r>
              <a:rPr lang="it-IT" sz="2200" b="1" dirty="0" err="1">
                <a:solidFill>
                  <a:schemeClr val="tx1"/>
                </a:solidFill>
              </a:rPr>
              <a:t>invalid</a:t>
            </a:r>
            <a:r>
              <a:rPr lang="it-IT" sz="2200" b="1" dirty="0">
                <a:solidFill>
                  <a:schemeClr val="tx1"/>
                </a:solidFill>
              </a:rPr>
              <a:t>.</a:t>
            </a:r>
          </a:p>
          <a:p>
            <a:endParaRPr lang="it-IT" sz="2000" b="1" dirty="0" smtClean="0">
              <a:solidFill>
                <a:schemeClr val="tx1"/>
              </a:solidFill>
            </a:endParaRPr>
          </a:p>
        </p:txBody>
      </p:sp>
    </p:spTree>
    <p:extLst>
      <p:ext uri="{BB962C8B-B14F-4D97-AF65-F5344CB8AC3E}">
        <p14:creationId xmlns:p14="http://schemas.microsoft.com/office/powerpoint/2010/main" val="3078190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24110"/>
            <a:ext cx="8911687" cy="790622"/>
          </a:xfrm>
        </p:spPr>
        <p:txBody>
          <a:bodyPr/>
          <a:lstStyle/>
          <a:p>
            <a:r>
              <a:rPr lang="en-GB" b="1" dirty="0" smtClean="0"/>
              <a:t>Critical Thinking</a:t>
            </a:r>
            <a:endParaRPr lang="en-GB" b="1" dirty="0"/>
          </a:p>
        </p:txBody>
      </p:sp>
      <p:sp>
        <p:nvSpPr>
          <p:cNvPr id="3" name="Segnaposto contenuto 2"/>
          <p:cNvSpPr>
            <a:spLocks noGrp="1"/>
          </p:cNvSpPr>
          <p:nvPr>
            <p:ph idx="1"/>
          </p:nvPr>
        </p:nvSpPr>
        <p:spPr/>
        <p:txBody>
          <a:bodyPr>
            <a:normAutofit/>
          </a:bodyPr>
          <a:lstStyle/>
          <a:p>
            <a:pPr marL="0" indent="0">
              <a:buNone/>
            </a:pPr>
            <a:r>
              <a:rPr lang="en-US" sz="2400" b="1" dirty="0">
                <a:solidFill>
                  <a:schemeClr val="tx1"/>
                </a:solidFill>
              </a:rPr>
              <a:t>Try to indicate the political limits of </a:t>
            </a:r>
            <a:r>
              <a:rPr lang="en-US" sz="2400" b="1" dirty="0" err="1">
                <a:solidFill>
                  <a:schemeClr val="tx1"/>
                </a:solidFill>
              </a:rPr>
              <a:t>Suosa</a:t>
            </a:r>
            <a:r>
              <a:rPr lang="en-US" sz="2400" b="1" dirty="0">
                <a:solidFill>
                  <a:schemeClr val="tx1"/>
                </a:solidFill>
              </a:rPr>
              <a:t> Santos' linguistic </a:t>
            </a:r>
            <a:r>
              <a:rPr lang="en-US" sz="2400" b="1" dirty="0" smtClean="0">
                <a:solidFill>
                  <a:schemeClr val="tx1"/>
                </a:solidFill>
              </a:rPr>
              <a:t>approach to insurgent cosmopolitanism [use </a:t>
            </a:r>
            <a:r>
              <a:rPr lang="en-US" sz="2400" b="1" dirty="0">
                <a:solidFill>
                  <a:schemeClr val="tx1"/>
                </a:solidFill>
              </a:rPr>
              <a:t>the forum, max 300 words, </a:t>
            </a:r>
            <a:r>
              <a:rPr lang="en-US" sz="2400" b="1" u="sng" dirty="0">
                <a:solidFill>
                  <a:schemeClr val="tx1"/>
                </a:solidFill>
              </a:rPr>
              <a:t>not mandatory</a:t>
            </a:r>
            <a:r>
              <a:rPr lang="en-US" sz="2400" b="1" dirty="0">
                <a:solidFill>
                  <a:schemeClr val="tx1"/>
                </a:solidFill>
              </a:rPr>
              <a:t>].</a:t>
            </a:r>
            <a:endParaRPr lang="it-IT" sz="2400" b="1" dirty="0">
              <a:solidFill>
                <a:schemeClr val="tx1"/>
              </a:solidFill>
            </a:endParaRPr>
          </a:p>
        </p:txBody>
      </p:sp>
    </p:spTree>
    <p:extLst>
      <p:ext uri="{BB962C8B-B14F-4D97-AF65-F5344CB8AC3E}">
        <p14:creationId xmlns:p14="http://schemas.microsoft.com/office/powerpoint/2010/main" val="2401425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30725" y="569343"/>
            <a:ext cx="9368286" cy="4123427"/>
          </a:xfrm>
        </p:spPr>
        <p:txBody>
          <a:bodyPr>
            <a:normAutofit/>
          </a:bodyPr>
          <a:lstStyle/>
          <a:p>
            <a:r>
              <a:rPr lang="en-US" sz="2400" b="1" dirty="0">
                <a:solidFill>
                  <a:schemeClr val="tx1"/>
                </a:solidFill>
              </a:rPr>
              <a:t>The ecology of </a:t>
            </a:r>
            <a:r>
              <a:rPr lang="en-US" sz="2400" b="1" dirty="0" err="1">
                <a:solidFill>
                  <a:schemeClr val="tx1"/>
                </a:solidFill>
              </a:rPr>
              <a:t>knowledges</a:t>
            </a:r>
            <a:r>
              <a:rPr lang="en-US" sz="2400" b="1" dirty="0">
                <a:solidFill>
                  <a:schemeClr val="tx1"/>
                </a:solidFill>
              </a:rPr>
              <a:t> focuses on the concrete relations among </a:t>
            </a:r>
            <a:r>
              <a:rPr lang="en-US" sz="2400" b="1" dirty="0" err="1">
                <a:solidFill>
                  <a:schemeClr val="tx1"/>
                </a:solidFill>
              </a:rPr>
              <a:t>knowledges</a:t>
            </a:r>
            <a:r>
              <a:rPr lang="en-US" sz="2400" b="1" dirty="0">
                <a:solidFill>
                  <a:schemeClr val="tx1"/>
                </a:solidFill>
              </a:rPr>
              <a:t> and on the hierarchies and powers generated among them.</a:t>
            </a:r>
          </a:p>
          <a:p>
            <a:r>
              <a:rPr lang="en-US" sz="2400" b="1" dirty="0">
                <a:solidFill>
                  <a:schemeClr val="tx1"/>
                </a:solidFill>
              </a:rPr>
              <a:t>Actually, no concrete practice would be possible without such hierarchies. The ecology of </a:t>
            </a:r>
            <a:r>
              <a:rPr lang="en-US" sz="2400" b="1" dirty="0" err="1">
                <a:solidFill>
                  <a:schemeClr val="tx1"/>
                </a:solidFill>
              </a:rPr>
              <a:t>knowledges</a:t>
            </a:r>
            <a:r>
              <a:rPr lang="en-US" sz="2400" b="1" dirty="0">
                <a:solidFill>
                  <a:schemeClr val="tx1"/>
                </a:solidFill>
              </a:rPr>
              <a:t> challenges universal and abstract hierarchies and the powers that, through them, have been naturalized by history.</a:t>
            </a:r>
          </a:p>
          <a:p>
            <a:r>
              <a:rPr lang="en-US" sz="2400" b="1" dirty="0">
                <a:solidFill>
                  <a:schemeClr val="tx1"/>
                </a:solidFill>
              </a:rPr>
              <a:t>Concrete hierarchies should emerge from the validation of a particular intervention in the real world vis-à-vis other alternative interventions.</a:t>
            </a:r>
            <a:endParaRPr lang="it-IT" sz="2400" b="1" dirty="0">
              <a:solidFill>
                <a:schemeClr val="tx1"/>
              </a:solidFill>
            </a:endParaRPr>
          </a:p>
        </p:txBody>
      </p:sp>
    </p:spTree>
    <p:extLst>
      <p:ext uri="{BB962C8B-B14F-4D97-AF65-F5344CB8AC3E}">
        <p14:creationId xmlns:p14="http://schemas.microsoft.com/office/powerpoint/2010/main" val="3156295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92702" y="819509"/>
            <a:ext cx="9508284" cy="5684808"/>
          </a:xfrm>
        </p:spPr>
        <p:txBody>
          <a:bodyPr>
            <a:noAutofit/>
          </a:bodyPr>
          <a:lstStyle/>
          <a:p>
            <a:r>
              <a:rPr lang="en-US" sz="2400" b="1" i="1" u="sng" dirty="0">
                <a:solidFill>
                  <a:schemeClr val="tx1"/>
                </a:solidFill>
              </a:rPr>
              <a:t>Intercultural translation </a:t>
            </a:r>
            <a:r>
              <a:rPr lang="en-US" sz="2400" b="1" dirty="0">
                <a:solidFill>
                  <a:schemeClr val="tx1"/>
                </a:solidFill>
              </a:rPr>
              <a:t>is the alternative both to the abstract universalism that grounds Western-centric general theories and to the idea of incommensurability between cultures. The two are related and account for the two “</a:t>
            </a:r>
            <a:r>
              <a:rPr lang="en-US" sz="2400" b="1" u="sng" dirty="0" smtClean="0">
                <a:solidFill>
                  <a:schemeClr val="tx1"/>
                </a:solidFill>
              </a:rPr>
              <a:t>non-relationships</a:t>
            </a:r>
            <a:r>
              <a:rPr lang="en-US" sz="2400" b="1" dirty="0">
                <a:solidFill>
                  <a:schemeClr val="tx1"/>
                </a:solidFill>
              </a:rPr>
              <a:t>” of Western modernity with non-</a:t>
            </a:r>
            <a:r>
              <a:rPr lang="it-IT" sz="2400" b="1" dirty="0">
                <a:solidFill>
                  <a:schemeClr val="tx1"/>
                </a:solidFill>
              </a:rPr>
              <a:t>Western </a:t>
            </a:r>
            <a:r>
              <a:rPr lang="it-IT" sz="2400" b="1" dirty="0" err="1">
                <a:solidFill>
                  <a:schemeClr val="tx1"/>
                </a:solidFill>
              </a:rPr>
              <a:t>cultures</a:t>
            </a:r>
            <a:r>
              <a:rPr lang="it-IT" sz="2400" b="1" dirty="0">
                <a:solidFill>
                  <a:schemeClr val="tx1"/>
                </a:solidFill>
              </a:rPr>
              <a:t>: </a:t>
            </a:r>
            <a:r>
              <a:rPr lang="it-IT" sz="2400" b="1" i="1" u="sng" dirty="0" err="1">
                <a:solidFill>
                  <a:schemeClr val="tx1"/>
                </a:solidFill>
              </a:rPr>
              <a:t>destruction</a:t>
            </a:r>
            <a:r>
              <a:rPr lang="it-IT" sz="2400" b="1" dirty="0">
                <a:solidFill>
                  <a:schemeClr val="tx1"/>
                </a:solidFill>
              </a:rPr>
              <a:t> and </a:t>
            </a:r>
            <a:r>
              <a:rPr lang="it-IT" sz="2400" b="1" i="1" u="sng" dirty="0" err="1">
                <a:solidFill>
                  <a:schemeClr val="tx1"/>
                </a:solidFill>
              </a:rPr>
              <a:t>assimilation</a:t>
            </a:r>
            <a:r>
              <a:rPr lang="it-IT" sz="2400" b="1" dirty="0">
                <a:solidFill>
                  <a:schemeClr val="tx1"/>
                </a:solidFill>
              </a:rPr>
              <a:t>.</a:t>
            </a:r>
          </a:p>
          <a:p>
            <a:r>
              <a:rPr lang="en-US" sz="2400" b="1" dirty="0">
                <a:solidFill>
                  <a:schemeClr val="tx1"/>
                </a:solidFill>
              </a:rPr>
              <a:t>Intercultural translation consists of searching for </a:t>
            </a:r>
            <a:r>
              <a:rPr lang="en-US" sz="2400" b="1" u="sng" dirty="0">
                <a:solidFill>
                  <a:schemeClr val="tx1"/>
                </a:solidFill>
              </a:rPr>
              <a:t>isomorphic</a:t>
            </a:r>
            <a:r>
              <a:rPr lang="en-US" sz="2400" b="1" dirty="0">
                <a:solidFill>
                  <a:schemeClr val="tx1"/>
                </a:solidFill>
              </a:rPr>
              <a:t> </a:t>
            </a:r>
            <a:r>
              <a:rPr lang="en-US" sz="2400" b="1" u="sng" dirty="0">
                <a:solidFill>
                  <a:schemeClr val="tx1"/>
                </a:solidFill>
              </a:rPr>
              <a:t>concerns</a:t>
            </a:r>
            <a:r>
              <a:rPr lang="en-US" sz="2400" b="1" dirty="0">
                <a:solidFill>
                  <a:schemeClr val="tx1"/>
                </a:solidFill>
              </a:rPr>
              <a:t> </a:t>
            </a:r>
            <a:r>
              <a:rPr lang="en-US" sz="2400" b="1" dirty="0" smtClean="0">
                <a:solidFill>
                  <a:schemeClr val="tx1"/>
                </a:solidFill>
              </a:rPr>
              <a:t>(contact zones) and </a:t>
            </a:r>
            <a:r>
              <a:rPr lang="en-US" sz="2400" b="1" dirty="0">
                <a:solidFill>
                  <a:schemeClr val="tx1"/>
                </a:solidFill>
              </a:rPr>
              <a:t>underlying assumptions among cultures, identifying differences and similarities, and </a:t>
            </a:r>
            <a:r>
              <a:rPr lang="en-US" sz="2400" b="1" dirty="0" smtClean="0">
                <a:solidFill>
                  <a:schemeClr val="tx1"/>
                </a:solidFill>
              </a:rPr>
              <a:t>developing </a:t>
            </a:r>
            <a:r>
              <a:rPr lang="en-US" sz="2400" b="1" i="1" u="sng" dirty="0">
                <a:solidFill>
                  <a:schemeClr val="tx1"/>
                </a:solidFill>
              </a:rPr>
              <a:t>new hybrid forms of cultural understanding and intercommunication </a:t>
            </a:r>
            <a:r>
              <a:rPr lang="en-US" sz="2400" b="1" dirty="0">
                <a:solidFill>
                  <a:schemeClr val="tx1"/>
                </a:solidFill>
              </a:rPr>
              <a:t>that may be useful in favoring interactions and strengthening alliances among social movements fighting, in different cultural contexts, against capitalism, colonialism, and patriarchy and for social justice, human dignity, or human decency.</a:t>
            </a:r>
          </a:p>
        </p:txBody>
      </p:sp>
    </p:spTree>
    <p:extLst>
      <p:ext uri="{BB962C8B-B14F-4D97-AF65-F5344CB8AC3E}">
        <p14:creationId xmlns:p14="http://schemas.microsoft.com/office/powerpoint/2010/main" val="2160242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618067"/>
            <a:ext cx="8915400" cy="5948196"/>
          </a:xfrm>
        </p:spPr>
        <p:txBody>
          <a:bodyPr>
            <a:normAutofit/>
          </a:bodyPr>
          <a:lstStyle/>
          <a:p>
            <a:r>
              <a:rPr lang="it-IT" sz="2000" b="1" dirty="0" err="1">
                <a:solidFill>
                  <a:schemeClr val="tx1"/>
                </a:solidFill>
              </a:rPr>
              <a:t>Intercultural</a:t>
            </a:r>
            <a:r>
              <a:rPr lang="it-IT" sz="2000" b="1" dirty="0">
                <a:solidFill>
                  <a:schemeClr val="tx1"/>
                </a:solidFill>
              </a:rPr>
              <a:t> </a:t>
            </a:r>
            <a:r>
              <a:rPr lang="it-IT" sz="2000" b="1" dirty="0" err="1" smtClean="0">
                <a:solidFill>
                  <a:schemeClr val="tx1"/>
                </a:solidFill>
              </a:rPr>
              <a:t>translation</a:t>
            </a:r>
            <a:r>
              <a:rPr lang="it-IT" sz="2000" b="1" dirty="0">
                <a:solidFill>
                  <a:schemeClr val="tx1"/>
                </a:solidFill>
              </a:rPr>
              <a:t> </a:t>
            </a:r>
            <a:r>
              <a:rPr lang="en-US" sz="2000" b="1" dirty="0" smtClean="0">
                <a:solidFill>
                  <a:schemeClr val="tx1"/>
                </a:solidFill>
              </a:rPr>
              <a:t>questions </a:t>
            </a:r>
            <a:r>
              <a:rPr lang="en-US" sz="2000" b="1" dirty="0">
                <a:solidFill>
                  <a:schemeClr val="tx1"/>
                </a:solidFill>
              </a:rPr>
              <a:t>both the </a:t>
            </a:r>
            <a:r>
              <a:rPr lang="en-US" sz="2000" b="1" dirty="0" smtClean="0">
                <a:solidFill>
                  <a:schemeClr val="tx1"/>
                </a:solidFill>
              </a:rPr>
              <a:t>dichotomies </a:t>
            </a:r>
            <a:r>
              <a:rPr lang="en-US" sz="2000" b="1" dirty="0">
                <a:solidFill>
                  <a:schemeClr val="tx1"/>
                </a:solidFill>
              </a:rPr>
              <a:t>among </a:t>
            </a:r>
            <a:r>
              <a:rPr lang="en-US" sz="2000" b="1" u="sng" dirty="0">
                <a:solidFill>
                  <a:schemeClr val="tx1"/>
                </a:solidFill>
              </a:rPr>
              <a:t>alternative </a:t>
            </a:r>
            <a:r>
              <a:rPr lang="en-US" sz="2000" b="1" u="sng" dirty="0" err="1" smtClean="0">
                <a:solidFill>
                  <a:schemeClr val="tx1"/>
                </a:solidFill>
              </a:rPr>
              <a:t>knowledges</a:t>
            </a:r>
            <a:r>
              <a:rPr lang="en-US" sz="2000" b="1" dirty="0">
                <a:solidFill>
                  <a:schemeClr val="tx1"/>
                </a:solidFill>
              </a:rPr>
              <a:t> </a:t>
            </a:r>
            <a:r>
              <a:rPr lang="en-US" sz="2000" b="1" dirty="0" smtClean="0">
                <a:solidFill>
                  <a:schemeClr val="tx1"/>
                </a:solidFill>
              </a:rPr>
              <a:t>(e.g</a:t>
            </a:r>
            <a:r>
              <a:rPr lang="en-US" sz="2000" b="1" dirty="0">
                <a:solidFill>
                  <a:schemeClr val="tx1"/>
                </a:solidFill>
              </a:rPr>
              <a:t>., indigenous knowledge versus scientific knowledge) and the </a:t>
            </a:r>
            <a:r>
              <a:rPr lang="en-US" sz="2000" b="1" dirty="0" smtClean="0">
                <a:solidFill>
                  <a:schemeClr val="tx1"/>
                </a:solidFill>
              </a:rPr>
              <a:t>unequal abstract </a:t>
            </a:r>
            <a:r>
              <a:rPr lang="en-US" sz="2000" b="1" dirty="0">
                <a:solidFill>
                  <a:schemeClr val="tx1"/>
                </a:solidFill>
              </a:rPr>
              <a:t>status of </a:t>
            </a:r>
            <a:r>
              <a:rPr lang="en-US" sz="2000" b="1" u="sng" dirty="0">
                <a:solidFill>
                  <a:schemeClr val="tx1"/>
                </a:solidFill>
              </a:rPr>
              <a:t>different </a:t>
            </a:r>
            <a:r>
              <a:rPr lang="en-US" sz="2000" b="1" u="sng" dirty="0" err="1">
                <a:solidFill>
                  <a:schemeClr val="tx1"/>
                </a:solidFill>
              </a:rPr>
              <a:t>knowledges</a:t>
            </a:r>
            <a:r>
              <a:rPr lang="en-US" sz="2000" b="1" u="sng" dirty="0">
                <a:solidFill>
                  <a:schemeClr val="tx1"/>
                </a:solidFill>
              </a:rPr>
              <a:t> </a:t>
            </a:r>
            <a:r>
              <a:rPr lang="en-US" sz="2000" b="1" dirty="0">
                <a:solidFill>
                  <a:schemeClr val="tx1"/>
                </a:solidFill>
              </a:rPr>
              <a:t>(e.g., indigenous knowledge as </a:t>
            </a:r>
            <a:r>
              <a:rPr lang="en-US" sz="2000" b="1" dirty="0" smtClean="0">
                <a:solidFill>
                  <a:schemeClr val="tx1"/>
                </a:solidFill>
              </a:rPr>
              <a:t>a valid </a:t>
            </a:r>
            <a:r>
              <a:rPr lang="en-US" sz="2000" b="1" dirty="0">
                <a:solidFill>
                  <a:schemeClr val="tx1"/>
                </a:solidFill>
              </a:rPr>
              <a:t>claim of </a:t>
            </a:r>
            <a:r>
              <a:rPr lang="en-US" sz="2000" b="1" dirty="0" smtClean="0">
                <a:solidFill>
                  <a:schemeClr val="tx1"/>
                </a:solidFill>
              </a:rPr>
              <a:t>cultural identity </a:t>
            </a:r>
            <a:r>
              <a:rPr lang="en-US" sz="2000" b="1" dirty="0">
                <a:solidFill>
                  <a:schemeClr val="tx1"/>
                </a:solidFill>
              </a:rPr>
              <a:t>versus scientific knowledge as a valid claim </a:t>
            </a:r>
            <a:r>
              <a:rPr lang="en-US" sz="2000" b="1" dirty="0" smtClean="0">
                <a:solidFill>
                  <a:schemeClr val="tx1"/>
                </a:solidFill>
              </a:rPr>
              <a:t>of </a:t>
            </a:r>
            <a:r>
              <a:rPr lang="it-IT" sz="2000" b="1" dirty="0" err="1" smtClean="0">
                <a:solidFill>
                  <a:schemeClr val="tx1"/>
                </a:solidFill>
              </a:rPr>
              <a:t>truth</a:t>
            </a:r>
            <a:r>
              <a:rPr lang="it-IT" sz="2000" b="1" dirty="0" smtClean="0">
                <a:solidFill>
                  <a:schemeClr val="tx1"/>
                </a:solidFill>
              </a:rPr>
              <a:t>).</a:t>
            </a:r>
          </a:p>
          <a:p>
            <a:r>
              <a:rPr lang="en-US" sz="2000" b="1" dirty="0">
                <a:solidFill>
                  <a:schemeClr val="tx1"/>
                </a:solidFill>
              </a:rPr>
              <a:t>T</a:t>
            </a:r>
            <a:r>
              <a:rPr lang="en-US" sz="2000" b="1" dirty="0" smtClean="0">
                <a:solidFill>
                  <a:schemeClr val="tx1"/>
                </a:solidFill>
              </a:rPr>
              <a:t>he </a:t>
            </a:r>
            <a:r>
              <a:rPr lang="en-US" sz="2000" b="1" dirty="0">
                <a:solidFill>
                  <a:schemeClr val="tx1"/>
                </a:solidFill>
              </a:rPr>
              <a:t>work of translation enables us to cope with </a:t>
            </a:r>
            <a:r>
              <a:rPr lang="en-US" sz="2000" b="1" dirty="0" smtClean="0">
                <a:solidFill>
                  <a:schemeClr val="tx1"/>
                </a:solidFill>
              </a:rPr>
              <a:t>diversity and </a:t>
            </a:r>
            <a:r>
              <a:rPr lang="en-US" sz="2000" b="1" dirty="0">
                <a:solidFill>
                  <a:schemeClr val="tx1"/>
                </a:solidFill>
              </a:rPr>
              <a:t>conflict in the absence of a general theory and a </a:t>
            </a:r>
            <a:r>
              <a:rPr lang="en-US" sz="2000" b="1" dirty="0" smtClean="0">
                <a:solidFill>
                  <a:schemeClr val="tx1"/>
                </a:solidFill>
              </a:rPr>
              <a:t>political leadership.</a:t>
            </a:r>
          </a:p>
          <a:p>
            <a:r>
              <a:rPr lang="en-US" sz="2000" b="1" dirty="0" smtClean="0">
                <a:solidFill>
                  <a:schemeClr val="tx1"/>
                </a:solidFill>
              </a:rPr>
              <a:t>Why do we need intercultural translation? 1)The </a:t>
            </a:r>
            <a:r>
              <a:rPr lang="en-US" sz="2000" b="1" dirty="0">
                <a:solidFill>
                  <a:schemeClr val="tx1"/>
                </a:solidFill>
              </a:rPr>
              <a:t>emergence of counterhegemonic globalization, </a:t>
            </a:r>
            <a:r>
              <a:rPr lang="en-US" sz="2000" b="1" dirty="0" smtClean="0">
                <a:solidFill>
                  <a:schemeClr val="tx1"/>
                </a:solidFill>
              </a:rPr>
              <a:t>2) the rise of </a:t>
            </a:r>
            <a:r>
              <a:rPr lang="en-US" sz="2000" b="1" dirty="0">
                <a:solidFill>
                  <a:schemeClr val="tx1"/>
                </a:solidFill>
              </a:rPr>
              <a:t>social movements anchored in non-Western cultural premises, </a:t>
            </a:r>
            <a:r>
              <a:rPr lang="en-US" sz="2000" b="1" dirty="0" smtClean="0">
                <a:solidFill>
                  <a:schemeClr val="tx1"/>
                </a:solidFill>
              </a:rPr>
              <a:t>3) the </a:t>
            </a:r>
            <a:r>
              <a:rPr lang="it-IT" sz="2000" b="1" dirty="0" err="1" smtClean="0">
                <a:solidFill>
                  <a:schemeClr val="tx1"/>
                </a:solidFill>
              </a:rPr>
              <a:t>consequent</a:t>
            </a:r>
            <a:r>
              <a:rPr lang="it-IT" sz="2000" b="1" dirty="0" smtClean="0">
                <a:solidFill>
                  <a:schemeClr val="tx1"/>
                </a:solidFill>
              </a:rPr>
              <a:t> </a:t>
            </a:r>
            <a:r>
              <a:rPr lang="it-IT" sz="2000" b="1" dirty="0" err="1">
                <a:solidFill>
                  <a:schemeClr val="tx1"/>
                </a:solidFill>
              </a:rPr>
              <a:t>distance</a:t>
            </a:r>
            <a:r>
              <a:rPr lang="it-IT" sz="2000" b="1" dirty="0">
                <a:solidFill>
                  <a:schemeClr val="tx1"/>
                </a:solidFill>
              </a:rPr>
              <a:t> vis-à-vis the Western </a:t>
            </a:r>
            <a:r>
              <a:rPr lang="it-IT" sz="2000" b="1" dirty="0" err="1">
                <a:solidFill>
                  <a:schemeClr val="tx1"/>
                </a:solidFill>
              </a:rPr>
              <a:t>critical</a:t>
            </a:r>
            <a:r>
              <a:rPr lang="it-IT" sz="2000" b="1" dirty="0">
                <a:solidFill>
                  <a:schemeClr val="tx1"/>
                </a:solidFill>
              </a:rPr>
              <a:t> </a:t>
            </a:r>
            <a:r>
              <a:rPr lang="it-IT" sz="2000" b="1" dirty="0" err="1">
                <a:solidFill>
                  <a:schemeClr val="tx1"/>
                </a:solidFill>
              </a:rPr>
              <a:t>tradition</a:t>
            </a:r>
            <a:r>
              <a:rPr lang="it-IT" sz="2000" b="1" dirty="0">
                <a:solidFill>
                  <a:schemeClr val="tx1"/>
                </a:solidFill>
              </a:rPr>
              <a:t> and </a:t>
            </a:r>
            <a:r>
              <a:rPr lang="it-IT" sz="2000" b="1" dirty="0" err="1" smtClean="0">
                <a:solidFill>
                  <a:schemeClr val="tx1"/>
                </a:solidFill>
              </a:rPr>
              <a:t>political</a:t>
            </a:r>
            <a:r>
              <a:rPr lang="it-IT" sz="2000" b="1" dirty="0">
                <a:solidFill>
                  <a:schemeClr val="tx1"/>
                </a:solidFill>
              </a:rPr>
              <a:t> </a:t>
            </a:r>
            <a:r>
              <a:rPr lang="en-US" sz="2000" b="1" dirty="0" smtClean="0">
                <a:solidFill>
                  <a:schemeClr val="tx1"/>
                </a:solidFill>
              </a:rPr>
              <a:t>imagination</a:t>
            </a:r>
            <a:r>
              <a:rPr lang="en-US" sz="2000" b="1" dirty="0">
                <a:solidFill>
                  <a:schemeClr val="tx1"/>
                </a:solidFill>
              </a:rPr>
              <a:t>, </a:t>
            </a:r>
            <a:r>
              <a:rPr lang="en-US" sz="2000" b="1" dirty="0" smtClean="0">
                <a:solidFill>
                  <a:schemeClr val="tx1"/>
                </a:solidFill>
              </a:rPr>
              <a:t>4) the </a:t>
            </a:r>
            <a:r>
              <a:rPr lang="en-US" sz="2000" b="1" dirty="0">
                <a:solidFill>
                  <a:schemeClr val="tx1"/>
                </a:solidFill>
              </a:rPr>
              <a:t>collapse of the internationalism that throughout </a:t>
            </a:r>
            <a:r>
              <a:rPr lang="en-US" sz="2000" b="1" dirty="0" smtClean="0">
                <a:solidFill>
                  <a:schemeClr val="tx1"/>
                </a:solidFill>
              </a:rPr>
              <a:t>the twentieth </a:t>
            </a:r>
            <a:r>
              <a:rPr lang="en-US" sz="2000" b="1" dirty="0">
                <a:solidFill>
                  <a:schemeClr val="tx1"/>
                </a:solidFill>
              </a:rPr>
              <a:t>century privileged the working class as a historical subject, </a:t>
            </a:r>
            <a:r>
              <a:rPr lang="en-US" sz="2000" b="1" dirty="0" smtClean="0">
                <a:solidFill>
                  <a:schemeClr val="tx1"/>
                </a:solidFill>
              </a:rPr>
              <a:t>and 5) the </a:t>
            </a:r>
            <a:r>
              <a:rPr lang="en-US" sz="2000" b="1" dirty="0">
                <a:solidFill>
                  <a:schemeClr val="tx1"/>
                </a:solidFill>
              </a:rPr>
              <a:t>related crisis of abstract universalism and general theories—all </a:t>
            </a:r>
            <a:r>
              <a:rPr lang="en-US" sz="2000" b="1" dirty="0" smtClean="0">
                <a:solidFill>
                  <a:schemeClr val="tx1"/>
                </a:solidFill>
              </a:rPr>
              <a:t>these factors </a:t>
            </a:r>
            <a:r>
              <a:rPr lang="en-US" sz="2000" b="1" dirty="0">
                <a:solidFill>
                  <a:schemeClr val="tx1"/>
                </a:solidFill>
              </a:rPr>
              <a:t>converged in the call for intercultural translation</a:t>
            </a:r>
            <a:r>
              <a:rPr lang="en-US" sz="2000" b="1" dirty="0" smtClean="0">
                <a:solidFill>
                  <a:schemeClr val="tx1"/>
                </a:solidFill>
              </a:rPr>
              <a:t>.</a:t>
            </a:r>
            <a:endParaRPr lang="en-US" sz="2000" b="1" dirty="0" smtClean="0">
              <a:solidFill>
                <a:schemeClr val="tx1"/>
              </a:solidFill>
            </a:endParaRPr>
          </a:p>
        </p:txBody>
      </p:sp>
    </p:spTree>
    <p:extLst>
      <p:ext uri="{BB962C8B-B14F-4D97-AF65-F5344CB8AC3E}">
        <p14:creationId xmlns:p14="http://schemas.microsoft.com/office/powerpoint/2010/main" val="2040920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569343"/>
            <a:ext cx="8915400" cy="5891842"/>
          </a:xfrm>
        </p:spPr>
        <p:txBody>
          <a:bodyPr>
            <a:noAutofit/>
          </a:bodyPr>
          <a:lstStyle/>
          <a:p>
            <a:pPr marL="0" indent="0">
              <a:buNone/>
            </a:pPr>
            <a:r>
              <a:rPr lang="en-US" sz="2000" b="1" dirty="0" smtClean="0">
                <a:solidFill>
                  <a:schemeClr val="tx1"/>
                </a:solidFill>
              </a:rPr>
              <a:t>                          Why </a:t>
            </a:r>
            <a:r>
              <a:rPr lang="en-US" sz="2000" b="1" dirty="0">
                <a:solidFill>
                  <a:schemeClr val="tx1"/>
                </a:solidFill>
              </a:rPr>
              <a:t>do we need intercultural </a:t>
            </a:r>
            <a:r>
              <a:rPr lang="en-US" sz="2000" b="1" dirty="0" smtClean="0">
                <a:solidFill>
                  <a:schemeClr val="tx1"/>
                </a:solidFill>
              </a:rPr>
              <a:t>translation?</a:t>
            </a:r>
          </a:p>
          <a:p>
            <a:r>
              <a:rPr lang="en-US" sz="2000" b="1" dirty="0" smtClean="0">
                <a:solidFill>
                  <a:schemeClr val="tx1"/>
                </a:solidFill>
              </a:rPr>
              <a:t>1)The </a:t>
            </a:r>
            <a:r>
              <a:rPr lang="en-US" sz="2000" b="1" dirty="0">
                <a:solidFill>
                  <a:schemeClr val="tx1"/>
                </a:solidFill>
              </a:rPr>
              <a:t>emergence of counterhegemonic </a:t>
            </a:r>
            <a:r>
              <a:rPr lang="en-US" sz="2000" b="1" dirty="0" smtClean="0">
                <a:solidFill>
                  <a:schemeClr val="tx1"/>
                </a:solidFill>
              </a:rPr>
              <a:t>globalization,</a:t>
            </a:r>
          </a:p>
          <a:p>
            <a:r>
              <a:rPr lang="en-US" sz="2000" b="1" dirty="0" smtClean="0">
                <a:solidFill>
                  <a:schemeClr val="tx1"/>
                </a:solidFill>
              </a:rPr>
              <a:t>2</a:t>
            </a:r>
            <a:r>
              <a:rPr lang="en-US" sz="2000" b="1" dirty="0">
                <a:solidFill>
                  <a:schemeClr val="tx1"/>
                </a:solidFill>
              </a:rPr>
              <a:t>) the rise of social movements anchored in non-Western cultural </a:t>
            </a:r>
            <a:r>
              <a:rPr lang="en-US" sz="2000" b="1" dirty="0" smtClean="0">
                <a:solidFill>
                  <a:schemeClr val="tx1"/>
                </a:solidFill>
              </a:rPr>
              <a:t>premises</a:t>
            </a:r>
          </a:p>
          <a:p>
            <a:r>
              <a:rPr lang="en-US" sz="2000" b="1" dirty="0" smtClean="0">
                <a:solidFill>
                  <a:schemeClr val="tx1"/>
                </a:solidFill>
              </a:rPr>
              <a:t>3</a:t>
            </a:r>
            <a:r>
              <a:rPr lang="en-US" sz="2000" b="1" dirty="0">
                <a:solidFill>
                  <a:schemeClr val="tx1"/>
                </a:solidFill>
              </a:rPr>
              <a:t>) the </a:t>
            </a:r>
            <a:r>
              <a:rPr lang="it-IT" sz="2000" b="1" dirty="0" err="1">
                <a:solidFill>
                  <a:schemeClr val="tx1"/>
                </a:solidFill>
              </a:rPr>
              <a:t>consequent</a:t>
            </a:r>
            <a:r>
              <a:rPr lang="it-IT" sz="2000" b="1" dirty="0">
                <a:solidFill>
                  <a:schemeClr val="tx1"/>
                </a:solidFill>
              </a:rPr>
              <a:t> </a:t>
            </a:r>
            <a:r>
              <a:rPr lang="it-IT" sz="2000" b="1" dirty="0" err="1">
                <a:solidFill>
                  <a:schemeClr val="tx1"/>
                </a:solidFill>
              </a:rPr>
              <a:t>distance</a:t>
            </a:r>
            <a:r>
              <a:rPr lang="it-IT" sz="2000" b="1" dirty="0">
                <a:solidFill>
                  <a:schemeClr val="tx1"/>
                </a:solidFill>
              </a:rPr>
              <a:t> vis-à-vis the Western </a:t>
            </a:r>
            <a:r>
              <a:rPr lang="it-IT" sz="2000" b="1" dirty="0" err="1">
                <a:solidFill>
                  <a:schemeClr val="tx1"/>
                </a:solidFill>
              </a:rPr>
              <a:t>critical</a:t>
            </a:r>
            <a:r>
              <a:rPr lang="it-IT" sz="2000" b="1" dirty="0">
                <a:solidFill>
                  <a:schemeClr val="tx1"/>
                </a:solidFill>
              </a:rPr>
              <a:t> </a:t>
            </a:r>
            <a:r>
              <a:rPr lang="it-IT" sz="2000" b="1" dirty="0" err="1">
                <a:solidFill>
                  <a:schemeClr val="tx1"/>
                </a:solidFill>
              </a:rPr>
              <a:t>tradition</a:t>
            </a:r>
            <a:r>
              <a:rPr lang="it-IT" sz="2000" b="1" dirty="0">
                <a:solidFill>
                  <a:schemeClr val="tx1"/>
                </a:solidFill>
              </a:rPr>
              <a:t> and </a:t>
            </a:r>
            <a:r>
              <a:rPr lang="it-IT" sz="2000" b="1" dirty="0" err="1">
                <a:solidFill>
                  <a:schemeClr val="tx1"/>
                </a:solidFill>
              </a:rPr>
              <a:t>political</a:t>
            </a:r>
            <a:r>
              <a:rPr lang="it-IT" sz="2000" b="1" dirty="0">
                <a:solidFill>
                  <a:schemeClr val="tx1"/>
                </a:solidFill>
              </a:rPr>
              <a:t> </a:t>
            </a:r>
            <a:r>
              <a:rPr lang="en-US" sz="2000" b="1" dirty="0" smtClean="0">
                <a:solidFill>
                  <a:schemeClr val="tx1"/>
                </a:solidFill>
              </a:rPr>
              <a:t>imagination</a:t>
            </a:r>
          </a:p>
          <a:p>
            <a:r>
              <a:rPr lang="en-US" sz="2000" b="1" dirty="0" smtClean="0">
                <a:solidFill>
                  <a:schemeClr val="tx1"/>
                </a:solidFill>
              </a:rPr>
              <a:t>4</a:t>
            </a:r>
            <a:r>
              <a:rPr lang="en-US" sz="2000" b="1" dirty="0">
                <a:solidFill>
                  <a:schemeClr val="tx1"/>
                </a:solidFill>
              </a:rPr>
              <a:t>) the collapse of the internationalism that throughout the twentieth century privileged the working class as a historical </a:t>
            </a:r>
            <a:r>
              <a:rPr lang="en-US" sz="2000" b="1" dirty="0" smtClean="0">
                <a:solidFill>
                  <a:schemeClr val="tx1"/>
                </a:solidFill>
              </a:rPr>
              <a:t>subject</a:t>
            </a:r>
          </a:p>
          <a:p>
            <a:r>
              <a:rPr lang="en-US" sz="2000" b="1" dirty="0" smtClean="0">
                <a:solidFill>
                  <a:schemeClr val="tx1"/>
                </a:solidFill>
              </a:rPr>
              <a:t>5</a:t>
            </a:r>
            <a:r>
              <a:rPr lang="en-US" sz="2000" b="1" dirty="0">
                <a:solidFill>
                  <a:schemeClr val="tx1"/>
                </a:solidFill>
              </a:rPr>
              <a:t>) the related crisis of abstract universalism and general </a:t>
            </a:r>
            <a:r>
              <a:rPr lang="en-US" sz="2000" b="1" dirty="0" smtClean="0">
                <a:solidFill>
                  <a:schemeClr val="tx1"/>
                </a:solidFill>
              </a:rPr>
              <a:t>theories</a:t>
            </a:r>
          </a:p>
          <a:p>
            <a:endParaRPr lang="en-US" sz="2000" b="1" dirty="0">
              <a:solidFill>
                <a:schemeClr val="tx1"/>
              </a:solidFill>
            </a:endParaRPr>
          </a:p>
          <a:p>
            <a:r>
              <a:rPr lang="en-US" sz="2000" b="1" dirty="0" smtClean="0">
                <a:solidFill>
                  <a:schemeClr val="tx1"/>
                </a:solidFill>
              </a:rPr>
              <a:t>All </a:t>
            </a:r>
            <a:r>
              <a:rPr lang="en-US" sz="2000" b="1" dirty="0">
                <a:solidFill>
                  <a:schemeClr val="tx1"/>
                </a:solidFill>
              </a:rPr>
              <a:t>these factors converged in the call for intercultural translation. </a:t>
            </a:r>
            <a:endParaRPr lang="en-US" sz="2000" b="1" dirty="0" smtClean="0">
              <a:solidFill>
                <a:schemeClr val="tx1"/>
              </a:solidFill>
            </a:endParaRPr>
          </a:p>
          <a:p>
            <a:pPr marL="0" indent="0">
              <a:buNone/>
            </a:pPr>
            <a:r>
              <a:rPr lang="en-US" sz="2000" b="1" dirty="0" smtClean="0">
                <a:solidFill>
                  <a:schemeClr val="tx1"/>
                </a:solidFill>
              </a:rPr>
              <a:t>                                                            BUT:</a:t>
            </a:r>
          </a:p>
          <a:p>
            <a:pPr marL="0" indent="0">
              <a:buNone/>
            </a:pPr>
            <a:r>
              <a:rPr lang="en-US" sz="2000" b="1" dirty="0" smtClean="0">
                <a:solidFill>
                  <a:schemeClr val="tx1"/>
                </a:solidFill>
              </a:rPr>
              <a:t>                                     A </a:t>
            </a:r>
            <a:r>
              <a:rPr lang="en-US" sz="2000" b="1" dirty="0">
                <a:solidFill>
                  <a:schemeClr val="tx1"/>
                </a:solidFill>
              </a:rPr>
              <a:t>lot of very serious problem →</a:t>
            </a:r>
            <a:endParaRPr lang="it-IT" sz="2000" dirty="0"/>
          </a:p>
        </p:txBody>
      </p:sp>
    </p:spTree>
    <p:extLst>
      <p:ext uri="{BB962C8B-B14F-4D97-AF65-F5344CB8AC3E}">
        <p14:creationId xmlns:p14="http://schemas.microsoft.com/office/powerpoint/2010/main" val="1922308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23333"/>
            <a:ext cx="8915400" cy="5960534"/>
          </a:xfrm>
        </p:spPr>
        <p:txBody>
          <a:bodyPr>
            <a:normAutofit lnSpcReduction="10000"/>
          </a:bodyPr>
          <a:lstStyle/>
          <a:p>
            <a:pPr marL="0" indent="0">
              <a:buNone/>
            </a:pPr>
            <a:r>
              <a:rPr lang="en-US" sz="2000" b="1" dirty="0" smtClean="0">
                <a:solidFill>
                  <a:schemeClr val="tx1"/>
                </a:solidFill>
              </a:rPr>
              <a:t>Methodological questions:</a:t>
            </a:r>
          </a:p>
          <a:p>
            <a:endParaRPr lang="en-US" sz="2000" b="1" dirty="0">
              <a:solidFill>
                <a:schemeClr val="tx1"/>
              </a:solidFill>
            </a:endParaRPr>
          </a:p>
          <a:p>
            <a:r>
              <a:rPr lang="en-US" sz="2000" b="1" dirty="0" smtClean="0">
                <a:solidFill>
                  <a:schemeClr val="tx1"/>
                </a:solidFill>
              </a:rPr>
              <a:t>1</a:t>
            </a:r>
            <a:r>
              <a:rPr lang="en-US" sz="2000" b="1" dirty="0" smtClean="0">
                <a:solidFill>
                  <a:schemeClr val="tx1"/>
                </a:solidFill>
              </a:rPr>
              <a:t>) What </a:t>
            </a:r>
            <a:r>
              <a:rPr lang="en-US" sz="2000" b="1" dirty="0">
                <a:solidFill>
                  <a:schemeClr val="tx1"/>
                </a:solidFill>
              </a:rPr>
              <a:t>types of relationships </a:t>
            </a:r>
            <a:r>
              <a:rPr lang="en-US" sz="2000" b="1" dirty="0" smtClean="0">
                <a:solidFill>
                  <a:schemeClr val="tx1"/>
                </a:solidFill>
              </a:rPr>
              <a:t>are possible </a:t>
            </a:r>
            <a:r>
              <a:rPr lang="en-US" sz="2000" b="1" dirty="0">
                <a:solidFill>
                  <a:schemeClr val="tx1"/>
                </a:solidFill>
              </a:rPr>
              <a:t>between </a:t>
            </a:r>
            <a:r>
              <a:rPr lang="en-US" sz="2000" b="1" dirty="0" smtClean="0">
                <a:solidFill>
                  <a:schemeClr val="tx1"/>
                </a:solidFill>
              </a:rPr>
              <a:t>different </a:t>
            </a:r>
            <a:r>
              <a:rPr lang="en-US" sz="2000" b="1" dirty="0" err="1">
                <a:solidFill>
                  <a:schemeClr val="tx1"/>
                </a:solidFill>
              </a:rPr>
              <a:t>knowledges</a:t>
            </a:r>
            <a:r>
              <a:rPr lang="en-US" sz="2000" b="1" dirty="0">
                <a:solidFill>
                  <a:schemeClr val="tx1"/>
                </a:solidFill>
              </a:rPr>
              <a:t>? </a:t>
            </a:r>
            <a:endParaRPr lang="en-US" sz="2000" b="1" dirty="0" smtClean="0">
              <a:solidFill>
                <a:schemeClr val="tx1"/>
              </a:solidFill>
            </a:endParaRPr>
          </a:p>
          <a:p>
            <a:r>
              <a:rPr lang="en-US" sz="2000" b="1" dirty="0" smtClean="0">
                <a:solidFill>
                  <a:schemeClr val="tx1"/>
                </a:solidFill>
              </a:rPr>
              <a:t>2) How </a:t>
            </a:r>
            <a:r>
              <a:rPr lang="en-US" sz="2000" b="1" dirty="0">
                <a:solidFill>
                  <a:schemeClr val="tx1"/>
                </a:solidFill>
              </a:rPr>
              <a:t>to </a:t>
            </a:r>
            <a:r>
              <a:rPr lang="en-US" sz="2000" b="1" dirty="0" smtClean="0">
                <a:solidFill>
                  <a:schemeClr val="tx1"/>
                </a:solidFill>
              </a:rPr>
              <a:t>distinguish </a:t>
            </a:r>
            <a:r>
              <a:rPr lang="it-IT" sz="2000" b="1" dirty="0" err="1" smtClean="0">
                <a:solidFill>
                  <a:schemeClr val="tx1"/>
                </a:solidFill>
              </a:rPr>
              <a:t>incommensurability</a:t>
            </a:r>
            <a:r>
              <a:rPr lang="it-IT" sz="2000" b="1" dirty="0">
                <a:solidFill>
                  <a:schemeClr val="tx1"/>
                </a:solidFill>
              </a:rPr>
              <a:t>, </a:t>
            </a:r>
            <a:r>
              <a:rPr lang="it-IT" sz="2000" b="1" dirty="0" err="1">
                <a:solidFill>
                  <a:schemeClr val="tx1"/>
                </a:solidFill>
              </a:rPr>
              <a:t>incompatibility</a:t>
            </a:r>
            <a:r>
              <a:rPr lang="it-IT" sz="2000" b="1" dirty="0">
                <a:solidFill>
                  <a:schemeClr val="tx1"/>
                </a:solidFill>
              </a:rPr>
              <a:t>, </a:t>
            </a:r>
            <a:r>
              <a:rPr lang="it-IT" sz="2000" b="1" dirty="0" err="1">
                <a:solidFill>
                  <a:schemeClr val="tx1"/>
                </a:solidFill>
              </a:rPr>
              <a:t>contradiction</a:t>
            </a:r>
            <a:r>
              <a:rPr lang="it-IT" sz="2000" b="1" dirty="0">
                <a:solidFill>
                  <a:schemeClr val="tx1"/>
                </a:solidFill>
              </a:rPr>
              <a:t>, </a:t>
            </a:r>
            <a:r>
              <a:rPr lang="it-IT" sz="2000" b="1" dirty="0" smtClean="0">
                <a:solidFill>
                  <a:schemeClr val="tx1"/>
                </a:solidFill>
              </a:rPr>
              <a:t>and </a:t>
            </a:r>
            <a:r>
              <a:rPr lang="en-US" sz="2000" b="1" dirty="0" smtClean="0">
                <a:solidFill>
                  <a:schemeClr val="tx1"/>
                </a:solidFill>
              </a:rPr>
              <a:t>complementarity?</a:t>
            </a:r>
          </a:p>
          <a:p>
            <a:r>
              <a:rPr lang="en-US" sz="2000" b="1" dirty="0" smtClean="0">
                <a:solidFill>
                  <a:schemeClr val="tx1"/>
                </a:solidFill>
              </a:rPr>
              <a:t>3) Where </a:t>
            </a:r>
            <a:r>
              <a:rPr lang="en-US" sz="2000" b="1" dirty="0">
                <a:solidFill>
                  <a:schemeClr val="tx1"/>
                </a:solidFill>
              </a:rPr>
              <a:t>does the will to translate come </a:t>
            </a:r>
            <a:r>
              <a:rPr lang="en-US" sz="2000" b="1" dirty="0" smtClean="0">
                <a:solidFill>
                  <a:schemeClr val="tx1"/>
                </a:solidFill>
              </a:rPr>
              <a:t>from?</a:t>
            </a:r>
          </a:p>
          <a:p>
            <a:r>
              <a:rPr lang="en-US" sz="2000" b="1" dirty="0" smtClean="0">
                <a:solidFill>
                  <a:schemeClr val="tx1"/>
                </a:solidFill>
              </a:rPr>
              <a:t>4) Who are the translators?</a:t>
            </a:r>
          </a:p>
          <a:p>
            <a:r>
              <a:rPr lang="en-US" sz="2000" b="1" dirty="0" smtClean="0">
                <a:solidFill>
                  <a:schemeClr val="tx1"/>
                </a:solidFill>
              </a:rPr>
              <a:t>5) How </a:t>
            </a:r>
            <a:r>
              <a:rPr lang="en-US" sz="2000" b="1" dirty="0">
                <a:solidFill>
                  <a:schemeClr val="tx1"/>
                </a:solidFill>
              </a:rPr>
              <a:t>to choose translation partners and </a:t>
            </a:r>
            <a:r>
              <a:rPr lang="en-US" sz="2000" b="1" dirty="0" smtClean="0">
                <a:solidFill>
                  <a:schemeClr val="tx1"/>
                </a:solidFill>
              </a:rPr>
              <a:t>issues?</a:t>
            </a:r>
          </a:p>
          <a:p>
            <a:r>
              <a:rPr lang="en-US" sz="2000" b="1" dirty="0" smtClean="0">
                <a:solidFill>
                  <a:schemeClr val="tx1"/>
                </a:solidFill>
              </a:rPr>
              <a:t>6) How to form </a:t>
            </a:r>
            <a:r>
              <a:rPr lang="en-US" sz="2000" b="1" dirty="0">
                <a:solidFill>
                  <a:schemeClr val="tx1"/>
                </a:solidFill>
              </a:rPr>
              <a:t>shared decisions and distinguish them from imposed </a:t>
            </a:r>
            <a:r>
              <a:rPr lang="en-US" sz="2000" b="1" dirty="0" smtClean="0">
                <a:solidFill>
                  <a:schemeClr val="tx1"/>
                </a:solidFill>
              </a:rPr>
              <a:t>ones?</a:t>
            </a:r>
          </a:p>
          <a:p>
            <a:r>
              <a:rPr lang="en-US" sz="2000" b="1" dirty="0" smtClean="0">
                <a:solidFill>
                  <a:schemeClr val="tx1"/>
                </a:solidFill>
              </a:rPr>
              <a:t>7) What is the </a:t>
            </a:r>
            <a:r>
              <a:rPr lang="en-US" sz="2000" b="1" dirty="0">
                <a:solidFill>
                  <a:schemeClr val="tx1"/>
                </a:solidFill>
              </a:rPr>
              <a:t>difference between intercultural translation and </a:t>
            </a:r>
            <a:r>
              <a:rPr lang="en-US" sz="2000" b="1" dirty="0" err="1">
                <a:solidFill>
                  <a:schemeClr val="tx1"/>
                </a:solidFill>
              </a:rPr>
              <a:t>interlingual</a:t>
            </a:r>
            <a:r>
              <a:rPr lang="en-US" sz="2000" b="1" dirty="0">
                <a:solidFill>
                  <a:schemeClr val="tx1"/>
                </a:solidFill>
              </a:rPr>
              <a:t> </a:t>
            </a:r>
            <a:r>
              <a:rPr lang="en-US" sz="2000" b="1" dirty="0" smtClean="0">
                <a:solidFill>
                  <a:schemeClr val="tx1"/>
                </a:solidFill>
              </a:rPr>
              <a:t>translation, and </a:t>
            </a:r>
            <a:r>
              <a:rPr lang="en-US" sz="2000" b="1" dirty="0">
                <a:solidFill>
                  <a:schemeClr val="tx1"/>
                </a:solidFill>
              </a:rPr>
              <a:t>how are they </a:t>
            </a:r>
            <a:r>
              <a:rPr lang="en-US" sz="2000" b="1" dirty="0" smtClean="0">
                <a:solidFill>
                  <a:schemeClr val="tx1"/>
                </a:solidFill>
              </a:rPr>
              <a:t>related?</a:t>
            </a:r>
          </a:p>
          <a:p>
            <a:r>
              <a:rPr lang="en-US" sz="2000" b="1" dirty="0" smtClean="0">
                <a:solidFill>
                  <a:schemeClr val="tx1"/>
                </a:solidFill>
              </a:rPr>
              <a:t>8) How </a:t>
            </a:r>
            <a:r>
              <a:rPr lang="en-US" sz="2000" b="1" dirty="0">
                <a:solidFill>
                  <a:schemeClr val="tx1"/>
                </a:solidFill>
              </a:rPr>
              <a:t>to make sure that intercultural </a:t>
            </a:r>
            <a:r>
              <a:rPr lang="en-US" sz="2000" b="1" dirty="0" smtClean="0">
                <a:solidFill>
                  <a:schemeClr val="tx1"/>
                </a:solidFill>
              </a:rPr>
              <a:t>translation does </a:t>
            </a:r>
            <a:r>
              <a:rPr lang="en-US" sz="2000" b="1" dirty="0">
                <a:solidFill>
                  <a:schemeClr val="tx1"/>
                </a:solidFill>
              </a:rPr>
              <a:t>not become the newest version of abyssal thinking or of </a:t>
            </a:r>
            <a:r>
              <a:rPr lang="en-US" sz="2000" b="1" dirty="0" smtClean="0">
                <a:solidFill>
                  <a:schemeClr val="tx1"/>
                </a:solidFill>
              </a:rPr>
              <a:t>metonymic and </a:t>
            </a:r>
            <a:r>
              <a:rPr lang="en-US" sz="2000" b="1" dirty="0" err="1">
                <a:solidFill>
                  <a:schemeClr val="tx1"/>
                </a:solidFill>
              </a:rPr>
              <a:t>proleptic</a:t>
            </a:r>
            <a:r>
              <a:rPr lang="en-US" sz="2000" b="1" dirty="0">
                <a:solidFill>
                  <a:schemeClr val="tx1"/>
                </a:solidFill>
              </a:rPr>
              <a:t> reason, that is to say, a new version of imperialism </a:t>
            </a:r>
            <a:r>
              <a:rPr lang="en-US" sz="2000" b="1" dirty="0" smtClean="0">
                <a:solidFill>
                  <a:schemeClr val="tx1"/>
                </a:solidFill>
              </a:rPr>
              <a:t>and colonialism?</a:t>
            </a:r>
          </a:p>
        </p:txBody>
      </p:sp>
    </p:spTree>
    <p:extLst>
      <p:ext uri="{BB962C8B-B14F-4D97-AF65-F5344CB8AC3E}">
        <p14:creationId xmlns:p14="http://schemas.microsoft.com/office/powerpoint/2010/main" val="118065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89212" y="423333"/>
            <a:ext cx="8915400" cy="5487889"/>
          </a:xfrm>
        </p:spPr>
        <p:txBody>
          <a:bodyPr>
            <a:normAutofit/>
          </a:bodyPr>
          <a:lstStyle/>
          <a:p>
            <a:r>
              <a:rPr lang="en-US" sz="2000" b="1" dirty="0">
                <a:solidFill>
                  <a:schemeClr val="tx1"/>
                </a:solidFill>
              </a:rPr>
              <a:t>9) How can we identify the perspective of the oppressed in cognitive terms?</a:t>
            </a:r>
          </a:p>
          <a:p>
            <a:r>
              <a:rPr lang="en-US" sz="2000" b="1" dirty="0">
                <a:solidFill>
                  <a:schemeClr val="tx1"/>
                </a:solidFill>
              </a:rPr>
              <a:t>10) How can we translate this perspective into other </a:t>
            </a:r>
            <a:r>
              <a:rPr lang="en-US" sz="2000" b="1" dirty="0" err="1">
                <a:solidFill>
                  <a:schemeClr val="tx1"/>
                </a:solidFill>
              </a:rPr>
              <a:t>knowledges</a:t>
            </a:r>
            <a:r>
              <a:rPr lang="en-US" sz="2000" b="1" dirty="0">
                <a:solidFill>
                  <a:schemeClr val="tx1"/>
                </a:solidFill>
              </a:rPr>
              <a:t> and languages?</a:t>
            </a:r>
          </a:p>
          <a:p>
            <a:r>
              <a:rPr lang="en-US" sz="2000" b="1" dirty="0">
                <a:solidFill>
                  <a:schemeClr val="tx1"/>
                </a:solidFill>
              </a:rPr>
              <a:t>11) In the search for alternatives to domination and oppression, how can we distinguish between alternatives to the system of oppression and domination and alternatives within the system?</a:t>
            </a:r>
          </a:p>
          <a:p>
            <a:r>
              <a:rPr lang="en-US" sz="2000" b="1" dirty="0">
                <a:solidFill>
                  <a:schemeClr val="tx1"/>
                </a:solidFill>
              </a:rPr>
              <a:t>12) How do we distinguish between alternatives to capitalism and alternatives within capitalism?</a:t>
            </a:r>
          </a:p>
          <a:p>
            <a:r>
              <a:rPr lang="en-US" sz="2000" b="1" dirty="0">
                <a:solidFill>
                  <a:schemeClr val="tx1"/>
                </a:solidFill>
              </a:rPr>
              <a:t>13) How to fight against the abyssal lines using conceptual and political instruments that do not reproduce them?</a:t>
            </a:r>
          </a:p>
          <a:p>
            <a:r>
              <a:rPr lang="en-US" sz="2000" b="1" dirty="0">
                <a:solidFill>
                  <a:schemeClr val="tx1"/>
                </a:solidFill>
              </a:rPr>
              <a:t>14) What would be the impact of a </a:t>
            </a:r>
            <a:r>
              <a:rPr lang="en-US" sz="2000" b="1" dirty="0" err="1">
                <a:solidFill>
                  <a:schemeClr val="tx1"/>
                </a:solidFill>
              </a:rPr>
              <a:t>postabyssal</a:t>
            </a:r>
            <a:r>
              <a:rPr lang="en-US" sz="2000" b="1" dirty="0">
                <a:solidFill>
                  <a:schemeClr val="tx1"/>
                </a:solidFill>
              </a:rPr>
              <a:t> conception of knowledge or of a subaltern cosmopolitan reason both upon social struggles and upon educational institutions?</a:t>
            </a:r>
            <a:endParaRPr lang="it-IT" sz="2000" b="1" dirty="0">
              <a:solidFill>
                <a:schemeClr val="tx1"/>
              </a:solidFill>
            </a:endParaRPr>
          </a:p>
        </p:txBody>
      </p:sp>
    </p:spTree>
    <p:extLst>
      <p:ext uri="{BB962C8B-B14F-4D97-AF65-F5344CB8AC3E}">
        <p14:creationId xmlns:p14="http://schemas.microsoft.com/office/powerpoint/2010/main" val="2467651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chemeClr val="tx1"/>
                </a:solidFill>
              </a:rPr>
              <a:t>A way to </a:t>
            </a:r>
            <a:r>
              <a:rPr lang="it-IT" b="1" dirty="0" err="1">
                <a:solidFill>
                  <a:schemeClr val="tx1"/>
                </a:solidFill>
              </a:rPr>
              <a:t>answer</a:t>
            </a:r>
            <a:r>
              <a:rPr lang="it-IT" b="1" dirty="0">
                <a:solidFill>
                  <a:schemeClr val="tx1"/>
                </a:solidFill>
              </a:rPr>
              <a:t>: </a:t>
            </a:r>
            <a:r>
              <a:rPr lang="it-IT" b="1" i="1" dirty="0" err="1">
                <a:solidFill>
                  <a:schemeClr val="tx1"/>
                </a:solidFill>
              </a:rPr>
              <a:t>intercultural</a:t>
            </a:r>
            <a:r>
              <a:rPr lang="it-IT" b="1" i="1" dirty="0">
                <a:solidFill>
                  <a:schemeClr val="tx1"/>
                </a:solidFill>
              </a:rPr>
              <a:t> </a:t>
            </a:r>
            <a:r>
              <a:rPr lang="it-IT" b="1" i="1" dirty="0" err="1">
                <a:solidFill>
                  <a:schemeClr val="tx1"/>
                </a:solidFill>
              </a:rPr>
              <a:t>translation</a:t>
            </a:r>
            <a:r>
              <a:rPr lang="it-IT" b="1" i="1" dirty="0">
                <a:solidFill>
                  <a:schemeClr val="tx1"/>
                </a:solidFill>
              </a:rPr>
              <a:t> </a:t>
            </a:r>
            <a:r>
              <a:rPr lang="it-IT" b="1" i="1" dirty="0" err="1">
                <a:solidFill>
                  <a:schemeClr val="tx1"/>
                </a:solidFill>
              </a:rPr>
              <a:t>as</a:t>
            </a:r>
            <a:r>
              <a:rPr lang="it-IT" b="1" i="1" dirty="0">
                <a:solidFill>
                  <a:schemeClr val="tx1"/>
                </a:solidFill>
              </a:rPr>
              <a:t> </a:t>
            </a:r>
            <a:r>
              <a:rPr lang="it-IT" b="1" i="1" dirty="0" err="1">
                <a:solidFill>
                  <a:schemeClr val="tx1"/>
                </a:solidFill>
              </a:rPr>
              <a:t>political</a:t>
            </a:r>
            <a:r>
              <a:rPr lang="it-IT" b="1" i="1" dirty="0">
                <a:solidFill>
                  <a:schemeClr val="tx1"/>
                </a:solidFill>
              </a:rPr>
              <a:t> </a:t>
            </a:r>
            <a:r>
              <a:rPr lang="it-IT" b="1" i="1" dirty="0" err="1">
                <a:solidFill>
                  <a:schemeClr val="tx1"/>
                </a:solidFill>
              </a:rPr>
              <a:t>action</a:t>
            </a:r>
            <a:endParaRPr lang="it-IT" dirty="0"/>
          </a:p>
        </p:txBody>
      </p:sp>
      <p:sp>
        <p:nvSpPr>
          <p:cNvPr id="3" name="Segnaposto contenuto 2"/>
          <p:cNvSpPr>
            <a:spLocks noGrp="1"/>
          </p:cNvSpPr>
          <p:nvPr>
            <p:ph idx="1"/>
          </p:nvPr>
        </p:nvSpPr>
        <p:spPr/>
        <p:txBody>
          <a:bodyPr>
            <a:noAutofit/>
          </a:bodyPr>
          <a:lstStyle/>
          <a:p>
            <a:r>
              <a:rPr lang="it-IT" sz="2000" b="1" dirty="0" err="1">
                <a:solidFill>
                  <a:schemeClr val="tx1"/>
                </a:solidFill>
              </a:rPr>
              <a:t>Intercultural</a:t>
            </a:r>
            <a:r>
              <a:rPr lang="it-IT" sz="2000" b="1" dirty="0">
                <a:solidFill>
                  <a:schemeClr val="tx1"/>
                </a:solidFill>
              </a:rPr>
              <a:t> </a:t>
            </a:r>
            <a:r>
              <a:rPr lang="en-US" sz="2000" b="1" dirty="0">
                <a:solidFill>
                  <a:schemeClr val="tx1"/>
                </a:solidFill>
              </a:rPr>
              <a:t>translation </a:t>
            </a:r>
            <a:r>
              <a:rPr lang="en-US" sz="2000" b="1" dirty="0" smtClean="0">
                <a:solidFill>
                  <a:schemeClr val="tx1"/>
                </a:solidFill>
              </a:rPr>
              <a:t>is about </a:t>
            </a:r>
            <a:r>
              <a:rPr lang="en-US" sz="2000" b="1" dirty="0">
                <a:solidFill>
                  <a:schemeClr val="tx1"/>
                </a:solidFill>
              </a:rPr>
              <a:t>the reinventing of social emancipation and insurgent political imagination.</a:t>
            </a:r>
          </a:p>
          <a:p>
            <a:r>
              <a:rPr lang="en-US" sz="2000" b="1" dirty="0">
                <a:solidFill>
                  <a:schemeClr val="tx1"/>
                </a:solidFill>
              </a:rPr>
              <a:t>Intercultural translation is also </a:t>
            </a:r>
            <a:r>
              <a:rPr lang="en-US" sz="2000" b="1" dirty="0" err="1">
                <a:solidFill>
                  <a:schemeClr val="tx1"/>
                </a:solidFill>
              </a:rPr>
              <a:t>interpolitical</a:t>
            </a:r>
            <a:r>
              <a:rPr lang="en-US" sz="2000" b="1" dirty="0">
                <a:solidFill>
                  <a:schemeClr val="tx1"/>
                </a:solidFill>
              </a:rPr>
              <a:t> translation, a procedure that promotes the </a:t>
            </a:r>
            <a:r>
              <a:rPr lang="en-US" sz="2000" b="1" dirty="0" smtClean="0">
                <a:solidFill>
                  <a:schemeClr val="tx1"/>
                </a:solidFill>
              </a:rPr>
              <a:t>inter-movement </a:t>
            </a:r>
            <a:r>
              <a:rPr lang="en-US" sz="2000" b="1" dirty="0">
                <a:solidFill>
                  <a:schemeClr val="tx1"/>
                </a:solidFill>
              </a:rPr>
              <a:t>politics at the source of counterhegemonic globalization. It is part and parcel of a political project and must be conducted in such a way as to maximize the latter’s success.</a:t>
            </a:r>
          </a:p>
          <a:p>
            <a:r>
              <a:rPr lang="en-US" sz="2000" b="1" dirty="0">
                <a:solidFill>
                  <a:schemeClr val="tx1"/>
                </a:solidFill>
              </a:rPr>
              <a:t>Intercultural translation is a tool to minimize the obstacles to political articulation among different social groups and movements fighting across the globe for social justice and human dignity when said obstacles are due to cultural difference and reciprocal unintelligibility.</a:t>
            </a:r>
          </a:p>
        </p:txBody>
      </p:sp>
    </p:spTree>
    <p:extLst>
      <p:ext uri="{BB962C8B-B14F-4D97-AF65-F5344CB8AC3E}">
        <p14:creationId xmlns:p14="http://schemas.microsoft.com/office/powerpoint/2010/main" val="996618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1123</TotalTime>
  <Words>2034</Words>
  <Application>Microsoft Office PowerPoint</Application>
  <PresentationFormat>Widescreen</PresentationFormat>
  <Paragraphs>81</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Century Gothic</vt:lpstr>
      <vt:lpstr>Wingdings 3</vt:lpstr>
      <vt:lpstr>Filo</vt:lpstr>
      <vt:lpstr>Intercultural Translations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 way to answer: intercultural translation as political action</vt:lpstr>
      <vt:lpstr>Presentazione standard di PowerPoint</vt:lpstr>
      <vt:lpstr>Presentazione standard di PowerPoint</vt:lpstr>
      <vt:lpstr>Presentazione standard di PowerPoint</vt:lpstr>
      <vt:lpstr>Conditions and Procedures of Translation: a summary</vt:lpstr>
      <vt:lpstr>What to translate?</vt:lpstr>
      <vt:lpstr>To Translate from What into What?</vt:lpstr>
      <vt:lpstr>When to Translate?</vt:lpstr>
      <vt:lpstr>Who Translates?</vt:lpstr>
      <vt:lpstr>How to Translate?</vt:lpstr>
      <vt:lpstr>Why Translate?</vt:lpstr>
      <vt:lpstr>Critical Thinking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 Translations as political gestures I</dc:title>
  <dc:creator>Hewlett-Packard Company</dc:creator>
  <cp:lastModifiedBy>Hewlett-Packard Company</cp:lastModifiedBy>
  <cp:revision>29</cp:revision>
  <dcterms:created xsi:type="dcterms:W3CDTF">2019-05-27T17:17:54Z</dcterms:created>
  <dcterms:modified xsi:type="dcterms:W3CDTF">2020-12-08T09:18:30Z</dcterms:modified>
</cp:coreProperties>
</file>