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0"/>
  </p:notesMasterIdLst>
  <p:sldIdLst>
    <p:sldId id="256" r:id="rId2"/>
    <p:sldId id="257" r:id="rId3"/>
    <p:sldId id="258" r:id="rId4"/>
    <p:sldId id="263" r:id="rId5"/>
    <p:sldId id="262" r:id="rId6"/>
    <p:sldId id="264" r:id="rId7"/>
    <p:sldId id="259" r:id="rId8"/>
    <p:sldId id="260" r:id="rId9"/>
    <p:sldId id="261"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4570C04-4FDC-45C5-A67A-DA409B491D95}">
          <p14:sldIdLst>
            <p14:sldId id="256"/>
            <p14:sldId id="257"/>
            <p14:sldId id="258"/>
            <p14:sldId id="263"/>
            <p14:sldId id="262"/>
            <p14:sldId id="264"/>
            <p14:sldId id="259"/>
            <p14:sldId id="260"/>
            <p14:sldId id="261"/>
            <p14:sldId id="266"/>
            <p14:sldId id="267"/>
            <p14:sldId id="268"/>
            <p14:sldId id="269"/>
            <p14:sldId id="270"/>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224820-8D13-4C1C-8E63-26D54BE0698E}" v="25" dt="2022-04-27T10:10:11.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00410-5458-4E3F-B327-DAAABFC56F7B}" type="datetimeFigureOut">
              <a:rPr lang="it-IT" smtClean="0"/>
              <a:t>02/05/2022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BEFCE-44EB-46BB-A64F-8670E9004C7E}" type="slidenum">
              <a:rPr lang="it-IT" smtClean="0"/>
              <a:t>‹N›</a:t>
            </a:fld>
            <a:endParaRPr lang="it-IT"/>
          </a:p>
        </p:txBody>
      </p:sp>
    </p:spTree>
    <p:extLst>
      <p:ext uri="{BB962C8B-B14F-4D97-AF65-F5344CB8AC3E}">
        <p14:creationId xmlns:p14="http://schemas.microsoft.com/office/powerpoint/2010/main" val="39437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D.G.R. = deliberazione giunta regionale</a:t>
            </a:r>
          </a:p>
        </p:txBody>
      </p:sp>
      <p:sp>
        <p:nvSpPr>
          <p:cNvPr id="4" name="Segnaposto numero diapositiva 3"/>
          <p:cNvSpPr>
            <a:spLocks noGrp="1"/>
          </p:cNvSpPr>
          <p:nvPr>
            <p:ph type="sldNum" sz="quarter" idx="5"/>
          </p:nvPr>
        </p:nvSpPr>
        <p:spPr/>
        <p:txBody>
          <a:bodyPr/>
          <a:lstStyle/>
          <a:p>
            <a:fld id="{D9EBEFCE-44EB-46BB-A64F-8670E9004C7E}" type="slidenum">
              <a:rPr lang="it-IT" smtClean="0"/>
              <a:t>8</a:t>
            </a:fld>
            <a:endParaRPr lang="it-IT"/>
          </a:p>
        </p:txBody>
      </p:sp>
    </p:spTree>
    <p:extLst>
      <p:ext uri="{BB962C8B-B14F-4D97-AF65-F5344CB8AC3E}">
        <p14:creationId xmlns:p14="http://schemas.microsoft.com/office/powerpoint/2010/main" val="3202900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D.C.R. = deliberazione del consiglio regionale</a:t>
            </a:r>
          </a:p>
        </p:txBody>
      </p:sp>
      <p:sp>
        <p:nvSpPr>
          <p:cNvPr id="4" name="Segnaposto numero diapositiva 3"/>
          <p:cNvSpPr>
            <a:spLocks noGrp="1"/>
          </p:cNvSpPr>
          <p:nvPr>
            <p:ph type="sldNum" sz="quarter" idx="5"/>
          </p:nvPr>
        </p:nvSpPr>
        <p:spPr/>
        <p:txBody>
          <a:bodyPr/>
          <a:lstStyle/>
          <a:p>
            <a:fld id="{D9EBEFCE-44EB-46BB-A64F-8670E9004C7E}" type="slidenum">
              <a:rPr lang="it-IT" smtClean="0"/>
              <a:t>9</a:t>
            </a:fld>
            <a:endParaRPr lang="it-IT"/>
          </a:p>
        </p:txBody>
      </p:sp>
    </p:spTree>
    <p:extLst>
      <p:ext uri="{BB962C8B-B14F-4D97-AF65-F5344CB8AC3E}">
        <p14:creationId xmlns:p14="http://schemas.microsoft.com/office/powerpoint/2010/main" val="46681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5/2/2022</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‹N›</a:t>
            </a:fld>
            <a:endParaRPr lang="en-US" dirty="0"/>
          </a:p>
        </p:txBody>
      </p:sp>
    </p:spTree>
    <p:extLst>
      <p:ext uri="{BB962C8B-B14F-4D97-AF65-F5344CB8AC3E}">
        <p14:creationId xmlns:p14="http://schemas.microsoft.com/office/powerpoint/2010/main" val="323837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875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32888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337684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419814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16896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28383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375453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40810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122738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5/2/2022</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‹N›</a:t>
            </a:fld>
            <a:endParaRPr lang="en-US"/>
          </a:p>
        </p:txBody>
      </p:sp>
    </p:spTree>
    <p:extLst>
      <p:ext uri="{BB962C8B-B14F-4D97-AF65-F5344CB8AC3E}">
        <p14:creationId xmlns:p14="http://schemas.microsoft.com/office/powerpoint/2010/main" val="251102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5/2/2022</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‹N›</a:t>
            </a:fld>
            <a:endParaRPr lang="en-US" dirty="0"/>
          </a:p>
        </p:txBody>
      </p:sp>
    </p:spTree>
    <p:extLst>
      <p:ext uri="{BB962C8B-B14F-4D97-AF65-F5344CB8AC3E}">
        <p14:creationId xmlns:p14="http://schemas.microsoft.com/office/powerpoint/2010/main" val="2864404729"/>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28" r:id="rId6"/>
    <p:sldLayoutId id="2147483733"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F1B1BBCC-F40E-F3C3-B92C-26A14E5BD593}"/>
              </a:ext>
            </a:extLst>
          </p:cNvPr>
          <p:cNvPicPr>
            <a:picLocks noChangeAspect="1"/>
          </p:cNvPicPr>
          <p:nvPr/>
        </p:nvPicPr>
        <p:blipFill rotWithShape="1">
          <a:blip r:embed="rId2">
            <a:extLst>
              <a:ext uri="{28A0092B-C50C-407E-A947-70E740481C1C}">
                <a14:useLocalDpi xmlns:a14="http://schemas.microsoft.com/office/drawing/2010/main" val="0"/>
              </a:ext>
            </a:extLst>
          </a:blip>
          <a:srcRect t="3913" r="1" b="21085"/>
          <a:stretch/>
        </p:blipFill>
        <p:spPr>
          <a:xfrm>
            <a:off x="-1" y="11"/>
            <a:ext cx="12191435" cy="6857989"/>
          </a:xfrm>
          <a:prstGeom prst="rect">
            <a:avLst/>
          </a:prstGeom>
        </p:spPr>
      </p:pic>
      <p:sp>
        <p:nvSpPr>
          <p:cNvPr id="33" name="Rectangle 26">
            <a:extLst>
              <a:ext uri="{FF2B5EF4-FFF2-40B4-BE49-F238E27FC236}">
                <a16:creationId xmlns:a16="http://schemas.microsoft.com/office/drawing/2014/main" id="{0A3D475D-F146-44DA-80FB-3306B95B8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3925" y="-923925"/>
            <a:ext cx="6858000" cy="8705850"/>
          </a:xfrm>
          <a:prstGeom prst="rect">
            <a:avLst/>
          </a:prstGeom>
          <a:gradFill>
            <a:gsLst>
              <a:gs pos="100000">
                <a:srgbClr val="000000">
                  <a:alpha val="0"/>
                </a:srgbClr>
              </a:gs>
              <a:gs pos="31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C1E4D5B-E03C-47B4-9EAA-FCA10604AD0F}"/>
              </a:ext>
            </a:extLst>
          </p:cNvPr>
          <p:cNvSpPr>
            <a:spLocks noGrp="1"/>
          </p:cNvSpPr>
          <p:nvPr>
            <p:ph type="ctrTitle"/>
          </p:nvPr>
        </p:nvSpPr>
        <p:spPr>
          <a:xfrm>
            <a:off x="762000" y="1523999"/>
            <a:ext cx="5334000" cy="3535018"/>
          </a:xfrm>
        </p:spPr>
        <p:txBody>
          <a:bodyPr anchor="ctr">
            <a:normAutofit/>
          </a:bodyPr>
          <a:lstStyle/>
          <a:p>
            <a:pPr algn="l"/>
            <a:r>
              <a:rPr lang="it-IT" sz="6200">
                <a:solidFill>
                  <a:srgbClr val="FFFFFF"/>
                </a:solidFill>
              </a:rPr>
              <a:t>Il parco lombardo della Valle del Ticino</a:t>
            </a:r>
          </a:p>
        </p:txBody>
      </p:sp>
    </p:spTree>
    <p:extLst>
      <p:ext uri="{BB962C8B-B14F-4D97-AF65-F5344CB8AC3E}">
        <p14:creationId xmlns:p14="http://schemas.microsoft.com/office/powerpoint/2010/main" val="1570803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E4EC6-ADEA-499A-BAEC-61EF81EDEA47}"/>
              </a:ext>
            </a:extLst>
          </p:cNvPr>
          <p:cNvSpPr>
            <a:spLocks noGrp="1"/>
          </p:cNvSpPr>
          <p:nvPr>
            <p:ph type="title"/>
          </p:nvPr>
        </p:nvSpPr>
        <p:spPr>
          <a:xfrm>
            <a:off x="130404" y="179111"/>
            <a:ext cx="4639559" cy="634737"/>
          </a:xfrm>
        </p:spPr>
        <p:txBody>
          <a:bodyPr>
            <a:normAutofit fontScale="90000"/>
          </a:bodyPr>
          <a:lstStyle/>
          <a:p>
            <a:r>
              <a:rPr lang="it-IT" dirty="0">
                <a:solidFill>
                  <a:schemeClr val="accent3">
                    <a:lumMod val="40000"/>
                    <a:lumOff val="60000"/>
                  </a:schemeClr>
                </a:solidFill>
              </a:rPr>
              <a:t>L’aeroporto nel Parco</a:t>
            </a:r>
          </a:p>
        </p:txBody>
      </p:sp>
      <p:sp>
        <p:nvSpPr>
          <p:cNvPr id="3" name="Segnaposto contenuto 2">
            <a:extLst>
              <a:ext uri="{FF2B5EF4-FFF2-40B4-BE49-F238E27FC236}">
                <a16:creationId xmlns:a16="http://schemas.microsoft.com/office/drawing/2014/main" id="{867F17CE-6263-4D74-9B41-EA4BE2395295}"/>
              </a:ext>
            </a:extLst>
          </p:cNvPr>
          <p:cNvSpPr>
            <a:spLocks noGrp="1"/>
          </p:cNvSpPr>
          <p:nvPr>
            <p:ph idx="1"/>
          </p:nvPr>
        </p:nvSpPr>
        <p:spPr>
          <a:xfrm>
            <a:off x="224672" y="2660507"/>
            <a:ext cx="11360870" cy="4474011"/>
          </a:xfrm>
        </p:spPr>
        <p:txBody>
          <a:bodyPr>
            <a:normAutofit/>
          </a:bodyPr>
          <a:lstStyle/>
          <a:p>
            <a:pPr marL="0" indent="0">
              <a:buNone/>
            </a:pPr>
            <a:r>
              <a:rPr lang="it-IT" sz="2000" b="1" dirty="0">
                <a:solidFill>
                  <a:schemeClr val="accent3">
                    <a:lumMod val="40000"/>
                    <a:lumOff val="60000"/>
                  </a:schemeClr>
                </a:solidFill>
              </a:rPr>
              <a:t>1971 – 1987</a:t>
            </a:r>
          </a:p>
          <a:p>
            <a:pPr marL="0" indent="0" algn="l" rtl="0">
              <a:buNone/>
            </a:pPr>
            <a:r>
              <a:rPr lang="it-IT" sz="1600" b="1" dirty="0">
                <a:solidFill>
                  <a:schemeClr val="accent3">
                    <a:lumMod val="40000"/>
                    <a:lumOff val="60000"/>
                  </a:schemeClr>
                </a:solidFill>
                <a:effectLst/>
              </a:rPr>
              <a:t>1971</a:t>
            </a:r>
            <a:r>
              <a:rPr lang="it-IT" sz="1600" dirty="0">
                <a:effectLst/>
              </a:rPr>
              <a:t>: piano Sea di estensione di Malpensa viene approvato. Il progetto non è presenta alcuna analisi di impatti ambientali ed economici. La questione diventa quindi problema pubblico.</a:t>
            </a:r>
          </a:p>
          <a:p>
            <a:pPr marL="0" indent="0" algn="l" rtl="0">
              <a:buNone/>
            </a:pPr>
            <a:r>
              <a:rPr lang="it-IT" sz="1600" b="1" dirty="0">
                <a:solidFill>
                  <a:schemeClr val="accent3">
                    <a:lumMod val="40000"/>
                    <a:lumOff val="60000"/>
                  </a:schemeClr>
                </a:solidFill>
                <a:effectLst/>
              </a:rPr>
              <a:t>1974</a:t>
            </a:r>
            <a:r>
              <a:rPr lang="it-IT" sz="1600" dirty="0">
                <a:effectLst/>
              </a:rPr>
              <a:t>: su iniziativa regionale, viene creato il parco del Ticino lombardo e la Regione si adopera per trovare una soluzione alla convivenza con Malpensa. Il risultato di questa mediazione è la creazione di un accordo di massima tra le parti su un’estensione “ragionevole” dell’aeroporto. </a:t>
            </a:r>
          </a:p>
          <a:p>
            <a:pPr marL="0" indent="0" algn="l" rtl="0">
              <a:buNone/>
            </a:pPr>
            <a:r>
              <a:rPr lang="it-IT" sz="1600" b="1" dirty="0">
                <a:solidFill>
                  <a:schemeClr val="accent3">
                    <a:lumMod val="40000"/>
                    <a:lumOff val="60000"/>
                  </a:schemeClr>
                </a:solidFill>
                <a:effectLst/>
              </a:rPr>
              <a:t>1985</a:t>
            </a:r>
            <a:r>
              <a:rPr lang="it-IT" sz="1600" dirty="0">
                <a:effectLst/>
              </a:rPr>
              <a:t>: lo Stato approva una legge per il finanziamento dell’ampliamento e modernizzazione degli aeroporti di Milano e Roma, a seguito della quale Sea propone un nuovo progetto di estensione, </a:t>
            </a:r>
            <a:r>
              <a:rPr lang="it-IT" sz="1600" b="1" dirty="0">
                <a:effectLst/>
              </a:rPr>
              <a:t>Malpensa 2000</a:t>
            </a:r>
            <a:r>
              <a:rPr lang="it-IT" sz="1600" dirty="0">
                <a:effectLst/>
              </a:rPr>
              <a:t>. Nello stesso anno viene approvata la direttiva europea 85/337/CEE per la Valutazione di impatto ambientale (Via) applicata a progetti pubblici e privati. In ragione del ritardo italiano nella trasposizione, la procedura non è applicata a Malpensa 2000. </a:t>
            </a:r>
          </a:p>
          <a:p>
            <a:pPr marL="0" indent="0" algn="l" rtl="0">
              <a:buNone/>
            </a:pPr>
            <a:r>
              <a:rPr lang="it-IT" sz="1600" b="1" dirty="0">
                <a:solidFill>
                  <a:schemeClr val="accent3">
                    <a:lumMod val="40000"/>
                    <a:lumOff val="60000"/>
                  </a:schemeClr>
                </a:solidFill>
                <a:effectLst/>
              </a:rPr>
              <a:t>1987</a:t>
            </a:r>
            <a:r>
              <a:rPr lang="it-IT" sz="1600" dirty="0">
                <a:effectLst/>
              </a:rPr>
              <a:t>: il ministero dei Trasporti approva il piano Malpensa 2000 con alcune </a:t>
            </a:r>
            <a:r>
              <a:rPr lang="it-IT" sz="1600" b="1" dirty="0">
                <a:effectLst/>
              </a:rPr>
              <a:t>condizioni imposte dalla Regione</a:t>
            </a:r>
            <a:r>
              <a:rPr lang="it-IT" sz="1600" dirty="0">
                <a:effectLst/>
              </a:rPr>
              <a:t>: uno studio di impatto ambientale, al rispetto di un limite di traffico di 12 milioni di passeggeri l’anno e alla realizzazione di un piano che organizzi sul territorio le opere ausiliarie. Anche se lo studio di impatto ambientale prodotto da Sea viene considerato insufficiente, il progetto viene approvato, a condizione che studi supplementari siano realizzati prima dell'inizio dei lavori.</a:t>
            </a:r>
          </a:p>
          <a:p>
            <a:pPr marL="0" indent="0" algn="l" rtl="0">
              <a:buNone/>
            </a:pPr>
            <a:r>
              <a:rPr lang="it-IT" sz="1600" dirty="0">
                <a:effectLst/>
              </a:rPr>
              <a:t>I lavori di ampliamento cominciano lo stesso.</a:t>
            </a:r>
          </a:p>
          <a:p>
            <a:pPr marL="0" indent="0">
              <a:buNone/>
            </a:pPr>
            <a:endParaRPr lang="it-IT" sz="1400" dirty="0">
              <a:effectLst/>
            </a:endParaRPr>
          </a:p>
        </p:txBody>
      </p:sp>
      <p:sp>
        <p:nvSpPr>
          <p:cNvPr id="5" name="CasellaDiTesto 4">
            <a:extLst>
              <a:ext uri="{FF2B5EF4-FFF2-40B4-BE49-F238E27FC236}">
                <a16:creationId xmlns:a16="http://schemas.microsoft.com/office/drawing/2014/main" id="{264A06F4-47C2-405D-8F25-9E5F66F38BDA}"/>
              </a:ext>
            </a:extLst>
          </p:cNvPr>
          <p:cNvSpPr txBox="1"/>
          <p:nvPr/>
        </p:nvSpPr>
        <p:spPr>
          <a:xfrm>
            <a:off x="494907" y="898689"/>
            <a:ext cx="11360870" cy="1846659"/>
          </a:xfrm>
          <a:prstGeom prst="rect">
            <a:avLst/>
          </a:prstGeom>
          <a:noFill/>
        </p:spPr>
        <p:txBody>
          <a:bodyPr wrap="square" rtlCol="0">
            <a:spAutoFit/>
          </a:bodyPr>
          <a:lstStyle/>
          <a:p>
            <a:r>
              <a:rPr lang="it-IT" sz="1600" dirty="0">
                <a:effectLst/>
              </a:rPr>
              <a:t>L’aeroporto di Milano Malpensa è situato a 50 Km circa da Milano. Malpensa, gestito dalla società Sea (Società esercizi aeroportuali), è oggi la principale aerostazione dell’Italia settentrionale, con due piste parallele e due terminal passeggeri. I terreni dell’aeroporto si situano </a:t>
            </a:r>
            <a:r>
              <a:rPr lang="it-IT" sz="1600" b="1" dirty="0">
                <a:effectLst/>
              </a:rPr>
              <a:t>all’interno del Parco lombardo della valle del Ticino</a:t>
            </a:r>
            <a:r>
              <a:rPr lang="it-IT" sz="1600" dirty="0"/>
              <a:t>.</a:t>
            </a:r>
          </a:p>
          <a:p>
            <a:endParaRPr lang="it-IT" sz="1600" dirty="0">
              <a:effectLst/>
            </a:endParaRPr>
          </a:p>
          <a:p>
            <a:r>
              <a:rPr lang="it-IT" sz="1600" dirty="0">
                <a:effectLst/>
              </a:rPr>
              <a:t>Le due visioni del territorio, quella del grande aeroporto e quella del grande parco, sorgono contemporanee, sostenute da coalizioni di attori differenti nel quadro del dinamismo di auto-organizzazione dal basso del territorio lombardo del secondo dopoguerra.</a:t>
            </a:r>
          </a:p>
          <a:p>
            <a:endParaRPr lang="it-IT" dirty="0"/>
          </a:p>
        </p:txBody>
      </p:sp>
    </p:spTree>
    <p:extLst>
      <p:ext uri="{BB962C8B-B14F-4D97-AF65-F5344CB8AC3E}">
        <p14:creationId xmlns:p14="http://schemas.microsoft.com/office/powerpoint/2010/main" val="387820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AF8CCF0-AF73-4E00-97AB-63C7BA8A1A0B}"/>
              </a:ext>
            </a:extLst>
          </p:cNvPr>
          <p:cNvSpPr>
            <a:spLocks noGrp="1"/>
          </p:cNvSpPr>
          <p:nvPr>
            <p:ph idx="1"/>
          </p:nvPr>
        </p:nvSpPr>
        <p:spPr>
          <a:xfrm>
            <a:off x="237240" y="160257"/>
            <a:ext cx="11621679" cy="6697743"/>
          </a:xfrm>
        </p:spPr>
        <p:txBody>
          <a:bodyPr>
            <a:normAutofit fontScale="32500" lnSpcReduction="20000"/>
          </a:bodyPr>
          <a:lstStyle/>
          <a:p>
            <a:pPr marL="0" indent="0">
              <a:buNone/>
            </a:pPr>
            <a:r>
              <a:rPr lang="it-IT" sz="6200" b="1" dirty="0">
                <a:solidFill>
                  <a:schemeClr val="accent3">
                    <a:lumMod val="40000"/>
                    <a:lumOff val="60000"/>
                  </a:schemeClr>
                </a:solidFill>
              </a:rPr>
              <a:t>1994 – 2008</a:t>
            </a:r>
          </a:p>
          <a:p>
            <a:pPr marL="0" indent="0">
              <a:buNone/>
            </a:pPr>
            <a:endParaRPr lang="it-IT" sz="6200" b="1" dirty="0">
              <a:solidFill>
                <a:schemeClr val="accent3">
                  <a:lumMod val="40000"/>
                  <a:lumOff val="60000"/>
                </a:schemeClr>
              </a:solidFill>
            </a:endParaRPr>
          </a:p>
          <a:p>
            <a:pPr marL="0" indent="0" algn="l" rtl="0">
              <a:buNone/>
            </a:pPr>
            <a:r>
              <a:rPr lang="it-IT" sz="6200" b="1" dirty="0">
                <a:solidFill>
                  <a:schemeClr val="accent3">
                    <a:lumMod val="40000"/>
                    <a:lumOff val="60000"/>
                  </a:schemeClr>
                </a:solidFill>
                <a:effectLst/>
              </a:rPr>
              <a:t>1994</a:t>
            </a:r>
            <a:r>
              <a:rPr lang="it-IT" sz="6200" dirty="0">
                <a:effectLst/>
              </a:rPr>
              <a:t>: il progetto Malpensa 2000 viene presentato al tavolo che decide le grandi opere da inserire nelle reti di trasporto trans-europee e il conflitto locale si trova proiettato di colpo a livello europeo. Per essere inserito in questa rete, Malpensa dovrebbe diventare un hub, Alitalia decide quindi di tenere due basi operative, una rimane a Roma e una a Malpensa. </a:t>
            </a:r>
          </a:p>
          <a:p>
            <a:pPr marL="0" indent="0" algn="l" rtl="0">
              <a:buNone/>
            </a:pPr>
            <a:r>
              <a:rPr lang="it-IT" sz="6200" b="1" dirty="0">
                <a:solidFill>
                  <a:schemeClr val="accent3">
                    <a:lumMod val="40000"/>
                    <a:lumOff val="60000"/>
                  </a:schemeClr>
                </a:solidFill>
                <a:effectLst/>
              </a:rPr>
              <a:t>Ottobre 1998</a:t>
            </a:r>
            <a:r>
              <a:rPr lang="it-IT" sz="6200" dirty="0">
                <a:effectLst/>
              </a:rPr>
              <a:t>: con </a:t>
            </a:r>
            <a:r>
              <a:rPr lang="it-IT" sz="6200" b="1" dirty="0">
                <a:effectLst/>
              </a:rPr>
              <a:t>l’apertura di Malpensa 2000</a:t>
            </a:r>
            <a:r>
              <a:rPr lang="it-IT" sz="6200" dirty="0">
                <a:effectLst/>
              </a:rPr>
              <a:t>, le manifestazioni di protesta si moltiplicano.</a:t>
            </a:r>
          </a:p>
          <a:p>
            <a:pPr marL="0" indent="0" algn="l" rtl="0">
              <a:buNone/>
            </a:pPr>
            <a:r>
              <a:rPr lang="it-IT" sz="6200" b="1" dirty="0">
                <a:solidFill>
                  <a:schemeClr val="accent3">
                    <a:lumMod val="40000"/>
                    <a:lumOff val="60000"/>
                  </a:schemeClr>
                </a:solidFill>
                <a:effectLst/>
              </a:rPr>
              <a:t>1999</a:t>
            </a:r>
            <a:r>
              <a:rPr lang="it-IT" sz="6200" dirty="0">
                <a:effectLst/>
              </a:rPr>
              <a:t>: la Regione approva il piano di zona di Malpensa, seguendo </a:t>
            </a:r>
            <a:r>
              <a:rPr lang="it-IT" sz="6200" b="1" dirty="0">
                <a:effectLst/>
              </a:rPr>
              <a:t>un'idea di trasformazione del territorio “a misura di Malpensa”</a:t>
            </a:r>
            <a:r>
              <a:rPr lang="it-IT" sz="6200" dirty="0">
                <a:effectLst/>
              </a:rPr>
              <a:t>, autorizzando la deroga rispetto ad altri strumenti di pianificazione, in particolare il piano del parco del Ticino.</a:t>
            </a:r>
          </a:p>
          <a:p>
            <a:pPr marL="0" indent="0" algn="l" rtl="0">
              <a:buNone/>
            </a:pPr>
            <a:r>
              <a:rPr lang="it-IT" sz="6200" dirty="0">
                <a:effectLst/>
              </a:rPr>
              <a:t>Nel frattempo Malpensa passa da un traffico passeggeri di circa 4 milioni l'anno nel 1997 a 16,8 milioni di passeggeri nel 1999.</a:t>
            </a:r>
          </a:p>
          <a:p>
            <a:pPr marL="0" indent="0" algn="l" rtl="0">
              <a:buNone/>
            </a:pPr>
            <a:r>
              <a:rPr lang="it-IT" sz="6200" dirty="0">
                <a:effectLst/>
              </a:rPr>
              <a:t>Il fronte ambientalista contrario a Malpensa 2000 riesce ad interessare al problema l’allora Ministro dell’ambiente Edo Ronchi. Il cuore della denuncia è la presunta illegalità di Malpensa 2000, visto che l’aeroporto funziona </a:t>
            </a:r>
            <a:r>
              <a:rPr lang="it-IT" sz="6200" b="1" dirty="0">
                <a:effectLst/>
              </a:rPr>
              <a:t>senza</a:t>
            </a:r>
            <a:r>
              <a:rPr lang="it-IT" sz="6200" dirty="0">
                <a:effectLst/>
              </a:rPr>
              <a:t> una vera </a:t>
            </a:r>
            <a:r>
              <a:rPr lang="it-IT" sz="6200" b="1" dirty="0">
                <a:effectLst/>
              </a:rPr>
              <a:t>Valutazione di impatto ambientale</a:t>
            </a:r>
            <a:r>
              <a:rPr lang="it-IT" sz="6200" dirty="0">
                <a:effectLst/>
              </a:rPr>
              <a:t>. La richiesta è dunque che sia fatta una Via prima di procedere oltre con l’espansione del traffico. Nel novembre 1999 Ronchi firma un parere negativo sulla Via di Malpensa 2000: l’aeroporto non può espandersi ulteriormente, essendo che i suoi impatti (in particolare acustici) sono già al momento non sostenibili. </a:t>
            </a:r>
          </a:p>
          <a:p>
            <a:pPr marL="0" indent="0" algn="l" rtl="0">
              <a:buNone/>
            </a:pPr>
            <a:r>
              <a:rPr lang="it-IT" sz="6200" dirty="0">
                <a:effectLst/>
              </a:rPr>
              <a:t>Una </a:t>
            </a:r>
            <a:r>
              <a:rPr lang="it-IT" sz="6200" b="1" dirty="0">
                <a:effectLst/>
              </a:rPr>
              <a:t>crisi</a:t>
            </a:r>
            <a:r>
              <a:rPr lang="it-IT" sz="6200" dirty="0">
                <a:effectLst/>
              </a:rPr>
              <a:t> si apre </a:t>
            </a:r>
            <a:r>
              <a:rPr lang="it-IT" sz="6200" dirty="0"/>
              <a:t>nel </a:t>
            </a:r>
            <a:r>
              <a:rPr lang="it-IT" sz="6200" dirty="0">
                <a:effectLst/>
              </a:rPr>
              <a:t>governo. </a:t>
            </a:r>
            <a:r>
              <a:rPr lang="it-IT" sz="6200" dirty="0"/>
              <a:t>V</a:t>
            </a:r>
            <a:r>
              <a:rPr lang="it-IT" sz="6200" dirty="0">
                <a:effectLst/>
              </a:rPr>
              <a:t>iene risolta da un decreto dell’allora </a:t>
            </a:r>
            <a:r>
              <a:rPr lang="it-IT" sz="6200" dirty="0"/>
              <a:t>p</a:t>
            </a:r>
            <a:r>
              <a:rPr lang="it-IT" sz="6200" dirty="0">
                <a:effectLst/>
              </a:rPr>
              <a:t>residente del Consiglio Massimo D’Alema: Malpensa può continuare ad espandere il suo traffico ma a condizione di attivare subito degli interventi di mitigazione e compensazione che includono la delocalizzazione delle popolazioni più esposte al rumore. </a:t>
            </a:r>
          </a:p>
          <a:p>
            <a:pPr marL="0" indent="0" algn="l" rtl="0">
              <a:buNone/>
            </a:pPr>
            <a:r>
              <a:rPr lang="it-IT" sz="6200" dirty="0">
                <a:effectLst/>
              </a:rPr>
              <a:t>Malpensa raggiunge la soglia di 20 milioni di passeggeri l'anno. </a:t>
            </a:r>
          </a:p>
          <a:p>
            <a:pPr algn="l" rtl="0"/>
            <a:endParaRPr lang="it-IT" sz="1200" dirty="0">
              <a:effectLst/>
            </a:endParaRPr>
          </a:p>
        </p:txBody>
      </p:sp>
    </p:spTree>
    <p:extLst>
      <p:ext uri="{BB962C8B-B14F-4D97-AF65-F5344CB8AC3E}">
        <p14:creationId xmlns:p14="http://schemas.microsoft.com/office/powerpoint/2010/main" val="301070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75813F-2DCE-4033-BB03-3B57EEB324AF}"/>
              </a:ext>
            </a:extLst>
          </p:cNvPr>
          <p:cNvSpPr>
            <a:spLocks noGrp="1"/>
          </p:cNvSpPr>
          <p:nvPr>
            <p:ph idx="1"/>
          </p:nvPr>
        </p:nvSpPr>
        <p:spPr>
          <a:xfrm>
            <a:off x="84875" y="1235413"/>
            <a:ext cx="5758206" cy="5301574"/>
          </a:xfrm>
        </p:spPr>
        <p:txBody>
          <a:bodyPr>
            <a:normAutofit/>
          </a:bodyPr>
          <a:lstStyle/>
          <a:p>
            <a:pPr marL="0" indent="0" algn="l" rtl="0">
              <a:buNone/>
            </a:pPr>
            <a:r>
              <a:rPr lang="it-IT" sz="1800" b="1" dirty="0">
                <a:solidFill>
                  <a:schemeClr val="accent3">
                    <a:lumMod val="40000"/>
                    <a:lumOff val="60000"/>
                  </a:schemeClr>
                </a:solidFill>
                <a:effectLst/>
              </a:rPr>
              <a:t>2001</a:t>
            </a:r>
            <a:r>
              <a:rPr lang="it-IT" sz="1800" dirty="0">
                <a:effectLst/>
              </a:rPr>
              <a:t>: un nuovo strumento di valutazione di impatto ambientale, la </a:t>
            </a:r>
            <a:r>
              <a:rPr lang="it-IT" sz="1800" b="1" dirty="0">
                <a:effectLst/>
              </a:rPr>
              <a:t>Valutazione ambientale strategica </a:t>
            </a:r>
            <a:r>
              <a:rPr lang="it-IT" sz="1800" dirty="0">
                <a:effectLst/>
              </a:rPr>
              <a:t>(Vas), è introdotto a livello europeo con la Direttiva 2001/42/CE. Questa procedura si applica ai piani d’insieme e non ai singoli progetti, permettendo dunque di prendere in conto gli impatti cumulati e di interazione di un insieme di opere. </a:t>
            </a:r>
          </a:p>
          <a:p>
            <a:pPr marL="0" indent="0" algn="l" rtl="0">
              <a:buNone/>
            </a:pPr>
            <a:r>
              <a:rPr lang="it-IT" sz="1800" dirty="0">
                <a:effectLst/>
              </a:rPr>
              <a:t>Il fronte del no all’espansione si mobilita per richiedere la realizzazione di una Vas, anche perché nel frattempo Sea comincia a parlare di un nuovo ampliamento, in particolare una </a:t>
            </a:r>
            <a:r>
              <a:rPr lang="it-IT" sz="1800" b="1" dirty="0">
                <a:effectLst/>
              </a:rPr>
              <a:t>terza pista</a:t>
            </a:r>
            <a:r>
              <a:rPr lang="it-IT" sz="1800" dirty="0">
                <a:effectLst/>
              </a:rPr>
              <a:t>. </a:t>
            </a:r>
          </a:p>
          <a:p>
            <a:pPr marL="0" indent="0" algn="l" rtl="0">
              <a:buNone/>
            </a:pPr>
            <a:r>
              <a:rPr lang="it-IT" sz="1800" b="1" dirty="0">
                <a:solidFill>
                  <a:schemeClr val="accent3">
                    <a:lumMod val="40000"/>
                    <a:lumOff val="60000"/>
                  </a:schemeClr>
                </a:solidFill>
                <a:effectLst/>
              </a:rPr>
              <a:t>2002</a:t>
            </a:r>
            <a:r>
              <a:rPr lang="it-IT" sz="1800" dirty="0">
                <a:effectLst/>
              </a:rPr>
              <a:t>: il parco del Ticino viene riconosciuto come riserva della biosfera dell’Unesco. </a:t>
            </a:r>
          </a:p>
          <a:p>
            <a:pPr marL="0" indent="0" algn="l" rtl="0">
              <a:buNone/>
            </a:pPr>
            <a:r>
              <a:rPr lang="it-IT" sz="1800" b="1" dirty="0">
                <a:solidFill>
                  <a:schemeClr val="accent3">
                    <a:lumMod val="40000"/>
                    <a:lumOff val="60000"/>
                  </a:schemeClr>
                </a:solidFill>
                <a:effectLst/>
              </a:rPr>
              <a:t>2005</a:t>
            </a:r>
            <a:r>
              <a:rPr lang="it-IT" sz="1800" dirty="0">
                <a:effectLst/>
              </a:rPr>
              <a:t>: viene effettuata una Vas. Dallo studio emerge che il parco è già in una situazione di sofferenza e </a:t>
            </a:r>
            <a:r>
              <a:rPr lang="it-IT" sz="1800" b="1" dirty="0">
                <a:effectLst/>
              </a:rPr>
              <a:t>qualsiasi ulteriore ampliamento è sconsigliato</a:t>
            </a:r>
            <a:r>
              <a:rPr lang="it-IT" sz="1800" dirty="0">
                <a:effectLst/>
              </a:rPr>
              <a:t>. </a:t>
            </a:r>
          </a:p>
          <a:p>
            <a:pPr marL="0" indent="0" algn="l" rtl="0">
              <a:buNone/>
            </a:pPr>
            <a:r>
              <a:rPr lang="it-IT" sz="1800" b="1" dirty="0">
                <a:solidFill>
                  <a:schemeClr val="accent3">
                    <a:lumMod val="40000"/>
                    <a:lumOff val="60000"/>
                  </a:schemeClr>
                </a:solidFill>
                <a:effectLst/>
              </a:rPr>
              <a:t>2006</a:t>
            </a:r>
            <a:r>
              <a:rPr lang="it-IT" sz="1800" dirty="0">
                <a:effectLst/>
              </a:rPr>
              <a:t>: Sea presenta ufficialmente il </a:t>
            </a:r>
            <a:r>
              <a:rPr lang="it-IT" sz="1800" b="1" dirty="0">
                <a:effectLst/>
              </a:rPr>
              <a:t>progetto di terza pista</a:t>
            </a:r>
            <a:r>
              <a:rPr lang="it-IT" sz="1800" dirty="0">
                <a:effectLst/>
              </a:rPr>
              <a:t>.</a:t>
            </a:r>
          </a:p>
          <a:p>
            <a:pPr marL="0" indent="0">
              <a:buNone/>
            </a:pPr>
            <a:endParaRPr lang="it-IT" dirty="0"/>
          </a:p>
        </p:txBody>
      </p:sp>
      <p:pic>
        <p:nvPicPr>
          <p:cNvPr id="5" name="Immagine 4" descr="Immagine che contiene natura&#10;&#10;Descrizione generata automaticamente">
            <a:extLst>
              <a:ext uri="{FF2B5EF4-FFF2-40B4-BE49-F238E27FC236}">
                <a16:creationId xmlns:a16="http://schemas.microsoft.com/office/drawing/2014/main" id="{06275199-697E-4D84-A297-02F850F13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985" y="1381328"/>
            <a:ext cx="6085319" cy="4299626"/>
          </a:xfrm>
          <a:prstGeom prst="rect">
            <a:avLst/>
          </a:prstGeom>
        </p:spPr>
      </p:pic>
    </p:spTree>
    <p:extLst>
      <p:ext uri="{BB962C8B-B14F-4D97-AF65-F5344CB8AC3E}">
        <p14:creationId xmlns:p14="http://schemas.microsoft.com/office/powerpoint/2010/main" val="76406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24E3CD2-730C-4C8A-B084-6EF351BBC248}"/>
              </a:ext>
            </a:extLst>
          </p:cNvPr>
          <p:cNvSpPr>
            <a:spLocks noGrp="1"/>
          </p:cNvSpPr>
          <p:nvPr>
            <p:ph idx="1"/>
          </p:nvPr>
        </p:nvSpPr>
        <p:spPr>
          <a:xfrm>
            <a:off x="5627802" y="2807278"/>
            <a:ext cx="6476214" cy="3054287"/>
          </a:xfrm>
        </p:spPr>
        <p:txBody>
          <a:bodyPr>
            <a:normAutofit/>
          </a:bodyPr>
          <a:lstStyle/>
          <a:p>
            <a:pPr marL="0" indent="0" algn="l" rtl="0">
              <a:buNone/>
            </a:pPr>
            <a:r>
              <a:rPr lang="it-IT" sz="1600" dirty="0">
                <a:effectLst/>
              </a:rPr>
              <a:t>Un episodio importante da questo punto di vista è una </a:t>
            </a:r>
            <a:r>
              <a:rPr lang="it-IT" sz="1600" b="1" dirty="0">
                <a:effectLst/>
              </a:rPr>
              <a:t>sentenza</a:t>
            </a:r>
            <a:r>
              <a:rPr lang="it-IT" sz="1600" dirty="0">
                <a:effectLst/>
              </a:rPr>
              <a:t> del tribunale civile di Milano nel caso conosciuto come </a:t>
            </a:r>
            <a:r>
              <a:rPr lang="it-IT" sz="1600" b="1" dirty="0">
                <a:effectLst/>
              </a:rPr>
              <a:t>“Quintavalle” </a:t>
            </a:r>
            <a:r>
              <a:rPr lang="it-IT" sz="1600" dirty="0">
                <a:effectLst/>
              </a:rPr>
              <a:t>(ottobre 2008). Il tribunale condanna Sea e il ministero dei Trasporti a un indennizzo di 4,5 milioni di euro ai proprietari della cascina “Tre Pini” situata nelle vicinanze dell’aeroporto. </a:t>
            </a:r>
          </a:p>
          <a:p>
            <a:pPr marL="0" indent="0" algn="l" rtl="0">
              <a:buNone/>
            </a:pPr>
            <a:r>
              <a:rPr lang="it-IT" sz="1600" dirty="0">
                <a:effectLst/>
              </a:rPr>
              <a:t>Si tratta di un’azienda agricola con terreni coperti a bosco all’interno del parco del Ticino in cui sono riscontrati evidenti danni ambientali da inquinamento. Gli esperti hanno infatti registrato un </a:t>
            </a:r>
            <a:r>
              <a:rPr lang="it-IT" sz="1600" b="1" dirty="0">
                <a:effectLst/>
              </a:rPr>
              <a:t>inquinamento da idrocarburi </a:t>
            </a:r>
            <a:r>
              <a:rPr lang="it-IT" sz="1600" dirty="0">
                <a:effectLst/>
              </a:rPr>
              <a:t>pari a quello dei terreni a lato dell'ingresso dell'autostrada A1, uno dei nodi stradali più trafficati della penisola. </a:t>
            </a:r>
            <a:r>
              <a:rPr lang="it-IT" sz="1600" b="1" dirty="0">
                <a:effectLst/>
              </a:rPr>
              <a:t>Il giudizio del tribunale conferma una correlazione tra l’inquinamento registrato al suolo e la collocazione dell’area sotto le rotte di decollo degli aerei di Malpensa</a:t>
            </a:r>
            <a:r>
              <a:rPr lang="it-IT" sz="1600" dirty="0">
                <a:effectLst/>
              </a:rPr>
              <a:t>. </a:t>
            </a:r>
          </a:p>
          <a:p>
            <a:pPr marL="0" indent="0" algn="l" rtl="0">
              <a:buNone/>
            </a:pPr>
            <a:endParaRPr lang="it-IT" sz="1600" dirty="0"/>
          </a:p>
          <a:p>
            <a:endParaRPr lang="it-IT" dirty="0"/>
          </a:p>
        </p:txBody>
      </p:sp>
      <p:sp>
        <p:nvSpPr>
          <p:cNvPr id="4" name="CasellaDiTesto 3">
            <a:extLst>
              <a:ext uri="{FF2B5EF4-FFF2-40B4-BE49-F238E27FC236}">
                <a16:creationId xmlns:a16="http://schemas.microsoft.com/office/drawing/2014/main" id="{E99BCCAB-5E18-4A16-9019-79CA74208DDA}"/>
              </a:ext>
            </a:extLst>
          </p:cNvPr>
          <p:cNvSpPr txBox="1"/>
          <p:nvPr/>
        </p:nvSpPr>
        <p:spPr>
          <a:xfrm>
            <a:off x="472910" y="127730"/>
            <a:ext cx="2130458" cy="400110"/>
          </a:xfrm>
          <a:prstGeom prst="rect">
            <a:avLst/>
          </a:prstGeom>
          <a:noFill/>
        </p:spPr>
        <p:txBody>
          <a:bodyPr wrap="square" rtlCol="0">
            <a:spAutoFit/>
          </a:bodyPr>
          <a:lstStyle/>
          <a:p>
            <a:r>
              <a:rPr lang="it-IT" sz="2000" b="1" dirty="0">
                <a:solidFill>
                  <a:schemeClr val="accent3">
                    <a:lumMod val="40000"/>
                    <a:lumOff val="60000"/>
                  </a:schemeClr>
                </a:solidFill>
              </a:rPr>
              <a:t>2008 - 2018</a:t>
            </a:r>
          </a:p>
        </p:txBody>
      </p:sp>
      <p:sp>
        <p:nvSpPr>
          <p:cNvPr id="7" name="CasellaDiTesto 6">
            <a:extLst>
              <a:ext uri="{FF2B5EF4-FFF2-40B4-BE49-F238E27FC236}">
                <a16:creationId xmlns:a16="http://schemas.microsoft.com/office/drawing/2014/main" id="{30FB64DC-E5A9-49E5-B2D6-52E84FC0A3E8}"/>
              </a:ext>
            </a:extLst>
          </p:cNvPr>
          <p:cNvSpPr txBox="1"/>
          <p:nvPr/>
        </p:nvSpPr>
        <p:spPr>
          <a:xfrm>
            <a:off x="472910" y="511916"/>
            <a:ext cx="11244607" cy="1323439"/>
          </a:xfrm>
          <a:prstGeom prst="rect">
            <a:avLst/>
          </a:prstGeom>
          <a:noFill/>
        </p:spPr>
        <p:txBody>
          <a:bodyPr wrap="square" rtlCol="0">
            <a:spAutoFit/>
          </a:bodyPr>
          <a:lstStyle/>
          <a:p>
            <a:pPr marL="0" indent="0" algn="l" rtl="0">
              <a:buNone/>
            </a:pPr>
            <a:r>
              <a:rPr lang="it-IT" sz="1600" dirty="0"/>
              <a:t>Il</a:t>
            </a:r>
            <a:r>
              <a:rPr lang="it-IT" sz="1600" dirty="0">
                <a:effectLst/>
              </a:rPr>
              <a:t> progetto per la terza pista viene giustificato da Sea sulla base delle previsioni di crescita di traffico sia di passeggeri che di merci. Non viene proposto alcuno scenario alternativo all’ampliamento di Malpensa.</a:t>
            </a:r>
          </a:p>
          <a:p>
            <a:pPr marL="0" indent="0" algn="l" rtl="0">
              <a:buNone/>
            </a:pPr>
            <a:endParaRPr lang="it-IT" sz="1600" dirty="0">
              <a:effectLst/>
            </a:endParaRPr>
          </a:p>
          <a:p>
            <a:pPr marL="0" indent="0" algn="l" rtl="0">
              <a:buNone/>
            </a:pPr>
            <a:r>
              <a:rPr lang="it-IT" sz="1600" dirty="0">
                <a:effectLst/>
              </a:rPr>
              <a:t>L’opposizione si riorganizza contro il progetto di terza pista senza riuscire a portare il problema all’attenzione nazionale. Oltre al rumore, ci si mobilita sull’inquinamento da idrocarburi.</a:t>
            </a:r>
            <a:endParaRPr lang="it-IT" sz="1600" dirty="0"/>
          </a:p>
        </p:txBody>
      </p:sp>
      <p:pic>
        <p:nvPicPr>
          <p:cNvPr id="10" name="Immagine 9" descr="Immagine che contiene esterni, montagna, natura, altopiano&#10;&#10;Descrizione generata automaticamente">
            <a:extLst>
              <a:ext uri="{FF2B5EF4-FFF2-40B4-BE49-F238E27FC236}">
                <a16:creationId xmlns:a16="http://schemas.microsoft.com/office/drawing/2014/main" id="{D3846F55-BD5A-4BAF-9932-ADCDDFC98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68" y="2219541"/>
            <a:ext cx="5194856" cy="3896142"/>
          </a:xfrm>
          <a:prstGeom prst="rect">
            <a:avLst/>
          </a:prstGeom>
        </p:spPr>
      </p:pic>
    </p:spTree>
    <p:extLst>
      <p:ext uri="{BB962C8B-B14F-4D97-AF65-F5344CB8AC3E}">
        <p14:creationId xmlns:p14="http://schemas.microsoft.com/office/powerpoint/2010/main" val="2830857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AB6E14-9455-42D5-93C0-9B76DA35285D}"/>
              </a:ext>
            </a:extLst>
          </p:cNvPr>
          <p:cNvSpPr>
            <a:spLocks noGrp="1"/>
          </p:cNvSpPr>
          <p:nvPr>
            <p:ph idx="1"/>
          </p:nvPr>
        </p:nvSpPr>
        <p:spPr>
          <a:xfrm>
            <a:off x="308611" y="3685880"/>
            <a:ext cx="11422946" cy="3053483"/>
          </a:xfrm>
        </p:spPr>
        <p:txBody>
          <a:bodyPr>
            <a:normAutofit lnSpcReduction="10000"/>
          </a:bodyPr>
          <a:lstStyle/>
          <a:p>
            <a:pPr marL="0" indent="0" algn="l" rtl="0">
              <a:buNone/>
            </a:pPr>
            <a:r>
              <a:rPr lang="it-IT" sz="1600" dirty="0">
                <a:effectLst/>
              </a:rPr>
              <a:t>A mobilitarsi in questi anni è anche un gruppo di giovani di Lonate Pozzolo, i quali danno vita al comitato Viva via Gaggio, “comitato per la difesa del parco del Ticino contro la terza pista di Malpensa”. Il comitato si costituisce intorno alla </a:t>
            </a:r>
            <a:r>
              <a:rPr lang="it-IT" sz="1600" b="1" dirty="0">
                <a:effectLst/>
              </a:rPr>
              <a:t>difesa di un luogo ben preciso</a:t>
            </a:r>
            <a:r>
              <a:rPr lang="it-IT" sz="1600" dirty="0">
                <a:effectLst/>
              </a:rPr>
              <a:t>, la via Gaggio. Si tratta di una strada di campagna che attraversa la brughiera “del Gaggio”, tra Tornavento e Lonate Pozzolo. </a:t>
            </a:r>
          </a:p>
          <a:p>
            <a:pPr marL="0" indent="0" algn="l" rtl="0">
              <a:buNone/>
            </a:pPr>
            <a:r>
              <a:rPr lang="it-IT" sz="1600" dirty="0">
                <a:effectLst/>
              </a:rPr>
              <a:t>Per la prima volta nella storia del conflitto, un luogo ben identificato viene imposto all’attenzione, non un generico ambiente. La protezione della via Gaggio è presentata come una critica al modello di sviluppo che ha fino ad oggi imperato nel territorio di Malpensa: uno sviluppo basato sul consumo di suolo, di beni comuni ambientali e culturali. </a:t>
            </a:r>
          </a:p>
          <a:p>
            <a:pPr marL="0" indent="0" algn="l" rtl="0">
              <a:buNone/>
            </a:pPr>
            <a:r>
              <a:rPr lang="it-IT" sz="1600" dirty="0">
                <a:effectLst/>
              </a:rPr>
              <a:t>Ai vari eventi organizzati dal comitato, si accompagna un lavoro per far riconoscere il territorio intorno a Malpensa come “</a:t>
            </a:r>
            <a:r>
              <a:rPr lang="it-IT" sz="1600" b="1" dirty="0">
                <a:effectLst/>
              </a:rPr>
              <a:t>ecomuseo</a:t>
            </a:r>
            <a:r>
              <a:rPr lang="it-IT" sz="1600" dirty="0">
                <a:effectLst/>
              </a:rPr>
              <a:t>”, riuscendo nel suo intento. Infatti con la </a:t>
            </a:r>
            <a:r>
              <a:rPr lang="it-IT" sz="1600" i="1" dirty="0">
                <a:effectLst/>
              </a:rPr>
              <a:t>L.R. n. 25 del 2016</a:t>
            </a:r>
            <a:r>
              <a:rPr lang="it-IT" sz="1600" dirty="0">
                <a:effectLst/>
              </a:rPr>
              <a:t>: </a:t>
            </a:r>
            <a:r>
              <a:rPr lang="it-IT" sz="1600" b="1" dirty="0">
                <a:effectLst/>
              </a:rPr>
              <a:t>“Politiche regionali in materia culturale – Riordino normativo” </a:t>
            </a:r>
            <a:r>
              <a:rPr lang="it-IT" sz="1600" dirty="0">
                <a:effectLst/>
              </a:rPr>
              <a:t>la Regione aveva promosso</a:t>
            </a:r>
          </a:p>
          <a:p>
            <a:pPr marL="0" indent="0" algn="ctr" rtl="0">
              <a:buNone/>
            </a:pPr>
            <a:r>
              <a:rPr lang="it-IT" sz="1650" i="1" dirty="0"/>
              <a:t>l</a:t>
            </a:r>
            <a:r>
              <a:rPr lang="it-IT" sz="1650" i="1" dirty="0">
                <a:effectLst/>
              </a:rPr>
              <a:t>a costituzione e il riconoscimento degli ecomusei; ne sostiene l’attività al fine di conservare e rinnovare l’eredità culturale vivente di determinati territori e delle popolazioni che li abitano, favorisce processi di sviluppo sostenibile a partire dal patrimonio locale e di salvaguardia dei paesaggi tipici lombardi al fine di valorizzare la diversità culturale dei luoghi. Favorisce, inoltre, lo sviluppo dell’attività in rete e l’utilizzo di risorse della Unione europea, nazionali e private a sostegno degli ecomusei. </a:t>
            </a:r>
          </a:p>
          <a:p>
            <a:endParaRPr lang="it-IT" dirty="0"/>
          </a:p>
        </p:txBody>
      </p:sp>
      <p:pic>
        <p:nvPicPr>
          <p:cNvPr id="5" name="Immagine 4" descr="Immagine che contiene albero, erba, esterni, terra&#10;&#10;Descrizione generata automaticamente">
            <a:extLst>
              <a:ext uri="{FF2B5EF4-FFF2-40B4-BE49-F238E27FC236}">
                <a16:creationId xmlns:a16="http://schemas.microsoft.com/office/drawing/2014/main" id="{C546C869-4695-4210-81B0-F5FB70070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058" y="234072"/>
            <a:ext cx="8593883" cy="3374889"/>
          </a:xfrm>
          <a:prstGeom prst="rect">
            <a:avLst/>
          </a:prstGeom>
        </p:spPr>
      </p:pic>
    </p:spTree>
    <p:extLst>
      <p:ext uri="{BB962C8B-B14F-4D97-AF65-F5344CB8AC3E}">
        <p14:creationId xmlns:p14="http://schemas.microsoft.com/office/powerpoint/2010/main" val="410930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06C2AB-BF7E-41D1-98A5-3D238D385F57}"/>
              </a:ext>
            </a:extLst>
          </p:cNvPr>
          <p:cNvSpPr>
            <a:spLocks noGrp="1"/>
          </p:cNvSpPr>
          <p:nvPr>
            <p:ph type="title"/>
          </p:nvPr>
        </p:nvSpPr>
        <p:spPr>
          <a:xfrm>
            <a:off x="469769" y="147688"/>
            <a:ext cx="5176888" cy="417922"/>
          </a:xfrm>
        </p:spPr>
        <p:txBody>
          <a:bodyPr>
            <a:normAutofit fontScale="90000"/>
          </a:bodyPr>
          <a:lstStyle/>
          <a:p>
            <a:r>
              <a:rPr lang="it-IT" sz="2400" b="1" dirty="0">
                <a:solidFill>
                  <a:schemeClr val="accent3">
                    <a:lumMod val="40000"/>
                    <a:lumOff val="60000"/>
                  </a:schemeClr>
                </a:solidFill>
                <a:latin typeface="+mn-lt"/>
              </a:rPr>
              <a:t>OGGI: MASTERPLAN AEROPORTUALE 2035</a:t>
            </a:r>
          </a:p>
        </p:txBody>
      </p:sp>
      <p:sp>
        <p:nvSpPr>
          <p:cNvPr id="3" name="Segnaposto contenuto 2">
            <a:extLst>
              <a:ext uri="{FF2B5EF4-FFF2-40B4-BE49-F238E27FC236}">
                <a16:creationId xmlns:a16="http://schemas.microsoft.com/office/drawing/2014/main" id="{BE3E445B-A011-4402-812A-7E32BFC748E1}"/>
              </a:ext>
            </a:extLst>
          </p:cNvPr>
          <p:cNvSpPr>
            <a:spLocks noGrp="1"/>
          </p:cNvSpPr>
          <p:nvPr>
            <p:ph idx="1"/>
          </p:nvPr>
        </p:nvSpPr>
        <p:spPr>
          <a:xfrm>
            <a:off x="263951" y="688158"/>
            <a:ext cx="11584338" cy="1879300"/>
          </a:xfrm>
        </p:spPr>
        <p:txBody>
          <a:bodyPr>
            <a:normAutofit/>
          </a:bodyPr>
          <a:lstStyle/>
          <a:p>
            <a:pPr marL="0" indent="0">
              <a:buNone/>
            </a:pPr>
            <a:r>
              <a:rPr lang="it-IT" sz="1600" b="1" dirty="0">
                <a:solidFill>
                  <a:schemeClr val="accent3">
                    <a:lumMod val="40000"/>
                    <a:lumOff val="60000"/>
                  </a:schemeClr>
                </a:solidFill>
              </a:rPr>
              <a:t>Luglio 2020</a:t>
            </a:r>
            <a:r>
              <a:rPr lang="it-IT" sz="1600" dirty="0"/>
              <a:t>: Ente Nazionale per l’Aviazione Civile presenta al Ministero </a:t>
            </a:r>
            <a:r>
              <a:rPr lang="it-IT" sz="1600" dirty="0">
                <a:effectLst/>
              </a:rPr>
              <a:t>istanza di avvio del procedimento di valutazione di impatto ambientale del progetto «</a:t>
            </a:r>
            <a:r>
              <a:rPr lang="it-IT" sz="1600" b="1" dirty="0">
                <a:effectLst/>
              </a:rPr>
              <a:t>Aeroporto Milano Malpensa – Masterplan aeroportuale 2035</a:t>
            </a:r>
            <a:r>
              <a:rPr lang="it-IT" sz="1600" dirty="0">
                <a:effectLst/>
              </a:rPr>
              <a:t>»</a:t>
            </a:r>
          </a:p>
          <a:p>
            <a:pPr marL="0" indent="0">
              <a:buNone/>
            </a:pPr>
            <a:r>
              <a:rPr lang="it-IT" sz="1600" b="1" dirty="0">
                <a:solidFill>
                  <a:schemeClr val="accent3">
                    <a:lumMod val="40000"/>
                    <a:lumOff val="60000"/>
                  </a:schemeClr>
                </a:solidFill>
              </a:rPr>
              <a:t>Aprile 2021</a:t>
            </a:r>
            <a:r>
              <a:rPr lang="it-IT" sz="1600" dirty="0"/>
              <a:t>: </a:t>
            </a:r>
            <a:r>
              <a:rPr lang="it-IT" sz="1600" dirty="0">
                <a:effectLst/>
              </a:rPr>
              <a:t>Sea e il Parco lombardo della Valle del Ticino firmano un </a:t>
            </a:r>
            <a:r>
              <a:rPr lang="it-IT" sz="1600" b="1" dirty="0">
                <a:effectLst/>
              </a:rPr>
              <a:t>accordo</a:t>
            </a:r>
            <a:r>
              <a:rPr lang="it-IT" sz="1600" dirty="0">
                <a:effectLst/>
              </a:rPr>
              <a:t>: per almeno tre anni siederanno periodicamente a un tavolo di confronto tecnico-scientifico per studiare assieme la gestione sostenibile dell'aeroporto internazionale</a:t>
            </a:r>
          </a:p>
          <a:p>
            <a:pPr marL="0" indent="0">
              <a:buNone/>
            </a:pPr>
            <a:r>
              <a:rPr lang="it-IT" sz="1600" b="1" dirty="0">
                <a:solidFill>
                  <a:schemeClr val="accent3">
                    <a:lumMod val="40000"/>
                    <a:lumOff val="60000"/>
                  </a:schemeClr>
                </a:solidFill>
              </a:rPr>
              <a:t>Maggio 2021</a:t>
            </a:r>
            <a:r>
              <a:rPr lang="it-IT" sz="1600" dirty="0"/>
              <a:t>: viene fermato il procedimento di Via</a:t>
            </a:r>
          </a:p>
          <a:p>
            <a:pPr marL="0" indent="0">
              <a:buNone/>
            </a:pPr>
            <a:r>
              <a:rPr lang="it-IT" sz="1600" b="1" dirty="0">
                <a:solidFill>
                  <a:schemeClr val="accent3">
                    <a:lumMod val="40000"/>
                    <a:lumOff val="60000"/>
                  </a:schemeClr>
                </a:solidFill>
                <a:effectLst/>
              </a:rPr>
              <a:t>No</a:t>
            </a:r>
            <a:r>
              <a:rPr lang="it-IT" sz="1600" b="1" dirty="0">
                <a:solidFill>
                  <a:schemeClr val="accent3">
                    <a:lumMod val="40000"/>
                    <a:lumOff val="60000"/>
                  </a:schemeClr>
                </a:solidFill>
              </a:rPr>
              <a:t>vembre 2021</a:t>
            </a:r>
            <a:r>
              <a:rPr lang="it-IT" sz="1600" dirty="0"/>
              <a:t>: </a:t>
            </a:r>
            <a:r>
              <a:rPr lang="it-IT" sz="1600" dirty="0">
                <a:effectLst/>
              </a:rPr>
              <a:t>arriva una seconda versione del Masterplan 2035 da sottoporre a Via</a:t>
            </a:r>
          </a:p>
          <a:p>
            <a:pPr marL="0" indent="0">
              <a:buNone/>
            </a:pPr>
            <a:endParaRPr lang="it-IT" sz="900" dirty="0">
              <a:effectLst/>
            </a:endParaRPr>
          </a:p>
          <a:p>
            <a:pPr marL="0" indent="0">
              <a:buNone/>
            </a:pPr>
            <a:endParaRPr lang="it-IT" sz="1100" dirty="0">
              <a:effectLst/>
            </a:endParaRPr>
          </a:p>
          <a:p>
            <a:pPr marL="0" indent="0">
              <a:buNone/>
            </a:pPr>
            <a:endParaRPr lang="it-IT" sz="1600" dirty="0"/>
          </a:p>
        </p:txBody>
      </p:sp>
      <p:sp>
        <p:nvSpPr>
          <p:cNvPr id="4" name="CasellaDiTesto 3">
            <a:extLst>
              <a:ext uri="{FF2B5EF4-FFF2-40B4-BE49-F238E27FC236}">
                <a16:creationId xmlns:a16="http://schemas.microsoft.com/office/drawing/2014/main" id="{A90894ED-F15D-4B74-9826-61C0835BEB08}"/>
              </a:ext>
            </a:extLst>
          </p:cNvPr>
          <p:cNvSpPr txBox="1"/>
          <p:nvPr/>
        </p:nvSpPr>
        <p:spPr>
          <a:xfrm>
            <a:off x="248239" y="2567458"/>
            <a:ext cx="5832049" cy="1200329"/>
          </a:xfrm>
          <a:prstGeom prst="rect">
            <a:avLst/>
          </a:prstGeom>
          <a:noFill/>
        </p:spPr>
        <p:txBody>
          <a:bodyPr wrap="square" rtlCol="0">
            <a:spAutoFit/>
          </a:bodyPr>
          <a:lstStyle/>
          <a:p>
            <a:endParaRPr lang="it-IT" dirty="0"/>
          </a:p>
          <a:p>
            <a:endParaRPr lang="it-IT" dirty="0"/>
          </a:p>
          <a:p>
            <a:endParaRPr lang="it-IT" dirty="0"/>
          </a:p>
          <a:p>
            <a:endParaRPr lang="it-IT" dirty="0"/>
          </a:p>
        </p:txBody>
      </p:sp>
      <p:pic>
        <p:nvPicPr>
          <p:cNvPr id="11" name="Immagine 10">
            <a:extLst>
              <a:ext uri="{FF2B5EF4-FFF2-40B4-BE49-F238E27FC236}">
                <a16:creationId xmlns:a16="http://schemas.microsoft.com/office/drawing/2014/main" id="{33C8E880-DD45-4102-8A89-C51E6C012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066" y="2586312"/>
            <a:ext cx="7344444" cy="4096823"/>
          </a:xfrm>
          <a:prstGeom prst="rect">
            <a:avLst/>
          </a:prstGeom>
        </p:spPr>
      </p:pic>
    </p:spTree>
    <p:extLst>
      <p:ext uri="{BB962C8B-B14F-4D97-AF65-F5344CB8AC3E}">
        <p14:creationId xmlns:p14="http://schemas.microsoft.com/office/powerpoint/2010/main" val="139499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DD1E2-F254-4046-9C43-4F929E66D43D}"/>
              </a:ext>
            </a:extLst>
          </p:cNvPr>
          <p:cNvSpPr>
            <a:spLocks noGrp="1"/>
          </p:cNvSpPr>
          <p:nvPr>
            <p:ph type="title"/>
          </p:nvPr>
        </p:nvSpPr>
        <p:spPr>
          <a:xfrm>
            <a:off x="366073" y="135119"/>
            <a:ext cx="9993983" cy="694443"/>
          </a:xfrm>
        </p:spPr>
        <p:txBody>
          <a:bodyPr>
            <a:normAutofit fontScale="90000"/>
          </a:bodyPr>
          <a:lstStyle/>
          <a:p>
            <a:r>
              <a:rPr lang="it-IT" sz="3600" b="1" dirty="0">
                <a:solidFill>
                  <a:schemeClr val="accent3">
                    <a:lumMod val="40000"/>
                    <a:lumOff val="60000"/>
                  </a:schemeClr>
                </a:solidFill>
              </a:rPr>
              <a:t>Cosa prevede il Masterplan 2035:</a:t>
            </a:r>
            <a:br>
              <a:rPr lang="it-IT" sz="5400" b="1" dirty="0">
                <a:solidFill>
                  <a:schemeClr val="accent3">
                    <a:lumMod val="40000"/>
                    <a:lumOff val="60000"/>
                  </a:schemeClr>
                </a:solidFill>
              </a:rPr>
            </a:br>
            <a:br>
              <a:rPr lang="it-IT" sz="5400" b="1" dirty="0">
                <a:solidFill>
                  <a:schemeClr val="accent3">
                    <a:lumMod val="40000"/>
                    <a:lumOff val="60000"/>
                  </a:schemeClr>
                </a:solidFill>
              </a:rPr>
            </a:br>
            <a:br>
              <a:rPr lang="it-IT" sz="4400" dirty="0"/>
            </a:br>
            <a:endParaRPr lang="it-IT" dirty="0"/>
          </a:p>
        </p:txBody>
      </p:sp>
      <p:sp>
        <p:nvSpPr>
          <p:cNvPr id="3" name="Segnaposto contenuto 2">
            <a:extLst>
              <a:ext uri="{FF2B5EF4-FFF2-40B4-BE49-F238E27FC236}">
                <a16:creationId xmlns:a16="http://schemas.microsoft.com/office/drawing/2014/main" id="{EE1E227C-DD58-4506-87A1-C6CEAA0A152C}"/>
              </a:ext>
            </a:extLst>
          </p:cNvPr>
          <p:cNvSpPr>
            <a:spLocks noGrp="1"/>
          </p:cNvSpPr>
          <p:nvPr>
            <p:ph idx="1"/>
          </p:nvPr>
        </p:nvSpPr>
        <p:spPr>
          <a:xfrm>
            <a:off x="234099" y="901582"/>
            <a:ext cx="5553959" cy="694442"/>
          </a:xfrm>
        </p:spPr>
        <p:txBody>
          <a:bodyPr>
            <a:normAutofit/>
          </a:bodyPr>
          <a:lstStyle/>
          <a:p>
            <a:pPr marL="0" indent="0">
              <a:buNone/>
            </a:pPr>
            <a:r>
              <a:rPr lang="it-IT" sz="1800" b="1" dirty="0"/>
              <a:t>Ampliamento della </a:t>
            </a:r>
            <a:r>
              <a:rPr lang="it-IT" sz="1800" b="1" i="1" dirty="0"/>
              <a:t>Cargo City</a:t>
            </a:r>
            <a:r>
              <a:rPr lang="it-IT" sz="1800" dirty="0"/>
              <a:t>, in previsione di un aumento di traffico logistico di merci</a:t>
            </a:r>
          </a:p>
        </p:txBody>
      </p:sp>
      <p:sp>
        <p:nvSpPr>
          <p:cNvPr id="5" name="CasellaDiTesto 4">
            <a:extLst>
              <a:ext uri="{FF2B5EF4-FFF2-40B4-BE49-F238E27FC236}">
                <a16:creationId xmlns:a16="http://schemas.microsoft.com/office/drawing/2014/main" id="{0744F6E4-A233-4A71-A0A5-BB40654939C9}"/>
              </a:ext>
            </a:extLst>
          </p:cNvPr>
          <p:cNvSpPr txBox="1"/>
          <p:nvPr/>
        </p:nvSpPr>
        <p:spPr>
          <a:xfrm>
            <a:off x="6403944" y="855655"/>
            <a:ext cx="5861900" cy="923330"/>
          </a:xfrm>
          <a:prstGeom prst="rect">
            <a:avLst/>
          </a:prstGeom>
          <a:noFill/>
        </p:spPr>
        <p:txBody>
          <a:bodyPr wrap="square" rtlCol="0">
            <a:spAutoFit/>
          </a:bodyPr>
          <a:lstStyle/>
          <a:p>
            <a:r>
              <a:rPr lang="it-IT" sz="1800" b="1" dirty="0"/>
              <a:t>Creazione di una </a:t>
            </a:r>
            <a:r>
              <a:rPr lang="it-IT" sz="1800" b="1" i="1" dirty="0"/>
              <a:t>Airport City</a:t>
            </a:r>
            <a:r>
              <a:rPr lang="it-IT" sz="1800" dirty="0"/>
              <a:t>: </a:t>
            </a:r>
            <a:r>
              <a:rPr lang="it-IT" sz="1800" dirty="0">
                <a:effectLst/>
              </a:rPr>
              <a:t>area di uffici e direzionale a sostegno dell’aeroporto </a:t>
            </a:r>
          </a:p>
          <a:p>
            <a:endParaRPr lang="it-IT" dirty="0"/>
          </a:p>
        </p:txBody>
      </p:sp>
      <p:pic>
        <p:nvPicPr>
          <p:cNvPr id="6" name="Immagine 5">
            <a:extLst>
              <a:ext uri="{FF2B5EF4-FFF2-40B4-BE49-F238E27FC236}">
                <a16:creationId xmlns:a16="http://schemas.microsoft.com/office/drawing/2014/main" id="{0475DF6C-6363-43E4-9398-86CBB6D87B32}"/>
              </a:ext>
            </a:extLst>
          </p:cNvPr>
          <p:cNvPicPr>
            <a:picLocks noChangeAspect="1"/>
          </p:cNvPicPr>
          <p:nvPr/>
        </p:nvPicPr>
        <p:blipFill>
          <a:blip r:embed="rId2"/>
          <a:stretch>
            <a:fillRect/>
          </a:stretch>
        </p:blipFill>
        <p:spPr>
          <a:xfrm>
            <a:off x="786019" y="1668044"/>
            <a:ext cx="4054191" cy="2871465"/>
          </a:xfrm>
          <a:prstGeom prst="rect">
            <a:avLst/>
          </a:prstGeom>
        </p:spPr>
      </p:pic>
      <p:pic>
        <p:nvPicPr>
          <p:cNvPr id="7" name="Immagine 6" descr="Immagine che contiene esterni&#10;&#10;Descrizione generata automaticamente">
            <a:extLst>
              <a:ext uri="{FF2B5EF4-FFF2-40B4-BE49-F238E27FC236}">
                <a16:creationId xmlns:a16="http://schemas.microsoft.com/office/drawing/2014/main" id="{C7B74CEA-FB47-483D-9868-663CF2005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289" y="1595533"/>
            <a:ext cx="4166648" cy="2943976"/>
          </a:xfrm>
          <a:prstGeom prst="rect">
            <a:avLst/>
          </a:prstGeom>
        </p:spPr>
      </p:pic>
      <p:sp>
        <p:nvSpPr>
          <p:cNvPr id="8" name="CasellaDiTesto 7">
            <a:extLst>
              <a:ext uri="{FF2B5EF4-FFF2-40B4-BE49-F238E27FC236}">
                <a16:creationId xmlns:a16="http://schemas.microsoft.com/office/drawing/2014/main" id="{769A3FCB-3B75-4049-8710-4FB552F99BF6}"/>
              </a:ext>
            </a:extLst>
          </p:cNvPr>
          <p:cNvSpPr txBox="1"/>
          <p:nvPr/>
        </p:nvSpPr>
        <p:spPr>
          <a:xfrm>
            <a:off x="103694" y="5099901"/>
            <a:ext cx="11858919" cy="1908215"/>
          </a:xfrm>
          <a:prstGeom prst="rect">
            <a:avLst/>
          </a:prstGeom>
          <a:noFill/>
        </p:spPr>
        <p:txBody>
          <a:bodyPr wrap="square" rtlCol="0">
            <a:spAutoFit/>
          </a:bodyPr>
          <a:lstStyle/>
          <a:p>
            <a:pPr algn="l" rtl="0"/>
            <a:r>
              <a:rPr lang="it-IT" sz="1600" dirty="0">
                <a:effectLst/>
              </a:rPr>
              <a:t>Il parere dei Sindaci dei 9 comuni della zona Malpensa </a:t>
            </a:r>
            <a:r>
              <a:rPr lang="it-IT" sz="1400" dirty="0">
                <a:effectLst/>
              </a:rPr>
              <a:t>(Somma Lombardo, Arsago Seprio, Golasecca, Vizzola Ticino, Casorate Sempione, Cardano al Campo, Samarate, Lonate Pozzolo, Ferno) </a:t>
            </a:r>
            <a:r>
              <a:rPr lang="it-IT" sz="1600" dirty="0">
                <a:effectLst/>
              </a:rPr>
              <a:t>non è favorevole. </a:t>
            </a:r>
          </a:p>
          <a:p>
            <a:pPr algn="l" rtl="0"/>
            <a:endParaRPr lang="it-IT" sz="1600" dirty="0">
              <a:effectLst/>
            </a:endParaRPr>
          </a:p>
          <a:p>
            <a:pPr algn="l" rtl="0"/>
            <a:r>
              <a:rPr lang="it-IT" sz="1600" dirty="0"/>
              <a:t>Vengono tuttavia anche individuati alcuni punti positivi del Masterplan: </a:t>
            </a:r>
            <a:r>
              <a:rPr lang="it-IT" sz="1600" dirty="0">
                <a:effectLst/>
              </a:rPr>
              <a:t>la rinuncia a una terza pista, la «volontà di differenziare le tariffe al fine di favorire il rinnovamento delle flotte di aeromobili», la previsione di una Valutazione d’Impatto Sanitario «che si affianchi alla VIA», e «la disponibilità a valutare investimenti nelle aree delocalizzate». </a:t>
            </a:r>
          </a:p>
          <a:p>
            <a:endParaRPr lang="it-IT" dirty="0"/>
          </a:p>
        </p:txBody>
      </p:sp>
    </p:spTree>
    <p:extLst>
      <p:ext uri="{BB962C8B-B14F-4D97-AF65-F5344CB8AC3E}">
        <p14:creationId xmlns:p14="http://schemas.microsoft.com/office/powerpoint/2010/main" val="337490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CF24C-847C-41BC-AEEB-DAD588D378D3}"/>
              </a:ext>
            </a:extLst>
          </p:cNvPr>
          <p:cNvSpPr>
            <a:spLocks noGrp="1"/>
          </p:cNvSpPr>
          <p:nvPr>
            <p:ph type="title"/>
          </p:nvPr>
        </p:nvSpPr>
        <p:spPr>
          <a:xfrm>
            <a:off x="289478" y="241957"/>
            <a:ext cx="11445713" cy="474482"/>
          </a:xfrm>
        </p:spPr>
        <p:txBody>
          <a:bodyPr>
            <a:noAutofit/>
          </a:bodyPr>
          <a:lstStyle/>
          <a:p>
            <a:r>
              <a:rPr lang="it-IT" sz="2400" dirty="0">
                <a:solidFill>
                  <a:schemeClr val="accent3">
                    <a:lumMod val="40000"/>
                    <a:lumOff val="60000"/>
                  </a:schemeClr>
                </a:solidFill>
              </a:rPr>
              <a:t>Problematiche del Masterplan, come osservate dal comune di Lonate Pozzolo </a:t>
            </a:r>
          </a:p>
        </p:txBody>
      </p:sp>
      <p:sp>
        <p:nvSpPr>
          <p:cNvPr id="3" name="Segnaposto contenuto 2">
            <a:extLst>
              <a:ext uri="{FF2B5EF4-FFF2-40B4-BE49-F238E27FC236}">
                <a16:creationId xmlns:a16="http://schemas.microsoft.com/office/drawing/2014/main" id="{CAA94DB6-4403-4760-8831-DCCA8A86A040}"/>
              </a:ext>
            </a:extLst>
          </p:cNvPr>
          <p:cNvSpPr>
            <a:spLocks noGrp="1"/>
          </p:cNvSpPr>
          <p:nvPr>
            <p:ph idx="1"/>
          </p:nvPr>
        </p:nvSpPr>
        <p:spPr>
          <a:xfrm>
            <a:off x="373142" y="857841"/>
            <a:ext cx="11278387" cy="3261672"/>
          </a:xfrm>
        </p:spPr>
        <p:txBody>
          <a:bodyPr>
            <a:normAutofit fontScale="85000" lnSpcReduction="20000"/>
          </a:bodyPr>
          <a:lstStyle/>
          <a:p>
            <a:r>
              <a:rPr lang="it-IT" sz="1800" b="1" dirty="0">
                <a:effectLst/>
                <a:latin typeface="Georgia, Georgia, sans-serif"/>
              </a:rPr>
              <a:t>NON SOSTENIBILITÀ AMBIENTALE DELL’AMPLIAMENTO DEL SEDIME AEROPORTUALE</a:t>
            </a:r>
          </a:p>
          <a:p>
            <a:endParaRPr lang="it-IT" b="1" dirty="0">
              <a:effectLst/>
            </a:endParaRPr>
          </a:p>
          <a:p>
            <a:r>
              <a:rPr lang="it-IT" sz="1800" b="1" dirty="0">
                <a:effectLst/>
                <a:latin typeface="Georgia, Georgia, sans-serif"/>
              </a:rPr>
              <a:t>TRAVISAMENTO DEI DATI AMBIENTALI E SOTTOVALUTAZIONE EFFETTI DELL’IMPATTO AMBIENTALE SULLE MATRICI AMBIENTALI COINVOLTE E SUI SITI RETE NATURA 2000</a:t>
            </a:r>
            <a:endParaRPr lang="it-IT" b="1" dirty="0">
              <a:effectLst/>
            </a:endParaRPr>
          </a:p>
          <a:p>
            <a:endParaRPr lang="it-IT" b="1" dirty="0">
              <a:effectLst/>
            </a:endParaRPr>
          </a:p>
          <a:p>
            <a:r>
              <a:rPr lang="it-IT" sz="1800" b="1" dirty="0">
                <a:effectLst/>
                <a:latin typeface="Georgia, Georgia, sans-serif"/>
              </a:rPr>
              <a:t>MANCATO ESAME ALTERNATIVE PRATICABILI</a:t>
            </a:r>
            <a:endParaRPr lang="it-IT" b="1" dirty="0">
              <a:effectLst/>
            </a:endParaRPr>
          </a:p>
          <a:p>
            <a:endParaRPr lang="it-IT" b="1" dirty="0">
              <a:effectLst/>
            </a:endParaRPr>
          </a:p>
          <a:p>
            <a:r>
              <a:rPr lang="it-IT" sz="1800" b="1" dirty="0">
                <a:effectLst/>
                <a:latin typeface="Georgia, Georgia, sans-serif"/>
              </a:rPr>
              <a:t>RICOMPRENSIONE DI INTERVENTI ESTERNI IN CARENZA DI COORDINAMENTO CON ENTI LOCALI</a:t>
            </a:r>
          </a:p>
          <a:p>
            <a:endParaRPr lang="it-IT" b="1" dirty="0">
              <a:effectLst/>
            </a:endParaRPr>
          </a:p>
          <a:p>
            <a:r>
              <a:rPr lang="it-IT" sz="1800" b="1" dirty="0">
                <a:effectLst/>
                <a:latin typeface="Georgia, Georgia, sans-serif"/>
              </a:rPr>
              <a:t>CONTRASTO CON D.LGS. 152/2006 (Norme in materia ambientale), CON I PRINCIPI IN MATERIA DI AMBIENTE E CON LA DIR. 2014/52/UE</a:t>
            </a:r>
          </a:p>
          <a:p>
            <a:endParaRPr lang="it-IT" sz="1800" dirty="0">
              <a:latin typeface="Georgia, Georgia, sans-serif"/>
            </a:endParaRPr>
          </a:p>
          <a:p>
            <a:endParaRPr lang="it-IT" sz="1800" b="0" dirty="0">
              <a:effectLst/>
              <a:latin typeface="Georgia, Georgia, sans-serif"/>
            </a:endParaRPr>
          </a:p>
          <a:p>
            <a:endParaRPr lang="it-IT" b="0" dirty="0">
              <a:effectLst/>
            </a:endParaRPr>
          </a:p>
          <a:p>
            <a:endParaRPr lang="it-IT" dirty="0"/>
          </a:p>
        </p:txBody>
      </p:sp>
      <p:sp>
        <p:nvSpPr>
          <p:cNvPr id="4" name="CasellaDiTesto 3">
            <a:extLst>
              <a:ext uri="{FF2B5EF4-FFF2-40B4-BE49-F238E27FC236}">
                <a16:creationId xmlns:a16="http://schemas.microsoft.com/office/drawing/2014/main" id="{2D83A7FA-09B0-44A6-BEC2-2B55AFF647DD}"/>
              </a:ext>
            </a:extLst>
          </p:cNvPr>
          <p:cNvSpPr txBox="1"/>
          <p:nvPr/>
        </p:nvSpPr>
        <p:spPr>
          <a:xfrm>
            <a:off x="373143" y="4260915"/>
            <a:ext cx="11127558" cy="2831544"/>
          </a:xfrm>
          <a:prstGeom prst="rect">
            <a:avLst/>
          </a:prstGeom>
          <a:noFill/>
        </p:spPr>
        <p:txBody>
          <a:bodyPr wrap="square" rtlCol="0">
            <a:spAutoFit/>
          </a:bodyPr>
          <a:lstStyle/>
          <a:p>
            <a:pPr marL="0" indent="0">
              <a:buNone/>
            </a:pPr>
            <a:r>
              <a:rPr lang="it-IT" sz="1600" b="1" dirty="0">
                <a:solidFill>
                  <a:schemeClr val="accent3">
                    <a:lumMod val="40000"/>
                    <a:lumOff val="60000"/>
                  </a:schemeClr>
                </a:solidFill>
              </a:rPr>
              <a:t>Gennaio 2022</a:t>
            </a:r>
            <a:r>
              <a:rPr lang="it-IT" sz="1600" dirty="0"/>
              <a:t>: </a:t>
            </a:r>
            <a:r>
              <a:rPr lang="it-IT" sz="1600" i="0" dirty="0">
                <a:effectLst/>
              </a:rPr>
              <a:t>Il consiglio di gestione del Parco Lombardo della valle del Ticino, esprime </a:t>
            </a:r>
            <a:r>
              <a:rPr lang="it-IT" sz="1600" b="1" i="0" dirty="0">
                <a:effectLst/>
              </a:rPr>
              <a:t>parere negativo </a:t>
            </a:r>
            <a:r>
              <a:rPr lang="it-IT" sz="1600" i="0" dirty="0">
                <a:effectLst/>
              </a:rPr>
              <a:t>al Masterplan Malpensa 2035. </a:t>
            </a:r>
          </a:p>
          <a:p>
            <a:pPr marL="0" indent="0">
              <a:buNone/>
            </a:pPr>
            <a:endParaRPr lang="it-IT" sz="1600" i="0" dirty="0">
              <a:effectLst/>
            </a:endParaRPr>
          </a:p>
          <a:p>
            <a:pPr marL="0" indent="0">
              <a:buNone/>
            </a:pPr>
            <a:r>
              <a:rPr lang="it-IT" sz="1600" i="0" dirty="0">
                <a:effectLst/>
              </a:rPr>
              <a:t>La priorità per l’ente Parco è la salvaguardia di Gaggio e Tornavento, «l’ultimo lembo delle brughiere lombarde che un tempo ricoprivano un’estesa porzione del territorio», minacciati dall’espansione di Cargo City. </a:t>
            </a:r>
          </a:p>
          <a:p>
            <a:pPr marL="0" indent="0">
              <a:buNone/>
            </a:pPr>
            <a:r>
              <a:rPr lang="it-IT" sz="1600" i="0" dirty="0">
                <a:effectLst/>
              </a:rPr>
              <a:t>Secondo il consiglio di gestione non si sarebbe svolta una «adeguata e approfondita valutazione delle alternative di localizzazione del progetto relative all’ampliamento di Cargo City all’interno del sedime aeroportuale, ovvero altre alternative che non comportino un impatto rilevante sugli habitat». </a:t>
            </a:r>
          </a:p>
          <a:p>
            <a:pPr marL="0" indent="0">
              <a:buNone/>
            </a:pPr>
            <a:r>
              <a:rPr lang="it-IT" sz="1600" dirty="0"/>
              <a:t>L</a:t>
            </a:r>
            <a:r>
              <a:rPr lang="it-IT" sz="1600" i="0" dirty="0">
                <a:effectLst/>
              </a:rPr>
              <a:t>’ente evidenzia anche l’inottemperanza degli interventi di mitigazione e monitoraggio (derivanti dal Dpcm del 13 dicembre 1999) a cui era stato subordinato il trasferimento di diversi voli da Linate a Malpensa.</a:t>
            </a:r>
            <a:endParaRPr lang="it-IT" sz="1600" dirty="0">
              <a:effectLst/>
            </a:endParaRPr>
          </a:p>
          <a:p>
            <a:endParaRPr lang="it-IT" dirty="0"/>
          </a:p>
        </p:txBody>
      </p:sp>
    </p:spTree>
    <p:extLst>
      <p:ext uri="{BB962C8B-B14F-4D97-AF65-F5344CB8AC3E}">
        <p14:creationId xmlns:p14="http://schemas.microsoft.com/office/powerpoint/2010/main" val="3819910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BB07B4-8756-4AE5-A848-6EA4FA2ED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albero, acqua, cielo, esterni&#10;&#10;Descrizione generata automaticamente">
            <a:extLst>
              <a:ext uri="{FF2B5EF4-FFF2-40B4-BE49-F238E27FC236}">
                <a16:creationId xmlns:a16="http://schemas.microsoft.com/office/drawing/2014/main" id="{63E642B6-EE3E-4250-9015-DFE6F07486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033" b="18967"/>
          <a:stretch/>
        </p:blipFill>
        <p:spPr>
          <a:xfrm>
            <a:off x="20" y="10"/>
            <a:ext cx="12191980" cy="6857990"/>
          </a:xfrm>
          <a:prstGeom prst="rect">
            <a:avLst/>
          </a:prstGeom>
        </p:spPr>
      </p:pic>
      <p:sp>
        <p:nvSpPr>
          <p:cNvPr id="6" name="CasellaDiTesto 5">
            <a:extLst>
              <a:ext uri="{FF2B5EF4-FFF2-40B4-BE49-F238E27FC236}">
                <a16:creationId xmlns:a16="http://schemas.microsoft.com/office/drawing/2014/main" id="{428B01E0-8FB6-467A-B1EA-4DAA2FE19C65}"/>
              </a:ext>
            </a:extLst>
          </p:cNvPr>
          <p:cNvSpPr txBox="1"/>
          <p:nvPr/>
        </p:nvSpPr>
        <p:spPr>
          <a:xfrm>
            <a:off x="3150625" y="3053706"/>
            <a:ext cx="5890749" cy="1015663"/>
          </a:xfrm>
          <a:prstGeom prst="rect">
            <a:avLst/>
          </a:prstGeom>
          <a:noFill/>
        </p:spPr>
        <p:txBody>
          <a:bodyPr wrap="square" rtlCol="0">
            <a:spAutoFit/>
          </a:bodyPr>
          <a:lstStyle/>
          <a:p>
            <a:pPr algn="ctr"/>
            <a:r>
              <a:rPr lang="it-IT" sz="6000" dirty="0">
                <a:latin typeface="+mj-lt"/>
              </a:rPr>
              <a:t>E ADESSO?</a:t>
            </a:r>
          </a:p>
        </p:txBody>
      </p:sp>
    </p:spTree>
    <p:extLst>
      <p:ext uri="{BB962C8B-B14F-4D97-AF65-F5344CB8AC3E}">
        <p14:creationId xmlns:p14="http://schemas.microsoft.com/office/powerpoint/2010/main" val="408392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4EF6F-7D2B-4749-A1C9-7B6EA077F941}"/>
              </a:ext>
            </a:extLst>
          </p:cNvPr>
          <p:cNvSpPr>
            <a:spLocks noGrp="1"/>
          </p:cNvSpPr>
          <p:nvPr>
            <p:ph type="title"/>
          </p:nvPr>
        </p:nvSpPr>
        <p:spPr>
          <a:xfrm>
            <a:off x="674449" y="82464"/>
            <a:ext cx="2380034" cy="771728"/>
          </a:xfrm>
        </p:spPr>
        <p:txBody>
          <a:bodyPr/>
          <a:lstStyle/>
          <a:p>
            <a:r>
              <a:rPr lang="it-IT" dirty="0"/>
              <a:t>Il parco</a:t>
            </a:r>
          </a:p>
        </p:txBody>
      </p:sp>
      <p:sp>
        <p:nvSpPr>
          <p:cNvPr id="3" name="Segnaposto contenuto 2">
            <a:extLst>
              <a:ext uri="{FF2B5EF4-FFF2-40B4-BE49-F238E27FC236}">
                <a16:creationId xmlns:a16="http://schemas.microsoft.com/office/drawing/2014/main" id="{D5B9BBB3-DA3D-46E3-AEA8-D8302438D45D}"/>
              </a:ext>
            </a:extLst>
          </p:cNvPr>
          <p:cNvSpPr>
            <a:spLocks noGrp="1"/>
          </p:cNvSpPr>
          <p:nvPr>
            <p:ph idx="1"/>
          </p:nvPr>
        </p:nvSpPr>
        <p:spPr>
          <a:xfrm>
            <a:off x="175380" y="854192"/>
            <a:ext cx="5758207" cy="4933865"/>
          </a:xfrm>
        </p:spPr>
        <p:txBody>
          <a:bodyPr>
            <a:normAutofit fontScale="92500" lnSpcReduction="10000"/>
          </a:bodyPr>
          <a:lstStyle/>
          <a:p>
            <a:pPr marL="0" indent="0">
              <a:buNone/>
            </a:pPr>
            <a:r>
              <a:rPr lang="it-IT" sz="1700" dirty="0"/>
              <a:t>La Valle del Ticino è situata in parte in territorio elvetico e in parte fra Lombardia e Piemonte; in territorio italiano è tutelata, per la parte lombarda, dal Parco lombardo della Valle del Ticino, e per la parte piemontese dal Parco naturale del Ticino.</a:t>
            </a:r>
          </a:p>
          <a:p>
            <a:pPr marL="0" indent="0">
              <a:buNone/>
            </a:pPr>
            <a:r>
              <a:rPr lang="it-IT" sz="1700" dirty="0"/>
              <a:t>Il Parco Lombardo della valle del Ticino:</a:t>
            </a:r>
          </a:p>
          <a:p>
            <a:r>
              <a:rPr lang="it-IT" sz="1700" dirty="0"/>
              <a:t>Superficie: 91.800 ettari, di cui circa 20.500 tutelati a Parco Naturale</a:t>
            </a:r>
          </a:p>
          <a:p>
            <a:r>
              <a:rPr lang="it-IT" sz="1700" dirty="0"/>
              <a:t>Comprende in territorio amministrativo dei 47 comuni che si trovano lungo il tratto del Fiume Ticino tra lago Maggiore e fiume Po (province di Varese, Milano e Pavia)</a:t>
            </a:r>
          </a:p>
          <a:p>
            <a:r>
              <a:rPr lang="it-IT" sz="1700" dirty="0"/>
              <a:t>55% aree agricole, 22% foreste, 20% aree urbanizzate, 3% reticolo idrografico</a:t>
            </a:r>
          </a:p>
          <a:p>
            <a:pPr marL="0" indent="0">
              <a:buNone/>
            </a:pPr>
            <a:r>
              <a:rPr lang="it-IT" sz="1700" dirty="0"/>
              <a:t>Presenta un ricco e variegato insieme di ecosistemi che favorisce una grande biodiversità, con 6.235 specie viventi censite:</a:t>
            </a:r>
            <a:endParaRPr lang="it-IT" sz="1700" dirty="0">
              <a:effectLst/>
            </a:endParaRPr>
          </a:p>
          <a:p>
            <a:pPr>
              <a:lnSpc>
                <a:spcPct val="120000"/>
              </a:lnSpc>
            </a:pPr>
            <a:r>
              <a:rPr lang="it-IT" sz="1700" dirty="0">
                <a:effectLst/>
              </a:rPr>
              <a:t>regno animale: 3.264 </a:t>
            </a:r>
          </a:p>
          <a:p>
            <a:pPr>
              <a:lnSpc>
                <a:spcPct val="120000"/>
              </a:lnSpc>
            </a:pPr>
            <a:r>
              <a:rPr lang="it-IT" sz="1700" dirty="0">
                <a:effectLst/>
              </a:rPr>
              <a:t>regno vegetale: 1.585</a:t>
            </a:r>
          </a:p>
          <a:p>
            <a:pPr>
              <a:lnSpc>
                <a:spcPct val="120000"/>
              </a:lnSpc>
            </a:pPr>
            <a:r>
              <a:rPr lang="it-IT" sz="1700" dirty="0"/>
              <a:t>r</a:t>
            </a:r>
            <a:r>
              <a:rPr lang="it-IT" sz="1700" dirty="0">
                <a:effectLst/>
              </a:rPr>
              <a:t>egno dei funghi: 1.386</a:t>
            </a:r>
            <a:endParaRPr lang="it-IT" sz="1700" dirty="0"/>
          </a:p>
          <a:p>
            <a:pPr marL="0" indent="0" algn="just">
              <a:buNone/>
            </a:pPr>
            <a:endParaRPr lang="it-IT" sz="1600" dirty="0">
              <a:effectLst/>
            </a:endParaRPr>
          </a:p>
          <a:p>
            <a:endParaRPr lang="it-IT" sz="1600" dirty="0"/>
          </a:p>
          <a:p>
            <a:pPr marL="0" indent="0">
              <a:buNone/>
            </a:pPr>
            <a:endParaRPr lang="it-IT" sz="1600" dirty="0"/>
          </a:p>
        </p:txBody>
      </p:sp>
      <p:pic>
        <p:nvPicPr>
          <p:cNvPr id="5" name="Immagine 4" descr="Immagine che contiene mappa&#10;&#10;Descrizione generata automaticamente">
            <a:extLst>
              <a:ext uri="{FF2B5EF4-FFF2-40B4-BE49-F238E27FC236}">
                <a16:creationId xmlns:a16="http://schemas.microsoft.com/office/drawing/2014/main" id="{A8B620EE-853D-40D0-8847-EF4768E78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854192"/>
            <a:ext cx="6023686" cy="4253778"/>
          </a:xfrm>
          <a:prstGeom prst="rect">
            <a:avLst/>
          </a:prstGeom>
        </p:spPr>
      </p:pic>
      <p:sp>
        <p:nvSpPr>
          <p:cNvPr id="6" name="CasellaDiTesto 5">
            <a:extLst>
              <a:ext uri="{FF2B5EF4-FFF2-40B4-BE49-F238E27FC236}">
                <a16:creationId xmlns:a16="http://schemas.microsoft.com/office/drawing/2014/main" id="{628B2E09-0A4C-4B0E-A337-01E5D419F473}"/>
              </a:ext>
            </a:extLst>
          </p:cNvPr>
          <p:cNvSpPr txBox="1"/>
          <p:nvPr/>
        </p:nvSpPr>
        <p:spPr>
          <a:xfrm>
            <a:off x="206803" y="5667539"/>
            <a:ext cx="11453567" cy="1107996"/>
          </a:xfrm>
          <a:prstGeom prst="rect">
            <a:avLst/>
          </a:prstGeom>
          <a:noFill/>
        </p:spPr>
        <p:txBody>
          <a:bodyPr wrap="square" rtlCol="0">
            <a:spAutoFit/>
          </a:bodyPr>
          <a:lstStyle/>
          <a:p>
            <a:r>
              <a:rPr lang="it-IT" sz="1600" dirty="0"/>
              <a:t>Nasce con il</a:t>
            </a:r>
            <a:r>
              <a:rPr lang="it-IT" sz="1600" dirty="0">
                <a:effectLst/>
              </a:rPr>
              <a:t> fine di difendere il fiume e gli ambienti circostanti da un'industrializzazione sempre più pressante e da un'urbanizzazione che rischiava di diventare pericolosa per il fragile equilibrio naturale di questi luoghi. Si cercava quindi una coesistenza tra ambiente naturale e antropico all'insegna di uno sviluppo sostenibile anche per l'area verde.</a:t>
            </a:r>
            <a:endParaRPr lang="it-IT" sz="1600" dirty="0"/>
          </a:p>
          <a:p>
            <a:endParaRPr lang="it-IT" dirty="0"/>
          </a:p>
        </p:txBody>
      </p:sp>
    </p:spTree>
    <p:extLst>
      <p:ext uri="{BB962C8B-B14F-4D97-AF65-F5344CB8AC3E}">
        <p14:creationId xmlns:p14="http://schemas.microsoft.com/office/powerpoint/2010/main" val="256870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29BCB2-5439-4E4F-8363-2504B552CDD7}"/>
              </a:ext>
            </a:extLst>
          </p:cNvPr>
          <p:cNvSpPr>
            <a:spLocks noGrp="1"/>
          </p:cNvSpPr>
          <p:nvPr>
            <p:ph type="title"/>
          </p:nvPr>
        </p:nvSpPr>
        <p:spPr>
          <a:xfrm>
            <a:off x="762000" y="307943"/>
            <a:ext cx="7118808" cy="729006"/>
          </a:xfrm>
        </p:spPr>
        <p:txBody>
          <a:bodyPr/>
          <a:lstStyle/>
          <a:p>
            <a:r>
              <a:rPr lang="it-IT" dirty="0"/>
              <a:t>Fonti giuridiche internazionali</a:t>
            </a:r>
          </a:p>
        </p:txBody>
      </p:sp>
      <p:sp>
        <p:nvSpPr>
          <p:cNvPr id="3" name="Segnaposto contenuto 2">
            <a:extLst>
              <a:ext uri="{FF2B5EF4-FFF2-40B4-BE49-F238E27FC236}">
                <a16:creationId xmlns:a16="http://schemas.microsoft.com/office/drawing/2014/main" id="{6960B2ED-FEE2-464C-A311-639DA5C46700}"/>
              </a:ext>
            </a:extLst>
          </p:cNvPr>
          <p:cNvSpPr>
            <a:spLocks noGrp="1"/>
          </p:cNvSpPr>
          <p:nvPr>
            <p:ph idx="1"/>
          </p:nvPr>
        </p:nvSpPr>
        <p:spPr>
          <a:xfrm>
            <a:off x="749431" y="2152452"/>
            <a:ext cx="10668000" cy="3048001"/>
          </a:xfrm>
        </p:spPr>
        <p:txBody>
          <a:bodyPr>
            <a:normAutofit fontScale="85000" lnSpcReduction="20000"/>
          </a:bodyPr>
          <a:lstStyle/>
          <a:p>
            <a:pPr marL="0" indent="0">
              <a:buNone/>
            </a:pPr>
            <a:r>
              <a:rPr lang="it-IT" dirty="0">
                <a:effectLst/>
              </a:rPr>
              <a:t>La </a:t>
            </a:r>
            <a:r>
              <a:rPr lang="it-IT" i="1" dirty="0">
                <a:effectLst/>
              </a:rPr>
              <a:t>Convenzione Europea del Paesaggio</a:t>
            </a:r>
            <a:r>
              <a:rPr lang="it-IT" dirty="0">
                <a:effectLst/>
              </a:rPr>
              <a:t>, adottata dal Comitato dei Ministri della Cultura e dell’Ambiente del Consiglio d’Europa il 19 luglio 2000, ufficialmente sottoscritta a Firenze il 20 ottobre 2000,  in vigore dall’1 marzo 2004 e ratificata dall’Italia con la legge n. 14 del 9 gennaio 2006. </a:t>
            </a:r>
          </a:p>
          <a:p>
            <a:pPr marL="0" indent="0">
              <a:buNone/>
            </a:pPr>
            <a:r>
              <a:rPr lang="it-IT" dirty="0">
                <a:effectLst/>
              </a:rPr>
              <a:t>La Convenzione, primo trattato internazionale interamente dedicato al paesaggio, introduce una concezione di paesaggio non improntata solo a canoni estetici, con lo scopo di promuoverne la salvaguardia, la gestione e la pianificazione attraverso disposizioni di principio e attraverso forme di cooperazione tra stati. L’innovazione principale è stata quella di fondare il proprio dettato normativo sull’idea che il paesaggio rappresenti un “bene”, indipendentemente dal valore concretamente attribuitogli. </a:t>
            </a:r>
          </a:p>
          <a:p>
            <a:endParaRPr lang="it-IT" dirty="0"/>
          </a:p>
        </p:txBody>
      </p:sp>
    </p:spTree>
    <p:extLst>
      <p:ext uri="{BB962C8B-B14F-4D97-AF65-F5344CB8AC3E}">
        <p14:creationId xmlns:p14="http://schemas.microsoft.com/office/powerpoint/2010/main" val="62510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46EE4-04B0-4CA5-9A9A-4290F810A10C}"/>
              </a:ext>
            </a:extLst>
          </p:cNvPr>
          <p:cNvSpPr>
            <a:spLocks noGrp="1"/>
          </p:cNvSpPr>
          <p:nvPr>
            <p:ph type="title"/>
          </p:nvPr>
        </p:nvSpPr>
        <p:spPr>
          <a:xfrm>
            <a:off x="658305" y="263575"/>
            <a:ext cx="5016631" cy="747860"/>
          </a:xfrm>
        </p:spPr>
        <p:txBody>
          <a:bodyPr/>
          <a:lstStyle/>
          <a:p>
            <a:r>
              <a:rPr lang="it-IT" dirty="0"/>
              <a:t>La Rete NATURA 2000</a:t>
            </a:r>
          </a:p>
        </p:txBody>
      </p:sp>
      <p:pic>
        <p:nvPicPr>
          <p:cNvPr id="5" name="Segnaposto contenuto 4" descr="Immagine che contiene mappa&#10;&#10;Descrizione generata automaticamente">
            <a:extLst>
              <a:ext uri="{FF2B5EF4-FFF2-40B4-BE49-F238E27FC236}">
                <a16:creationId xmlns:a16="http://schemas.microsoft.com/office/drawing/2014/main" id="{012A4805-2833-4615-8DCF-A155842069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5138" y="801651"/>
            <a:ext cx="4330453" cy="5803398"/>
          </a:xfrm>
        </p:spPr>
      </p:pic>
      <p:sp>
        <p:nvSpPr>
          <p:cNvPr id="6" name="CasellaDiTesto 5">
            <a:extLst>
              <a:ext uri="{FF2B5EF4-FFF2-40B4-BE49-F238E27FC236}">
                <a16:creationId xmlns:a16="http://schemas.microsoft.com/office/drawing/2014/main" id="{8254F759-0CEF-4B4A-B55B-6DD9BFDBBCEE}"/>
              </a:ext>
            </a:extLst>
          </p:cNvPr>
          <p:cNvSpPr txBox="1"/>
          <p:nvPr/>
        </p:nvSpPr>
        <p:spPr>
          <a:xfrm>
            <a:off x="7692272" y="6391373"/>
            <a:ext cx="4283319" cy="246221"/>
          </a:xfrm>
          <a:prstGeom prst="rect">
            <a:avLst/>
          </a:prstGeom>
          <a:noFill/>
        </p:spPr>
        <p:txBody>
          <a:bodyPr wrap="square" rtlCol="0">
            <a:spAutoFit/>
          </a:bodyPr>
          <a:lstStyle/>
          <a:p>
            <a:r>
              <a:rPr lang="it-IT" sz="1000" dirty="0">
                <a:solidFill>
                  <a:schemeClr val="bg1"/>
                </a:solidFill>
              </a:rPr>
              <a:t>Portale cartografico </a:t>
            </a:r>
            <a:r>
              <a:rPr lang="it-IT" sz="1000" dirty="0" err="1">
                <a:solidFill>
                  <a:schemeClr val="bg1"/>
                </a:solidFill>
              </a:rPr>
              <a:t>WebGIS</a:t>
            </a:r>
            <a:r>
              <a:rPr lang="it-IT" sz="1000" dirty="0">
                <a:solidFill>
                  <a:schemeClr val="bg1"/>
                </a:solidFill>
              </a:rPr>
              <a:t> Parco lombardo della Valle del Ticino</a:t>
            </a:r>
          </a:p>
        </p:txBody>
      </p:sp>
      <p:sp>
        <p:nvSpPr>
          <p:cNvPr id="3" name="CasellaDiTesto 2">
            <a:extLst>
              <a:ext uri="{FF2B5EF4-FFF2-40B4-BE49-F238E27FC236}">
                <a16:creationId xmlns:a16="http://schemas.microsoft.com/office/drawing/2014/main" id="{A501C08D-FCC0-4691-A42C-6CBCCF2FA303}"/>
              </a:ext>
            </a:extLst>
          </p:cNvPr>
          <p:cNvSpPr txBox="1"/>
          <p:nvPr/>
        </p:nvSpPr>
        <p:spPr>
          <a:xfrm>
            <a:off x="141402" y="1836280"/>
            <a:ext cx="7154945" cy="4555093"/>
          </a:xfrm>
          <a:prstGeom prst="rect">
            <a:avLst/>
          </a:prstGeom>
          <a:noFill/>
        </p:spPr>
        <p:txBody>
          <a:bodyPr wrap="square" rtlCol="0">
            <a:spAutoFit/>
          </a:bodyPr>
          <a:lstStyle/>
          <a:p>
            <a:pPr marL="285750" indent="-285750" algn="just" rtl="0">
              <a:buFont typeface="Arial" panose="020B0604020202020204" pitchFamily="34" charset="0"/>
              <a:buChar char="•"/>
            </a:pPr>
            <a:r>
              <a:rPr lang="it-IT" sz="1600" dirty="0">
                <a:effectLst/>
              </a:rPr>
              <a:t>Natura 2000</a:t>
            </a:r>
            <a:r>
              <a:rPr lang="it-IT" sz="1600" b="1" dirty="0">
                <a:effectLst/>
              </a:rPr>
              <a:t>: </a:t>
            </a:r>
            <a:r>
              <a:rPr lang="it-IT" sz="1600" dirty="0">
                <a:effectLst/>
              </a:rPr>
              <a:t>rete ecologica individuata su tutto il territorio dell’Unione Europea, destinata alla conservazione della biodiversità ed in particolare alla tutela di una serie di habitat e di specie animali e vegetali rari e minacciati. Nasce da due norme comunitarie denominate Direttiva “Uccelli” (1979) e Direttiva “Habitat” (1992), finalizzate non solo alla tutela di piante, animali e aree, ma alla conservazione di habitat e specie. Le due Direttive prevedono la costituzione di una rete ecologica europea in funzione della presenza e della rappresentatività sul proprio territorio di ambienti e delle specie di interesse comunitario, individuando aree di particolare pregio ambientale denominate Zone Speciali di Conservazione (ZSC), che vanno ad affiancare le Zone di Protezione Speciale (ZPS), previste dalla direttiva “Uccelli”</a:t>
            </a:r>
          </a:p>
          <a:p>
            <a:pPr marL="285750" indent="-285750" algn="just" rtl="0">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effectLst/>
              </a:rPr>
              <a:t>Il ruolo della Valle del Ticino, corridoio ecologico e area prioritaria per la biodiversità, è stato riconosciuto ai sensi delle Direttive Habitat e Uccelli istituendo, in sponda lombarda, 14 Siti di Importanza Comunitaria (circa 17.000 ha) e una Zona di Protezione Speciale, che copre circa 20.000 ha.</a:t>
            </a:r>
          </a:p>
          <a:p>
            <a:pPr marL="285750" indent="-285750" algn="just" rtl="0">
              <a:buFont typeface="Arial" panose="020B0604020202020204" pitchFamily="34" charset="0"/>
              <a:buChar char="•"/>
            </a:pPr>
            <a:endParaRPr lang="it-IT" sz="1600" dirty="0">
              <a:effectLst/>
            </a:endParaRPr>
          </a:p>
          <a:p>
            <a:pPr algn="just" rtl="0"/>
            <a:endParaRPr lang="it-IT" sz="1600" dirty="0">
              <a:effectLst/>
            </a:endParaRPr>
          </a:p>
          <a:p>
            <a:endParaRPr lang="it-IT" dirty="0"/>
          </a:p>
        </p:txBody>
      </p:sp>
    </p:spTree>
    <p:extLst>
      <p:ext uri="{BB962C8B-B14F-4D97-AF65-F5344CB8AC3E}">
        <p14:creationId xmlns:p14="http://schemas.microsoft.com/office/powerpoint/2010/main" val="107449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6F442-B2DF-4763-A4B1-377C037248DB}"/>
              </a:ext>
            </a:extLst>
          </p:cNvPr>
          <p:cNvSpPr>
            <a:spLocks noGrp="1"/>
          </p:cNvSpPr>
          <p:nvPr>
            <p:ph type="title"/>
          </p:nvPr>
        </p:nvSpPr>
        <p:spPr>
          <a:xfrm>
            <a:off x="164101" y="171200"/>
            <a:ext cx="11939614" cy="1263649"/>
          </a:xfrm>
        </p:spPr>
        <p:txBody>
          <a:bodyPr>
            <a:normAutofit fontScale="90000"/>
          </a:bodyPr>
          <a:lstStyle/>
          <a:p>
            <a:r>
              <a:rPr lang="it-IT" sz="4900" b="1" dirty="0">
                <a:effectLst/>
              </a:rPr>
              <a:t>Il programma MAB MAN AND BIOSPHERE dell'UNESCO</a:t>
            </a:r>
            <a:br>
              <a:rPr lang="it-IT" dirty="0">
                <a:effectLst/>
              </a:rPr>
            </a:br>
            <a:endParaRPr lang="it-IT" dirty="0"/>
          </a:p>
        </p:txBody>
      </p:sp>
      <p:pic>
        <p:nvPicPr>
          <p:cNvPr id="5" name="Segnaposto contenuto 4">
            <a:extLst>
              <a:ext uri="{FF2B5EF4-FFF2-40B4-BE49-F238E27FC236}">
                <a16:creationId xmlns:a16="http://schemas.microsoft.com/office/drawing/2014/main" id="{3D139EEF-BAA8-42FB-B5EF-A79E4964F3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20634" y="880584"/>
            <a:ext cx="4749736" cy="5847814"/>
          </a:xfrm>
        </p:spPr>
      </p:pic>
      <p:sp>
        <p:nvSpPr>
          <p:cNvPr id="6" name="CasellaDiTesto 5">
            <a:extLst>
              <a:ext uri="{FF2B5EF4-FFF2-40B4-BE49-F238E27FC236}">
                <a16:creationId xmlns:a16="http://schemas.microsoft.com/office/drawing/2014/main" id="{3999CAF4-75B1-4A52-B689-9443A8BCCF40}"/>
              </a:ext>
            </a:extLst>
          </p:cNvPr>
          <p:cNvSpPr txBox="1"/>
          <p:nvPr/>
        </p:nvSpPr>
        <p:spPr>
          <a:xfrm>
            <a:off x="8116479" y="6501708"/>
            <a:ext cx="4571698" cy="523220"/>
          </a:xfrm>
          <a:prstGeom prst="rect">
            <a:avLst/>
          </a:prstGeom>
          <a:noFill/>
        </p:spPr>
        <p:txBody>
          <a:bodyPr wrap="square" rtlCol="0">
            <a:spAutoFit/>
          </a:bodyPr>
          <a:lstStyle/>
          <a:p>
            <a:r>
              <a:rPr lang="it-IT" sz="1000" dirty="0">
                <a:solidFill>
                  <a:schemeClr val="bg1"/>
                </a:solidFill>
              </a:rPr>
              <a:t>Portale cartografico </a:t>
            </a:r>
            <a:r>
              <a:rPr lang="it-IT" sz="1000" dirty="0" err="1">
                <a:solidFill>
                  <a:schemeClr val="bg1"/>
                </a:solidFill>
              </a:rPr>
              <a:t>WebGIS</a:t>
            </a:r>
            <a:r>
              <a:rPr lang="it-IT" sz="1000" dirty="0">
                <a:solidFill>
                  <a:schemeClr val="bg1"/>
                </a:solidFill>
              </a:rPr>
              <a:t> Parco lombardo della Valle del Ticino, al 2012</a:t>
            </a:r>
          </a:p>
          <a:p>
            <a:endParaRPr lang="it-IT" dirty="0"/>
          </a:p>
        </p:txBody>
      </p:sp>
      <p:sp>
        <p:nvSpPr>
          <p:cNvPr id="7" name="CasellaDiTesto 6">
            <a:extLst>
              <a:ext uri="{FF2B5EF4-FFF2-40B4-BE49-F238E27FC236}">
                <a16:creationId xmlns:a16="http://schemas.microsoft.com/office/drawing/2014/main" id="{382D9851-99C7-4341-A587-1E27DCFA2754}"/>
              </a:ext>
            </a:extLst>
          </p:cNvPr>
          <p:cNvSpPr txBox="1"/>
          <p:nvPr/>
        </p:nvSpPr>
        <p:spPr>
          <a:xfrm>
            <a:off x="88285" y="880584"/>
            <a:ext cx="7199004" cy="7063472"/>
          </a:xfrm>
          <a:prstGeom prst="rect">
            <a:avLst/>
          </a:prstGeom>
          <a:noFill/>
        </p:spPr>
        <p:txBody>
          <a:bodyPr wrap="square" rtlCol="0">
            <a:spAutoFit/>
          </a:bodyPr>
          <a:lstStyle/>
          <a:p>
            <a:pPr marL="285750" indent="-285750">
              <a:buFont typeface="Arial" panose="020B0604020202020204" pitchFamily="34" charset="0"/>
              <a:buChar char="•"/>
            </a:pPr>
            <a:r>
              <a:rPr lang="it-IT" sz="1500" dirty="0">
                <a:effectLst/>
              </a:rPr>
              <a:t>Il programma ha portato al riconoscimento delle </a:t>
            </a:r>
            <a:r>
              <a:rPr lang="it-IT" sz="1500" b="1" dirty="0">
                <a:effectLst/>
              </a:rPr>
              <a:t>Riserve della Biosfera</a:t>
            </a:r>
            <a:r>
              <a:rPr lang="it-IT" sz="1500" dirty="0">
                <a:effectLst/>
              </a:rPr>
              <a:t>, aree marine e/o terrestri che gli Stati membri s’impegnano a gestire nell’ottica della conservazione delle risorse e dello sviluppo sostenibile, nel pieno coinvolgimento delle comunità locali. Scopo della proclamazione delle Riserve è promuovere e dimostrare una relazione equilibrata fra la comunità umana e gli ecosistemi, creare siti privilegiati per la ricerca, la formazione e l’educazione ambientale, oltre che poli di sperimentazione di politiche mirate di sviluppo e pianificazione territoriale.</a:t>
            </a:r>
          </a:p>
          <a:p>
            <a:r>
              <a:rPr lang="it-IT" sz="1500" dirty="0">
                <a:effectLst/>
              </a:rPr>
              <a:t> </a:t>
            </a:r>
          </a:p>
          <a:p>
            <a:pPr marL="285750" indent="-285750" rtl="0">
              <a:buFont typeface="Arial" panose="020B0604020202020204" pitchFamily="34" charset="0"/>
              <a:buChar char="•"/>
            </a:pPr>
            <a:r>
              <a:rPr lang="it-IT" sz="1500" b="1" dirty="0">
                <a:effectLst/>
              </a:rPr>
              <a:t>2002</a:t>
            </a:r>
            <a:r>
              <a:rPr lang="it-IT" sz="1500" dirty="0">
                <a:effectLst/>
              </a:rPr>
              <a:t>: la Valle del Ticino è stata riconosciuta come Riserva della Biosfera MAB Valle del Ticino, con una superficie di 97.200 ha per circa 100 Km di lunghezza.</a:t>
            </a:r>
          </a:p>
          <a:p>
            <a:pPr marL="285750" indent="-285750" rtl="0">
              <a:buFont typeface="Arial" panose="020B0604020202020204" pitchFamily="34" charset="0"/>
              <a:buChar char="•"/>
            </a:pPr>
            <a:endParaRPr lang="it-IT" sz="1500" dirty="0">
              <a:effectLst/>
            </a:endParaRPr>
          </a:p>
          <a:p>
            <a:pPr marL="285750" indent="-285750">
              <a:buFont typeface="Arial" panose="020B0604020202020204" pitchFamily="34" charset="0"/>
              <a:buChar char="•"/>
            </a:pPr>
            <a:r>
              <a:rPr lang="it-IT" sz="1500" b="1" dirty="0"/>
              <a:t>2012</a:t>
            </a:r>
            <a:r>
              <a:rPr lang="it-IT" sz="1500" dirty="0"/>
              <a:t>: di conseguenza alla revisione periodica richiesta dal programma, la Riserva</a:t>
            </a:r>
            <a:r>
              <a:rPr lang="it-IT" sz="1500" b="1" dirty="0">
                <a:effectLst/>
              </a:rPr>
              <a:t> </a:t>
            </a:r>
            <a:r>
              <a:rPr lang="it-IT" sz="1500" dirty="0">
                <a:effectLst/>
              </a:rPr>
              <a:t>raggiunge una superficie di quasi 150.000 ha</a:t>
            </a:r>
            <a:r>
              <a:rPr lang="it-IT" sz="1500" dirty="0"/>
              <a:t>; (</a:t>
            </a:r>
            <a:r>
              <a:rPr lang="it-IT" sz="1500" dirty="0">
                <a:effectLst/>
              </a:rPr>
              <a:t>circa 14.000 ha core area, </a:t>
            </a:r>
            <a:r>
              <a:rPr lang="it-IT" sz="1500" dirty="0"/>
              <a:t>sottoposta ad un regime giuridico che garantisce la protezione a lungo termine degli ecosistemi e delle specie animali e vegetali presenti al suo interno</a:t>
            </a:r>
            <a:r>
              <a:rPr lang="it-IT" sz="1500" dirty="0">
                <a:effectLst/>
              </a:rPr>
              <a:t>, 33.000 </a:t>
            </a:r>
            <a:r>
              <a:rPr lang="it-IT" sz="1500" dirty="0"/>
              <a:t>ha</a:t>
            </a:r>
            <a:r>
              <a:rPr lang="it-IT" sz="1500" dirty="0">
                <a:effectLst/>
              </a:rPr>
              <a:t> buffer zone, </a:t>
            </a:r>
            <a:r>
              <a:rPr lang="it-IT" sz="1500" dirty="0"/>
              <a:t>adiacente o circonda l’area core e contribuisce alla sua conservazione,</a:t>
            </a:r>
            <a:r>
              <a:rPr lang="it-IT" sz="1500" dirty="0">
                <a:effectLst/>
              </a:rPr>
              <a:t> e oltre 100.000 ha zona </a:t>
            </a:r>
            <a:r>
              <a:rPr lang="it-IT" sz="1500" dirty="0" err="1">
                <a:effectLst/>
              </a:rPr>
              <a:t>transition</a:t>
            </a:r>
            <a:r>
              <a:rPr lang="it-IT" sz="1500" dirty="0">
                <a:effectLst/>
              </a:rPr>
              <a:t>,</a:t>
            </a:r>
            <a:r>
              <a:rPr lang="it-IT" sz="1500" dirty="0"/>
              <a:t> non sottoposta a vincoli giuridici: prevede attività antropica, villaggi, e complessi urbani al suo interno)</a:t>
            </a:r>
            <a:endParaRPr lang="it-IT" sz="1500" dirty="0">
              <a:effectLst/>
            </a:endParaRPr>
          </a:p>
          <a:p>
            <a:endParaRPr lang="it-IT" sz="1500" dirty="0">
              <a:effectLst/>
            </a:endParaRPr>
          </a:p>
          <a:p>
            <a:pPr marL="285750" indent="-285750">
              <a:buFont typeface="Arial" panose="020B0604020202020204" pitchFamily="34" charset="0"/>
              <a:buChar char="•"/>
            </a:pPr>
            <a:r>
              <a:rPr lang="it-IT" sz="1500" b="1" dirty="0">
                <a:effectLst/>
              </a:rPr>
              <a:t>2018</a:t>
            </a:r>
            <a:r>
              <a:rPr lang="it-IT" sz="1500" dirty="0">
                <a:effectLst/>
              </a:rPr>
              <a:t>: è stata designata la nuova Riserva Ticino Val Grande Verbano, quale ampliamento della riserva Valle del Ticino; l’area MAB viene quindi estesa fino al confine svizzero, includendo l’intero ambito del Lago Maggiore e Comuni rivieraschi, il territorio del Parco Nazionale della Val Grande e del Parco regionale del Campo dei Fiori. La nuova area MAB con l’ampliamento comprende un territorio di oltre 332.000 ha di estensione; (circa 18.000 ha core area, 51.000 ha buffer zones e 263.000 ha circa zona </a:t>
            </a:r>
            <a:r>
              <a:rPr lang="it-IT" sz="1500" dirty="0" err="1">
                <a:effectLst/>
              </a:rPr>
              <a:t>transition</a:t>
            </a:r>
            <a:r>
              <a:rPr lang="it-IT" sz="1500" dirty="0"/>
              <a:t>)</a:t>
            </a:r>
            <a:endParaRPr lang="it-IT" sz="1500" dirty="0">
              <a:effectLst/>
            </a:endParaRPr>
          </a:p>
          <a:p>
            <a:endParaRPr lang="it-IT" sz="1500" dirty="0">
              <a:effectLst/>
            </a:endParaRPr>
          </a:p>
          <a:p>
            <a:endParaRPr lang="it-IT" sz="1500" dirty="0">
              <a:effectLst/>
            </a:endParaRPr>
          </a:p>
          <a:p>
            <a:endParaRPr lang="it-IT" sz="1500" dirty="0">
              <a:effectLst/>
            </a:endParaRPr>
          </a:p>
          <a:p>
            <a:pPr rtl="0"/>
            <a:endParaRPr lang="it-IT" sz="1500" dirty="0">
              <a:effectLst/>
            </a:endParaRPr>
          </a:p>
          <a:p>
            <a:endParaRPr lang="it-IT" dirty="0"/>
          </a:p>
        </p:txBody>
      </p:sp>
    </p:spTree>
    <p:extLst>
      <p:ext uri="{BB962C8B-B14F-4D97-AF65-F5344CB8AC3E}">
        <p14:creationId xmlns:p14="http://schemas.microsoft.com/office/powerpoint/2010/main" val="366301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F783A37-5CD9-4645-A789-9E4AA9C66F6C}"/>
              </a:ext>
            </a:extLst>
          </p:cNvPr>
          <p:cNvSpPr>
            <a:spLocks noGrp="1"/>
          </p:cNvSpPr>
          <p:nvPr>
            <p:ph type="title"/>
          </p:nvPr>
        </p:nvSpPr>
        <p:spPr>
          <a:xfrm>
            <a:off x="145916" y="179878"/>
            <a:ext cx="12046084" cy="715658"/>
          </a:xfrm>
        </p:spPr>
        <p:txBody>
          <a:bodyPr anchor="b">
            <a:normAutofit/>
          </a:bodyPr>
          <a:lstStyle/>
          <a:p>
            <a:r>
              <a:rPr lang="it-IT" b="1" dirty="0">
                <a:effectLst/>
              </a:rPr>
              <a:t>Il programma MAB MAN AND BIOSPHERE dell'UNESCO</a:t>
            </a:r>
            <a:endParaRPr lang="it-IT" dirty="0"/>
          </a:p>
        </p:txBody>
      </p:sp>
      <p:pic>
        <p:nvPicPr>
          <p:cNvPr id="5" name="Immagine 4" descr="Immagine che contiene montagna, natura, esterni, collina&#10;&#10;Descrizione generata automaticamente">
            <a:extLst>
              <a:ext uri="{FF2B5EF4-FFF2-40B4-BE49-F238E27FC236}">
                <a16:creationId xmlns:a16="http://schemas.microsoft.com/office/drawing/2014/main" id="{142558B7-C721-4C45-BE25-B03A925052F0}"/>
              </a:ext>
            </a:extLst>
          </p:cNvPr>
          <p:cNvPicPr>
            <a:picLocks noChangeAspect="1"/>
          </p:cNvPicPr>
          <p:nvPr/>
        </p:nvPicPr>
        <p:blipFill rotWithShape="1">
          <a:blip r:embed="rId2">
            <a:extLst>
              <a:ext uri="{28A0092B-C50C-407E-A947-70E740481C1C}">
                <a14:useLocalDpi xmlns:a14="http://schemas.microsoft.com/office/drawing/2010/main" val="0"/>
              </a:ext>
            </a:extLst>
          </a:blip>
          <a:srcRect l="21522" r="4995" b="-1"/>
          <a:stretch/>
        </p:blipFill>
        <p:spPr>
          <a:xfrm>
            <a:off x="353438" y="1347787"/>
            <a:ext cx="6095047" cy="4707174"/>
          </a:xfrm>
          <a:prstGeom prst="rect">
            <a:avLst/>
          </a:prstGeom>
        </p:spPr>
      </p:pic>
      <p:sp>
        <p:nvSpPr>
          <p:cNvPr id="3" name="Segnaposto contenuto 2">
            <a:extLst>
              <a:ext uri="{FF2B5EF4-FFF2-40B4-BE49-F238E27FC236}">
                <a16:creationId xmlns:a16="http://schemas.microsoft.com/office/drawing/2014/main" id="{2A16CA0A-00A1-4893-B531-3EE4623230C2}"/>
              </a:ext>
            </a:extLst>
          </p:cNvPr>
          <p:cNvSpPr>
            <a:spLocks noGrp="1"/>
          </p:cNvSpPr>
          <p:nvPr>
            <p:ph idx="1"/>
          </p:nvPr>
        </p:nvSpPr>
        <p:spPr>
          <a:xfrm>
            <a:off x="6581906" y="1583429"/>
            <a:ext cx="5476672" cy="4235889"/>
          </a:xfrm>
        </p:spPr>
        <p:txBody>
          <a:bodyPr>
            <a:normAutofit/>
          </a:bodyPr>
          <a:lstStyle/>
          <a:p>
            <a:pPr marL="0" indent="0" rtl="0">
              <a:buNone/>
            </a:pPr>
            <a:r>
              <a:rPr lang="it-IT" sz="1800" dirty="0">
                <a:effectLst/>
              </a:rPr>
              <a:t>Ogni Riserva ha lo scopo di soddisfare tre funzioni complementari:</a:t>
            </a:r>
          </a:p>
          <a:p>
            <a:pPr rtl="0">
              <a:buFont typeface="Arial" panose="020B0604020202020204" pitchFamily="34" charset="0"/>
              <a:buChar char="•"/>
            </a:pPr>
            <a:r>
              <a:rPr lang="it-IT" sz="1800" dirty="0">
                <a:effectLst/>
              </a:rPr>
              <a:t>una </a:t>
            </a:r>
            <a:r>
              <a:rPr lang="it-IT" sz="1800" i="1" dirty="0">
                <a:effectLst/>
              </a:rPr>
              <a:t>funzione di conservazione </a:t>
            </a:r>
            <a:r>
              <a:rPr lang="it-IT" sz="1800" dirty="0">
                <a:effectLst/>
              </a:rPr>
              <a:t>volta alla conservazione dei paesaggi, degli habitat, degli ecosistemi, così come delle specie e della diversità genetica</a:t>
            </a:r>
          </a:p>
          <a:p>
            <a:pPr rtl="0">
              <a:buFont typeface="Arial" panose="020B0604020202020204" pitchFamily="34" charset="0"/>
              <a:buChar char="•"/>
            </a:pPr>
            <a:r>
              <a:rPr lang="it-IT" sz="1800" dirty="0">
                <a:effectLst/>
              </a:rPr>
              <a:t>una </a:t>
            </a:r>
            <a:r>
              <a:rPr lang="it-IT" sz="1800" i="1" dirty="0">
                <a:effectLst/>
              </a:rPr>
              <a:t>funzione di sviluppo</a:t>
            </a:r>
            <a:r>
              <a:rPr lang="it-IT" sz="1800" dirty="0">
                <a:effectLst/>
              </a:rPr>
              <a:t>, per favorire lo sviluppo economico e umano e generare non solo reddito, ma sostenibilità socio-culturale ed ambientale nel lungo periodo</a:t>
            </a:r>
          </a:p>
          <a:p>
            <a:pPr rtl="0">
              <a:buFont typeface="Arial" panose="020B0604020202020204" pitchFamily="34" charset="0"/>
              <a:buChar char="•"/>
            </a:pPr>
            <a:r>
              <a:rPr lang="it-IT" sz="1800" dirty="0">
                <a:effectLst/>
              </a:rPr>
              <a:t>una </a:t>
            </a:r>
            <a:r>
              <a:rPr lang="it-IT" sz="1800" i="1" dirty="0">
                <a:effectLst/>
              </a:rPr>
              <a:t>funzione logistica e di supporto </a:t>
            </a:r>
            <a:r>
              <a:rPr lang="it-IT" sz="1800" dirty="0">
                <a:effectLst/>
              </a:rPr>
              <a:t>al fine di far avanzare la comprensione dello sviluppo sostenibile, per assicurare sostegno alla ricerca, monitoraggio e formazione a livello locale, oltre i confini della riserva della biosfera e attraverso lo scambio globale di buone pratiche</a:t>
            </a:r>
            <a:endParaRPr lang="it-IT" sz="1800" dirty="0"/>
          </a:p>
        </p:txBody>
      </p:sp>
    </p:spTree>
    <p:extLst>
      <p:ext uri="{BB962C8B-B14F-4D97-AF65-F5344CB8AC3E}">
        <p14:creationId xmlns:p14="http://schemas.microsoft.com/office/powerpoint/2010/main" val="386965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35A77-8176-45EB-A5D5-79B548955A9E}"/>
              </a:ext>
            </a:extLst>
          </p:cNvPr>
          <p:cNvSpPr>
            <a:spLocks noGrp="1"/>
          </p:cNvSpPr>
          <p:nvPr>
            <p:ph type="title"/>
          </p:nvPr>
        </p:nvSpPr>
        <p:spPr>
          <a:xfrm>
            <a:off x="696012" y="194825"/>
            <a:ext cx="6110140" cy="747860"/>
          </a:xfrm>
        </p:spPr>
        <p:txBody>
          <a:bodyPr/>
          <a:lstStyle/>
          <a:p>
            <a:r>
              <a:rPr lang="it-IT" dirty="0"/>
              <a:t>Fonti giuridiche nazionali</a:t>
            </a:r>
          </a:p>
        </p:txBody>
      </p:sp>
      <p:sp>
        <p:nvSpPr>
          <p:cNvPr id="3" name="Segnaposto contenuto 2">
            <a:extLst>
              <a:ext uri="{FF2B5EF4-FFF2-40B4-BE49-F238E27FC236}">
                <a16:creationId xmlns:a16="http://schemas.microsoft.com/office/drawing/2014/main" id="{8884980E-D18A-4694-BD80-1EA1C5F43C22}"/>
              </a:ext>
            </a:extLst>
          </p:cNvPr>
          <p:cNvSpPr>
            <a:spLocks noGrp="1"/>
          </p:cNvSpPr>
          <p:nvPr>
            <p:ph idx="1"/>
          </p:nvPr>
        </p:nvSpPr>
        <p:spPr>
          <a:xfrm>
            <a:off x="696012" y="1866507"/>
            <a:ext cx="10668000" cy="5352851"/>
          </a:xfrm>
        </p:spPr>
        <p:txBody>
          <a:bodyPr/>
          <a:lstStyle/>
          <a:p>
            <a:r>
              <a:rPr lang="it-IT" sz="2000" i="1" dirty="0">
                <a:effectLst/>
              </a:rPr>
              <a:t>Legge 29 giugno 1939, n. 1497</a:t>
            </a:r>
            <a:r>
              <a:rPr lang="it-IT" sz="2000" dirty="0">
                <a:effectLst/>
              </a:rPr>
              <a:t>, Protezione delle bellezze naturali</a:t>
            </a:r>
          </a:p>
          <a:p>
            <a:r>
              <a:rPr lang="it-IT" sz="2000" i="1" dirty="0">
                <a:effectLst/>
              </a:rPr>
              <a:t>Legge 8 agosto 1985, n. 431 </a:t>
            </a:r>
            <a:r>
              <a:rPr lang="it-IT" sz="2000" dirty="0">
                <a:effectLst/>
              </a:rPr>
              <a:t>(Legge Galasso), Conversione in legge, con modificazioni, del D.L. 27 giugno 1985, n. 312, recante disposizioni urgenti per la tutela delle zone di particolare interesse ambientale</a:t>
            </a:r>
          </a:p>
          <a:p>
            <a:r>
              <a:rPr lang="it-IT" sz="2000" i="1" strike="noStrike" dirty="0">
                <a:effectLst/>
              </a:rPr>
              <a:t>Legge 6 dicembre 1991, n. 394</a:t>
            </a:r>
            <a:r>
              <a:rPr lang="it-IT" sz="2000" i="0" strike="noStrike" dirty="0">
                <a:effectLst/>
              </a:rPr>
              <a:t>, Legge quadro sulle aree protette</a:t>
            </a:r>
            <a:endParaRPr lang="it-IT" sz="2000" i="0" strike="noStrike" dirty="0"/>
          </a:p>
          <a:p>
            <a:r>
              <a:rPr lang="es-ES" sz="2000" i="1" dirty="0">
                <a:effectLst/>
              </a:rPr>
              <a:t>D. </a:t>
            </a:r>
            <a:r>
              <a:rPr lang="es-ES" sz="2000" i="1" dirty="0" err="1">
                <a:effectLst/>
              </a:rPr>
              <a:t>Lgs</a:t>
            </a:r>
            <a:r>
              <a:rPr lang="es-ES" sz="2000" i="1" dirty="0"/>
              <a:t>. n. 42 del 2004</a:t>
            </a:r>
            <a:r>
              <a:rPr lang="es-ES" sz="2000" dirty="0"/>
              <a:t>, </a:t>
            </a:r>
            <a:r>
              <a:rPr lang="it-IT" sz="2000" dirty="0">
                <a:effectLst/>
              </a:rPr>
              <a:t>Codice dei beni culturali e del paesaggio</a:t>
            </a:r>
          </a:p>
          <a:p>
            <a:r>
              <a:rPr lang="it-IT" sz="2000" i="1" dirty="0">
                <a:effectLst/>
              </a:rPr>
              <a:t>D.P.C.M. 12 dicembre 2005</a:t>
            </a:r>
            <a:r>
              <a:rPr lang="it-IT" sz="2000" dirty="0">
                <a:effectLst/>
              </a:rPr>
              <a:t>, definisce le finalità, i criteri di redazione, i contenuti della relazione paesaggistica che correda, congiuntamente al progetto dell’intervento che si propone di realizzare ed alla relazione di progetto, l’istanza di autorizzazione paesaggistica.</a:t>
            </a:r>
          </a:p>
          <a:p>
            <a:r>
              <a:rPr lang="it-IT" sz="2000" i="1" dirty="0">
                <a:effectLst/>
              </a:rPr>
              <a:t>D.P.R. n. 31 del 13 febbraio 2017</a:t>
            </a:r>
            <a:r>
              <a:rPr lang="it-IT" sz="2000" dirty="0">
                <a:effectLst/>
              </a:rPr>
              <a:t>, Regolamento recante individuazione degli interventi esclusi dall’autorizzazione paesaggistica o sottoposti a procedura autorizzatoria semplificata</a:t>
            </a:r>
          </a:p>
          <a:p>
            <a:endParaRPr lang="it-IT" sz="2000" dirty="0">
              <a:effectLst/>
            </a:endParaRPr>
          </a:p>
          <a:p>
            <a:endParaRPr lang="it-IT" sz="1050" b="1" dirty="0">
              <a:effectLst/>
            </a:endParaRPr>
          </a:p>
          <a:p>
            <a:endParaRPr lang="it-IT" sz="1050" dirty="0">
              <a:effectLst/>
            </a:endParaRPr>
          </a:p>
          <a:p>
            <a:endParaRPr lang="it-IT" sz="1400" i="0" u="none" strike="noStrike" dirty="0">
              <a:effectLst/>
            </a:endParaRPr>
          </a:p>
        </p:txBody>
      </p:sp>
    </p:spTree>
    <p:extLst>
      <p:ext uri="{BB962C8B-B14F-4D97-AF65-F5344CB8AC3E}">
        <p14:creationId xmlns:p14="http://schemas.microsoft.com/office/powerpoint/2010/main" val="414213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163AA-97D1-4E98-848F-075EB9A7EDBF}"/>
              </a:ext>
            </a:extLst>
          </p:cNvPr>
          <p:cNvSpPr>
            <a:spLocks noGrp="1"/>
          </p:cNvSpPr>
          <p:nvPr>
            <p:ph type="title"/>
          </p:nvPr>
        </p:nvSpPr>
        <p:spPr>
          <a:xfrm>
            <a:off x="564037" y="91126"/>
            <a:ext cx="6204408" cy="794994"/>
          </a:xfrm>
        </p:spPr>
        <p:txBody>
          <a:bodyPr/>
          <a:lstStyle/>
          <a:p>
            <a:r>
              <a:rPr lang="it-IT" dirty="0"/>
              <a:t>Fonti giuridiche regionali</a:t>
            </a:r>
          </a:p>
        </p:txBody>
      </p:sp>
      <p:sp>
        <p:nvSpPr>
          <p:cNvPr id="3" name="Segnaposto contenuto 2">
            <a:extLst>
              <a:ext uri="{FF2B5EF4-FFF2-40B4-BE49-F238E27FC236}">
                <a16:creationId xmlns:a16="http://schemas.microsoft.com/office/drawing/2014/main" id="{325E0226-4995-421C-AEB9-281B9D921D64}"/>
              </a:ext>
            </a:extLst>
          </p:cNvPr>
          <p:cNvSpPr>
            <a:spLocks noGrp="1"/>
          </p:cNvSpPr>
          <p:nvPr>
            <p:ph idx="1"/>
          </p:nvPr>
        </p:nvSpPr>
        <p:spPr>
          <a:xfrm>
            <a:off x="762000" y="801278"/>
            <a:ext cx="10668000" cy="6056722"/>
          </a:xfrm>
        </p:spPr>
        <p:txBody>
          <a:bodyPr>
            <a:normAutofit fontScale="92500" lnSpcReduction="10000"/>
          </a:bodyPr>
          <a:lstStyle/>
          <a:p>
            <a:r>
              <a:rPr lang="it-IT" sz="2000" i="1" dirty="0">
                <a:effectLst/>
              </a:rPr>
              <a:t>L.R. 9 gennaio 1974, n. 2</a:t>
            </a:r>
            <a:r>
              <a:rPr lang="it-IT" sz="2000" dirty="0">
                <a:effectLst/>
              </a:rPr>
              <a:t>, Legge istitutiva Parco lombardo del Ticino </a:t>
            </a:r>
          </a:p>
          <a:p>
            <a:pPr marL="0" indent="0" rtl="0">
              <a:buNone/>
            </a:pPr>
            <a:r>
              <a:rPr lang="it-IT" sz="2000" dirty="0">
                <a:effectLst/>
              </a:rPr>
              <a:t>	</a:t>
            </a:r>
            <a:r>
              <a:rPr lang="it-IT" sz="1500" dirty="0">
                <a:effectLst/>
              </a:rPr>
              <a:t>oltre alle aree di rilevante valore naturalistico (Riserve Naturali) sono comprese anche aree agricole e centri abitati dove vivono e 	lavorano circa 420.000 abitanti. </a:t>
            </a:r>
            <a:r>
              <a:rPr lang="it-IT" sz="1500" dirty="0"/>
              <a:t>Scelta</a:t>
            </a:r>
            <a:r>
              <a:rPr lang="it-IT" sz="1500" dirty="0">
                <a:effectLst/>
              </a:rPr>
              <a:t> fatta dal legislatore per estendere la competenza in termini di tutela e valorizzazione non solo 	sull’ambiente, ma anche su aspetti paesaggistici, storici, archeologici, architettonici, agricoli presenti sul territorio, con un’opera di 	conservazione che avesse anche l’obiettivo di non frenare le attività compatibili e di indirizzare le altre in un’ottica di </a:t>
            </a:r>
            <a:r>
              <a:rPr lang="it-IT" sz="1500" b="1" dirty="0">
                <a:effectLst/>
              </a:rPr>
              <a:t>sostenibilità 	ambientale</a:t>
            </a:r>
            <a:endParaRPr lang="it-IT" sz="1500" dirty="0">
              <a:effectLst/>
            </a:endParaRPr>
          </a:p>
          <a:p>
            <a:pPr marL="0" indent="0">
              <a:buNone/>
            </a:pPr>
            <a:endParaRPr lang="it-IT" sz="1500" dirty="0">
              <a:effectLst/>
            </a:endParaRPr>
          </a:p>
          <a:p>
            <a:r>
              <a:rPr lang="it-IT" sz="2000" i="1" dirty="0"/>
              <a:t>L.R. 30 novembre 1983, n. 86</a:t>
            </a:r>
            <a:r>
              <a:rPr lang="it-IT" sz="2000" dirty="0"/>
              <a:t>, Piano generale delle aree regionali protette. Norme per l’istituzione e la gestione delle riserve, dei parchi e dei monumenti naturali, nonché delle aree di particolare rilevanza naturale e ambientale</a:t>
            </a:r>
            <a:endParaRPr lang="it-IT" sz="2000" dirty="0">
              <a:effectLst/>
            </a:endParaRPr>
          </a:p>
          <a:p>
            <a:r>
              <a:rPr lang="it-IT" sz="2000" i="1" dirty="0"/>
              <a:t>L.R.</a:t>
            </a:r>
            <a:r>
              <a:rPr lang="it-IT" sz="2000" i="1" dirty="0">
                <a:effectLst/>
              </a:rPr>
              <a:t> 12 dicembre 2002, n. 31</a:t>
            </a:r>
            <a:r>
              <a:rPr lang="it-IT" sz="2000" dirty="0">
                <a:effectLst/>
              </a:rPr>
              <a:t>, Istituzione del parco naturale della Valle del Ticino </a:t>
            </a:r>
          </a:p>
          <a:p>
            <a:r>
              <a:rPr lang="it-IT" sz="2000" i="1" dirty="0"/>
              <a:t>L.R.</a:t>
            </a:r>
            <a:r>
              <a:rPr lang="it-IT" sz="2000" i="1" dirty="0">
                <a:effectLst/>
              </a:rPr>
              <a:t> 11 marzo 2005 n. 12</a:t>
            </a:r>
            <a:r>
              <a:rPr lang="it-IT" sz="2000" dirty="0">
                <a:effectLst/>
              </a:rPr>
              <a:t>, Titolo V, che disciplina i Beni paesaggistici, definisce i contenuti paesaggistici del Piano Territoriale Regionale e attribuisce le competenze in materia paesaggistica</a:t>
            </a:r>
          </a:p>
          <a:p>
            <a:pPr rtl="0"/>
            <a:r>
              <a:rPr lang="it-IT" sz="2000" i="1" dirty="0">
                <a:effectLst/>
              </a:rPr>
              <a:t>L.R. 16 luglio 2007, n. 16</a:t>
            </a:r>
            <a:r>
              <a:rPr lang="it-IT" sz="2000" dirty="0">
                <a:effectLst/>
              </a:rPr>
              <a:t>, Testo unico delle leggi regionali in materia di istituzione di parchi (va ad abrogare L.R. n 31 del 12 dicembre 2002)</a:t>
            </a:r>
          </a:p>
          <a:p>
            <a:r>
              <a:rPr lang="it-IT" sz="2000" i="1" dirty="0">
                <a:effectLst/>
              </a:rPr>
              <a:t>L.R. 4 agosto 2011, n. 12</a:t>
            </a:r>
            <a:r>
              <a:rPr lang="it-IT" sz="2000" dirty="0">
                <a:effectLst/>
              </a:rPr>
              <a:t>, Nuova organizzazione degli enti gestori delle aree regionali protette e modifiche alle leggi regionali 30 novembre 1983, n. 86 e 16 luglio 2007, n. 16</a:t>
            </a:r>
          </a:p>
          <a:p>
            <a:r>
              <a:rPr lang="it-IT" sz="2000" i="1" dirty="0">
                <a:effectLst/>
              </a:rPr>
              <a:t>D.G.R. 22 dicembre 2011, n. IX/2727</a:t>
            </a:r>
            <a:r>
              <a:rPr lang="it-IT" sz="2000" dirty="0">
                <a:effectLst/>
              </a:rPr>
              <a:t>, Criteri e procedure per l’esercizio delle funzioni amministrative in materia di beni paesaggistici in attuazione della legge regionale 11 marzo 2005, n. 12. Ad integrazione e parziale rettifica di questo provvedimento regionale, è stata poi emanata la DGR 10 ottobre 2012 n.4138.</a:t>
            </a:r>
          </a:p>
          <a:p>
            <a:r>
              <a:rPr lang="it-IT" sz="2000" dirty="0">
                <a:effectLst/>
              </a:rPr>
              <a:t>Statuto dell'ente Parco del Ticino: Statuto approvato con </a:t>
            </a:r>
            <a:r>
              <a:rPr lang="it-IT" sz="2000" i="1" dirty="0">
                <a:effectLst/>
              </a:rPr>
              <a:t>D.G.R. 8 novembre 2013, n. X/906 </a:t>
            </a:r>
          </a:p>
          <a:p>
            <a:endParaRPr lang="it-IT" dirty="0">
              <a:effectLst/>
            </a:endParaRPr>
          </a:p>
          <a:p>
            <a:pPr rtl="0">
              <a:buFont typeface="Arial" panose="020B0604020202020204" pitchFamily="34" charset="0"/>
              <a:buChar char="•"/>
            </a:pPr>
            <a:endParaRPr lang="it-IT" dirty="0"/>
          </a:p>
        </p:txBody>
      </p:sp>
    </p:spTree>
    <p:extLst>
      <p:ext uri="{BB962C8B-B14F-4D97-AF65-F5344CB8AC3E}">
        <p14:creationId xmlns:p14="http://schemas.microsoft.com/office/powerpoint/2010/main" val="127256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FBCD2A5-58F4-4C0A-B9D1-4B7B9FAA6668}"/>
              </a:ext>
            </a:extLst>
          </p:cNvPr>
          <p:cNvSpPr>
            <a:spLocks noGrp="1"/>
          </p:cNvSpPr>
          <p:nvPr>
            <p:ph type="title"/>
          </p:nvPr>
        </p:nvSpPr>
        <p:spPr>
          <a:xfrm>
            <a:off x="567447" y="336077"/>
            <a:ext cx="9889787" cy="851845"/>
          </a:xfrm>
        </p:spPr>
        <p:txBody>
          <a:bodyPr anchor="b">
            <a:normAutofit/>
          </a:bodyPr>
          <a:lstStyle/>
          <a:p>
            <a:r>
              <a:rPr lang="it-IT" dirty="0"/>
              <a:t>Il Piano Territoriale di Coordinamento</a:t>
            </a:r>
          </a:p>
        </p:txBody>
      </p:sp>
      <p:pic>
        <p:nvPicPr>
          <p:cNvPr id="5" name="Immagine 4" descr="Immagine che contiene natura, erba, montagna, esterni&#10;&#10;Descrizione generata automaticamente">
            <a:extLst>
              <a:ext uri="{FF2B5EF4-FFF2-40B4-BE49-F238E27FC236}">
                <a16:creationId xmlns:a16="http://schemas.microsoft.com/office/drawing/2014/main" id="{7EDAE8F1-E828-4497-A07D-3ADA2B2BE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378" y="2475215"/>
            <a:ext cx="6096000" cy="3429000"/>
          </a:xfrm>
          <a:prstGeom prst="rect">
            <a:avLst/>
          </a:prstGeom>
        </p:spPr>
      </p:pic>
      <p:sp>
        <p:nvSpPr>
          <p:cNvPr id="3" name="Segnaposto contenuto 2">
            <a:extLst>
              <a:ext uri="{FF2B5EF4-FFF2-40B4-BE49-F238E27FC236}">
                <a16:creationId xmlns:a16="http://schemas.microsoft.com/office/drawing/2014/main" id="{AF3E1604-1E58-4C1A-854B-6BFB7390D025}"/>
              </a:ext>
            </a:extLst>
          </p:cNvPr>
          <p:cNvSpPr>
            <a:spLocks noGrp="1"/>
          </p:cNvSpPr>
          <p:nvPr>
            <p:ph idx="1"/>
          </p:nvPr>
        </p:nvSpPr>
        <p:spPr>
          <a:xfrm>
            <a:off x="424206" y="2471930"/>
            <a:ext cx="4906550" cy="4166648"/>
          </a:xfrm>
        </p:spPr>
        <p:txBody>
          <a:bodyPr>
            <a:normAutofit/>
          </a:bodyPr>
          <a:lstStyle/>
          <a:p>
            <a:r>
              <a:rPr lang="it-IT" sz="1600" dirty="0"/>
              <a:t>P</a:t>
            </a:r>
            <a:r>
              <a:rPr lang="it-IT" sz="1600" dirty="0">
                <a:effectLst/>
              </a:rPr>
              <a:t>rimo PTC approvato con </a:t>
            </a:r>
            <a:r>
              <a:rPr lang="it-IT" sz="1600" i="1" dirty="0">
                <a:effectLst/>
              </a:rPr>
              <a:t>L. R. 22 marzo 1980 </a:t>
            </a:r>
          </a:p>
          <a:p>
            <a:pPr rtl="0"/>
            <a:r>
              <a:rPr lang="it-IT" sz="1600" dirty="0"/>
              <a:t>O</a:t>
            </a:r>
            <a:r>
              <a:rPr lang="it-IT" sz="1600" dirty="0">
                <a:effectLst/>
              </a:rPr>
              <a:t>ggi sostituito dalla Variante Generale al Piano Territoriale di Coordinamento, approvata con </a:t>
            </a:r>
            <a:r>
              <a:rPr lang="it-IT" sz="1600" i="1" dirty="0">
                <a:effectLst/>
              </a:rPr>
              <a:t>DGR n. 7/5983 del 2 agosto 2001</a:t>
            </a:r>
            <a:r>
              <a:rPr lang="it-IT" sz="1600" dirty="0">
                <a:effectLst/>
              </a:rPr>
              <a:t> che disciplina le aree ricadenti nel Parco regionale della valle del Ticino. </a:t>
            </a:r>
          </a:p>
          <a:p>
            <a:pPr rtl="0"/>
            <a:r>
              <a:rPr lang="it-IT" sz="1600" dirty="0">
                <a:effectLst/>
              </a:rPr>
              <a:t>Con </a:t>
            </a:r>
            <a:r>
              <a:rPr lang="it-IT" sz="1600" i="1" dirty="0">
                <a:effectLst/>
              </a:rPr>
              <a:t>DGR n. 8/4186 del 21 febbraio 2007 </a:t>
            </a:r>
            <a:r>
              <a:rPr lang="it-IT" sz="1600" dirty="0">
                <a:effectLst/>
              </a:rPr>
              <a:t>è stata approvata la prima variante parziale al PTC.</a:t>
            </a:r>
          </a:p>
          <a:p>
            <a:pPr rtl="0"/>
            <a:r>
              <a:rPr lang="it-IT" sz="1600" dirty="0">
                <a:effectLst/>
              </a:rPr>
              <a:t>Per il Parco naturale della valle del Ticino vige il relativo PTC approvato con</a:t>
            </a:r>
            <a:r>
              <a:rPr lang="it-IT" sz="1600" i="1" dirty="0">
                <a:effectLst/>
              </a:rPr>
              <a:t> DCR n. 7/919 del 26 novembre 2003.</a:t>
            </a:r>
            <a:r>
              <a:rPr lang="it-IT" sz="1600" dirty="0">
                <a:effectLst/>
              </a:rPr>
              <a:t> Il PTC del Parco Naturale ha valore anche di piano paesistico e di piano urbanistico e sostituisce i piani paesistici e i piani territoriali o urbanistici di qualsiasi livello, ai sensi dell’art. 25 della legge 394/91.</a:t>
            </a:r>
          </a:p>
          <a:p>
            <a:endParaRPr lang="it-IT" sz="1100" dirty="0">
              <a:effectLst/>
            </a:endParaRPr>
          </a:p>
          <a:p>
            <a:endParaRPr lang="it-IT" sz="1100" b="1" dirty="0"/>
          </a:p>
        </p:txBody>
      </p:sp>
      <p:sp>
        <p:nvSpPr>
          <p:cNvPr id="6" name="CasellaDiTesto 5">
            <a:extLst>
              <a:ext uri="{FF2B5EF4-FFF2-40B4-BE49-F238E27FC236}">
                <a16:creationId xmlns:a16="http://schemas.microsoft.com/office/drawing/2014/main" id="{FF866712-2496-4BBF-B95F-3364911DC81E}"/>
              </a:ext>
            </a:extLst>
          </p:cNvPr>
          <p:cNvSpPr txBox="1"/>
          <p:nvPr/>
        </p:nvSpPr>
        <p:spPr>
          <a:xfrm>
            <a:off x="424206" y="1549443"/>
            <a:ext cx="11385172" cy="923330"/>
          </a:xfrm>
          <a:prstGeom prst="rect">
            <a:avLst/>
          </a:prstGeom>
          <a:noFill/>
        </p:spPr>
        <p:txBody>
          <a:bodyPr wrap="square" rtlCol="0">
            <a:spAutoFit/>
          </a:bodyPr>
          <a:lstStyle/>
          <a:p>
            <a:r>
              <a:rPr lang="it-IT" sz="1700" dirty="0"/>
              <a:t>Il Parco lombardo della Valle del Ticino è regolato dal </a:t>
            </a:r>
            <a:r>
              <a:rPr lang="it-IT" sz="1700" b="1" dirty="0"/>
              <a:t>Piano territoriale di coordinamento, </a:t>
            </a:r>
            <a:r>
              <a:rPr lang="it-IT" sz="1700" dirty="0">
                <a:effectLst/>
              </a:rPr>
              <a:t>che organizza e indirizza la pianificazione dell’Ente</a:t>
            </a:r>
          </a:p>
          <a:p>
            <a:endParaRPr lang="it-IT" dirty="0"/>
          </a:p>
        </p:txBody>
      </p:sp>
    </p:spTree>
    <p:extLst>
      <p:ext uri="{BB962C8B-B14F-4D97-AF65-F5344CB8AC3E}">
        <p14:creationId xmlns:p14="http://schemas.microsoft.com/office/powerpoint/2010/main" val="3586337300"/>
      </p:ext>
    </p:extLst>
  </p:cSld>
  <p:clrMapOvr>
    <a:masterClrMapping/>
  </p:clrMapOvr>
</p:sld>
</file>

<file path=ppt/theme/theme1.xml><?xml version="1.0" encoding="utf-8"?>
<a:theme xmlns:a="http://schemas.openxmlformats.org/drawingml/2006/main" name="TornVTI">
  <a:themeElements>
    <a:clrScheme name="AnalogousFromDarkSeedLeftStep">
      <a:dk1>
        <a:srgbClr val="000000"/>
      </a:dk1>
      <a:lt1>
        <a:srgbClr val="FFFFFF"/>
      </a:lt1>
      <a:dk2>
        <a:srgbClr val="3A2421"/>
      </a:dk2>
      <a:lt2>
        <a:srgbClr val="E2E5E8"/>
      </a:lt2>
      <a:accent1>
        <a:srgbClr val="C38C4D"/>
      </a:accent1>
      <a:accent2>
        <a:srgbClr val="B1493B"/>
      </a:accent2>
      <a:accent3>
        <a:srgbClr val="C34D70"/>
      </a:accent3>
      <a:accent4>
        <a:srgbClr val="B13B90"/>
      </a:accent4>
      <a:accent5>
        <a:srgbClr val="B44DC3"/>
      </a:accent5>
      <a:accent6>
        <a:srgbClr val="703BB1"/>
      </a:accent6>
      <a:hlink>
        <a:srgbClr val="BF3FBA"/>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3468</Words>
  <Application>Microsoft Office PowerPoint</Application>
  <PresentationFormat>Widescreen</PresentationFormat>
  <Paragraphs>135</Paragraphs>
  <Slides>18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Arial Nova Cond</vt:lpstr>
      <vt:lpstr>Calibri</vt:lpstr>
      <vt:lpstr>Georgia, Georgia, sans-serif</vt:lpstr>
      <vt:lpstr>Impact</vt:lpstr>
      <vt:lpstr>TornVTI</vt:lpstr>
      <vt:lpstr>Il parco lombardo della Valle del Ticino</vt:lpstr>
      <vt:lpstr>Il parco</vt:lpstr>
      <vt:lpstr>Fonti giuridiche internazionali</vt:lpstr>
      <vt:lpstr>La Rete NATURA 2000</vt:lpstr>
      <vt:lpstr>Il programma MAB MAN AND BIOSPHERE dell'UNESCO </vt:lpstr>
      <vt:lpstr>Il programma MAB MAN AND BIOSPHERE dell'UNESCO</vt:lpstr>
      <vt:lpstr>Fonti giuridiche nazionali</vt:lpstr>
      <vt:lpstr>Fonti giuridiche regionali</vt:lpstr>
      <vt:lpstr>Il Piano Territoriale di Coordinamento</vt:lpstr>
      <vt:lpstr>L’aeroporto nel Parco</vt:lpstr>
      <vt:lpstr>Presentazione standard di PowerPoint</vt:lpstr>
      <vt:lpstr>Presentazione standard di PowerPoint</vt:lpstr>
      <vt:lpstr>Presentazione standard di PowerPoint</vt:lpstr>
      <vt:lpstr>Presentazione standard di PowerPoint</vt:lpstr>
      <vt:lpstr>OGGI: MASTERPLAN AEROPORTUALE 2035</vt:lpstr>
      <vt:lpstr>Cosa prevede il Masterplan 2035:   </vt:lpstr>
      <vt:lpstr>Problematiche del Masterplan, come osservate dal comune di Lonate Pozzolo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parco lombardo della Valle del Ticino</dc:title>
  <dc:creator>Maddalena Beldì</dc:creator>
  <cp:lastModifiedBy>Malo</cp:lastModifiedBy>
  <cp:revision>7</cp:revision>
  <dcterms:created xsi:type="dcterms:W3CDTF">2022-04-22T13:32:18Z</dcterms:created>
  <dcterms:modified xsi:type="dcterms:W3CDTF">2022-05-02T17:11:30Z</dcterms:modified>
</cp:coreProperties>
</file>