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5"/>
  </p:notesMasterIdLst>
  <p:sldIdLst>
    <p:sldId id="281" r:id="rId2"/>
    <p:sldId id="258" r:id="rId3"/>
    <p:sldId id="332" r:id="rId4"/>
    <p:sldId id="330" r:id="rId5"/>
    <p:sldId id="274" r:id="rId6"/>
    <p:sldId id="275" r:id="rId7"/>
    <p:sldId id="282" r:id="rId8"/>
    <p:sldId id="334" r:id="rId9"/>
    <p:sldId id="294" r:id="rId10"/>
    <p:sldId id="272" r:id="rId11"/>
    <p:sldId id="288" r:id="rId12"/>
    <p:sldId id="276" r:id="rId13"/>
    <p:sldId id="277" r:id="rId14"/>
    <p:sldId id="273" r:id="rId15"/>
    <p:sldId id="266" r:id="rId16"/>
    <p:sldId id="267" r:id="rId17"/>
    <p:sldId id="283" r:id="rId18"/>
    <p:sldId id="284" r:id="rId19"/>
    <p:sldId id="285" r:id="rId20"/>
    <p:sldId id="286" r:id="rId21"/>
    <p:sldId id="287" r:id="rId22"/>
    <p:sldId id="331" r:id="rId23"/>
    <p:sldId id="289" r:id="rId24"/>
    <p:sldId id="292" r:id="rId25"/>
    <p:sldId id="293" r:id="rId26"/>
    <p:sldId id="297" r:id="rId27"/>
    <p:sldId id="298" r:id="rId28"/>
    <p:sldId id="299" r:id="rId29"/>
    <p:sldId id="300" r:id="rId30"/>
    <p:sldId id="290" r:id="rId31"/>
    <p:sldId id="296" r:id="rId32"/>
    <p:sldId id="304" r:id="rId33"/>
    <p:sldId id="305" r:id="rId34"/>
    <p:sldId id="333" r:id="rId35"/>
    <p:sldId id="303" r:id="rId36"/>
    <p:sldId id="306" r:id="rId37"/>
    <p:sldId id="309" r:id="rId38"/>
    <p:sldId id="312" r:id="rId39"/>
    <p:sldId id="326" r:id="rId40"/>
    <p:sldId id="327" r:id="rId41"/>
    <p:sldId id="328" r:id="rId42"/>
    <p:sldId id="329" r:id="rId43"/>
    <p:sldId id="335" r:id="rId44"/>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A7B2F0A-CB7A-456F-A91F-F9267B40704F}" type="datetimeFigureOut">
              <a:rPr lang="it-IT"/>
              <a:pPr>
                <a:defRPr/>
              </a:pPr>
              <a:t>08/03/2022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0F1A4B4-075B-4E38-88DA-7F4421533213}" type="slidenum">
              <a:rPr lang="it-IT"/>
              <a:pPr>
                <a:defRPr/>
              </a:pPr>
              <a:t>‹N›</a:t>
            </a:fld>
            <a:endParaRPr lang="it-IT"/>
          </a:p>
        </p:txBody>
      </p:sp>
    </p:spTree>
    <p:extLst>
      <p:ext uri="{BB962C8B-B14F-4D97-AF65-F5344CB8AC3E}">
        <p14:creationId xmlns:p14="http://schemas.microsoft.com/office/powerpoint/2010/main" val="27587936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529B7D-B6BD-4DB1-972D-6BE8B1A81F99}" type="slidenum">
              <a:rPr lang="en-US" altLang="en-US"/>
              <a:pPr fontAlgn="base">
                <a:spcBef>
                  <a:spcPct val="0"/>
                </a:spcBef>
                <a:spcAft>
                  <a:spcPct val="0"/>
                </a:spcAft>
              </a:pPr>
              <a:t>15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F99DDF-03C7-4A8A-B062-9C276F45443F}" type="slidenum">
              <a:rPr lang="en-US" altLang="en-US"/>
              <a:pPr fontAlgn="base">
                <a:spcBef>
                  <a:spcPct val="0"/>
                </a:spcBef>
                <a:spcAft>
                  <a:spcPct val="0"/>
                </a:spcAft>
              </a:pPr>
              <a:t>16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solidFill>
        <a:effectLst/>
      </p:bgPr>
    </p:bg>
    <p:spTree>
      <p:nvGrpSpPr>
        <p:cNvPr id="1" name=""/>
        <p:cNvGrpSpPr/>
        <p:nvPr/>
      </p:nvGrpSpPr>
      <p:grpSpPr>
        <a:xfrm>
          <a:off x="0" y="0"/>
          <a:ext cx="0" cy="0"/>
          <a:chOff x="0" y="0"/>
          <a:chExt cx="0" cy="0"/>
        </a:xfrm>
      </p:grpSpPr>
      <p:sp>
        <p:nvSpPr>
          <p:cNvPr id="4" name="Rettangolo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ttangolo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ttangolo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olo 7"/>
          <p:cNvSpPr>
            <a:spLocks noGrp="1"/>
          </p:cNvSpPr>
          <p:nvPr>
            <p:ph type="ctrTitle"/>
          </p:nvPr>
        </p:nvSpPr>
        <p:spPr>
          <a:xfrm>
            <a:off x="2362200" y="4038600"/>
            <a:ext cx="6477000" cy="1828800"/>
          </a:xfrm>
        </p:spPr>
        <p:txBody>
          <a:bodyPr anchor="b"/>
          <a:lstStyle>
            <a:lvl1pPr>
              <a:defRPr cap="all" baseline="0"/>
            </a:lvl1pPr>
          </a:lstStyle>
          <a:p>
            <a:r>
              <a:rPr lang="it-IT"/>
              <a:t>Fare clic per modificare lo stile del titolo</a:t>
            </a:r>
            <a:endParaRPr lang="en-US"/>
          </a:p>
        </p:txBody>
      </p:sp>
      <p:sp>
        <p:nvSpPr>
          <p:cNvPr id="9" name="Sottotito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a:t>Fare clic per modificare lo stile del sottotitolo dello schema</a:t>
            </a:r>
            <a:endParaRPr lang="en-US"/>
          </a:p>
        </p:txBody>
      </p:sp>
      <p:sp>
        <p:nvSpPr>
          <p:cNvPr id="7" name="Segnaposto data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1A3CE1A8-670D-4EF1-A66D-88CBCCD9D031}" type="datetimeFigureOut">
              <a:rPr lang="it-IT"/>
              <a:pPr>
                <a:defRPr/>
              </a:pPr>
              <a:t>08/03/2022</a:t>
            </a:fld>
            <a:endParaRPr lang="it-IT"/>
          </a:p>
        </p:txBody>
      </p:sp>
      <p:sp>
        <p:nvSpPr>
          <p:cNvPr id="10" name="Segnaposto piè di pagina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it-IT"/>
          </a:p>
        </p:txBody>
      </p:sp>
      <p:sp>
        <p:nvSpPr>
          <p:cNvPr id="11" name="Segnaposto numero diapositiva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082BC4AA-D5CD-4A7F-9417-928E5E87FD2A}" type="slidenum">
              <a:rPr lang="it-IT"/>
              <a:pPr>
                <a:defRPr/>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13"/>
          <p:cNvSpPr>
            <a:spLocks noGrp="1"/>
          </p:cNvSpPr>
          <p:nvPr>
            <p:ph type="dt" sz="half" idx="10"/>
          </p:nvPr>
        </p:nvSpPr>
        <p:spPr/>
        <p:txBody>
          <a:bodyPr/>
          <a:lstStyle>
            <a:lvl1pPr>
              <a:defRPr/>
            </a:lvl1pPr>
          </a:lstStyle>
          <a:p>
            <a:pPr>
              <a:defRPr/>
            </a:pPr>
            <a:fld id="{576459C0-31C3-4C69-A822-B4E40FE1D869}" type="datetimeFigureOut">
              <a:rPr lang="it-IT"/>
              <a:pPr>
                <a:defRPr/>
              </a:pPr>
              <a:t>08/03/2022</a:t>
            </a:fld>
            <a:endParaRPr lang="it-IT"/>
          </a:p>
        </p:txBody>
      </p:sp>
      <p:sp>
        <p:nvSpPr>
          <p:cNvPr id="5" name="Segnaposto piè di pagina 2"/>
          <p:cNvSpPr>
            <a:spLocks noGrp="1"/>
          </p:cNvSpPr>
          <p:nvPr>
            <p:ph type="ftr" sz="quarter" idx="11"/>
          </p:nvPr>
        </p:nvSpPr>
        <p:spPr/>
        <p:txBody>
          <a:bodyPr/>
          <a:lstStyle>
            <a:lvl1pPr>
              <a:defRPr/>
            </a:lvl1pPr>
          </a:lstStyle>
          <a:p>
            <a:pPr>
              <a:defRPr/>
            </a:pPr>
            <a:endParaRPr lang="it-IT"/>
          </a:p>
        </p:txBody>
      </p:sp>
      <p:sp>
        <p:nvSpPr>
          <p:cNvPr id="6" name="Segnaposto numero diapositiva 22"/>
          <p:cNvSpPr>
            <a:spLocks noGrp="1"/>
          </p:cNvSpPr>
          <p:nvPr>
            <p:ph type="sldNum" sz="quarter" idx="12"/>
          </p:nvPr>
        </p:nvSpPr>
        <p:spPr/>
        <p:txBody>
          <a:bodyPr/>
          <a:lstStyle>
            <a:lvl1pPr>
              <a:defRPr/>
            </a:lvl1pPr>
          </a:lstStyle>
          <a:p>
            <a:pPr>
              <a:defRPr/>
            </a:pPr>
            <a:fld id="{BE4E2FAA-07BE-4196-B441-ECA5580FAD13}"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4" name="Rettangolo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ttangolo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ttangolo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olo verticale 1"/>
          <p:cNvSpPr>
            <a:spLocks noGrp="1"/>
          </p:cNvSpPr>
          <p:nvPr>
            <p:ph type="title" orient="vert"/>
          </p:nvPr>
        </p:nvSpPr>
        <p:spPr>
          <a:xfrm>
            <a:off x="6553200" y="609600"/>
            <a:ext cx="2057400" cy="5516563"/>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609600"/>
            <a:ext cx="5562600" cy="5516564"/>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3"/>
          <p:cNvSpPr>
            <a:spLocks noGrp="1"/>
          </p:cNvSpPr>
          <p:nvPr>
            <p:ph type="dt" sz="half" idx="10"/>
          </p:nvPr>
        </p:nvSpPr>
        <p:spPr>
          <a:xfrm>
            <a:off x="6553200" y="6248400"/>
            <a:ext cx="2209800" cy="365125"/>
          </a:xfrm>
        </p:spPr>
        <p:txBody>
          <a:bodyPr/>
          <a:lstStyle>
            <a:lvl1pPr>
              <a:defRPr/>
            </a:lvl1pPr>
          </a:lstStyle>
          <a:p>
            <a:pPr>
              <a:defRPr/>
            </a:pPr>
            <a:fld id="{48285B9C-AD93-4412-A341-2ACDCD322D07}" type="datetimeFigureOut">
              <a:rPr lang="it-IT"/>
              <a:pPr>
                <a:defRPr/>
              </a:pPr>
              <a:t>08/03/2022</a:t>
            </a:fld>
            <a:endParaRPr lang="it-IT"/>
          </a:p>
        </p:txBody>
      </p:sp>
      <p:sp>
        <p:nvSpPr>
          <p:cNvPr id="8" name="Segnaposto piè di pagina 4"/>
          <p:cNvSpPr>
            <a:spLocks noGrp="1"/>
          </p:cNvSpPr>
          <p:nvPr>
            <p:ph type="ftr" sz="quarter" idx="11"/>
          </p:nvPr>
        </p:nvSpPr>
        <p:spPr>
          <a:xfrm>
            <a:off x="457200" y="6248400"/>
            <a:ext cx="5573713" cy="365125"/>
          </a:xfrm>
        </p:spPr>
        <p:txBody>
          <a:bodyPr/>
          <a:lstStyle>
            <a:lvl1pPr>
              <a:defRPr/>
            </a:lvl1pPr>
          </a:lstStyle>
          <a:p>
            <a:pPr>
              <a:defRPr/>
            </a:pPr>
            <a:endParaRPr lang="it-IT"/>
          </a:p>
        </p:txBody>
      </p:sp>
      <p:sp>
        <p:nvSpPr>
          <p:cNvPr id="9" name="Segnaposto numero diapositiva 5"/>
          <p:cNvSpPr>
            <a:spLocks noGrp="1"/>
          </p:cNvSpPr>
          <p:nvPr>
            <p:ph type="sldNum" sz="quarter" idx="12"/>
          </p:nvPr>
        </p:nvSpPr>
        <p:spPr>
          <a:xfrm rot="5400000">
            <a:off x="5989638" y="144462"/>
            <a:ext cx="533400" cy="244475"/>
          </a:xfrm>
        </p:spPr>
        <p:txBody>
          <a:bodyPr/>
          <a:lstStyle>
            <a:lvl1pPr>
              <a:defRPr/>
            </a:lvl1pPr>
          </a:lstStyle>
          <a:p>
            <a:pPr>
              <a:defRPr/>
            </a:pPr>
            <a:fld id="{169A6742-0C8A-4AF2-9BE6-4C24EEFD23DF}" type="slidenum">
              <a:rPr lang="it-IT"/>
              <a:pPr>
                <a:defRPr/>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8153400" cy="990600"/>
          </a:xfrm>
        </p:spPr>
        <p:txBody>
          <a:bodyPr/>
          <a:lstStyle/>
          <a:p>
            <a:r>
              <a:rPr lang="it-IT"/>
              <a:t>Fare clic per modificare lo stile del titolo</a:t>
            </a:r>
            <a:endParaRPr lang="en-US"/>
          </a:p>
        </p:txBody>
      </p:sp>
      <p:sp>
        <p:nvSpPr>
          <p:cNvPr id="8" name="Segnaposto contenuto 7"/>
          <p:cNvSpPr>
            <a:spLocks noGrp="1"/>
          </p:cNvSpPr>
          <p:nvPr>
            <p:ph sz="quarter" idx="1"/>
          </p:nvPr>
        </p:nvSpPr>
        <p:spPr>
          <a:xfrm>
            <a:off x="612648" y="1600200"/>
            <a:ext cx="8153400" cy="4495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13"/>
          <p:cNvSpPr>
            <a:spLocks noGrp="1"/>
          </p:cNvSpPr>
          <p:nvPr>
            <p:ph type="dt" sz="half" idx="10"/>
          </p:nvPr>
        </p:nvSpPr>
        <p:spPr/>
        <p:txBody>
          <a:bodyPr/>
          <a:lstStyle>
            <a:lvl1pPr>
              <a:defRPr/>
            </a:lvl1pPr>
          </a:lstStyle>
          <a:p>
            <a:pPr>
              <a:defRPr/>
            </a:pPr>
            <a:fld id="{6A65B44A-AC14-489D-B003-91E6A09E12EC}" type="datetimeFigureOut">
              <a:rPr lang="it-IT"/>
              <a:pPr>
                <a:defRPr/>
              </a:pPr>
              <a:t>08/03/2022</a:t>
            </a:fld>
            <a:endParaRPr lang="it-IT"/>
          </a:p>
        </p:txBody>
      </p:sp>
      <p:sp>
        <p:nvSpPr>
          <p:cNvPr id="5" name="Segnaposto piè di pagina 2"/>
          <p:cNvSpPr>
            <a:spLocks noGrp="1"/>
          </p:cNvSpPr>
          <p:nvPr>
            <p:ph type="ftr" sz="quarter" idx="11"/>
          </p:nvPr>
        </p:nvSpPr>
        <p:spPr/>
        <p:txBody>
          <a:bodyPr/>
          <a:lstStyle>
            <a:lvl1pPr>
              <a:defRPr/>
            </a:lvl1pPr>
          </a:lstStyle>
          <a:p>
            <a:pPr>
              <a:defRPr/>
            </a:pPr>
            <a:endParaRPr lang="it-IT"/>
          </a:p>
        </p:txBody>
      </p:sp>
      <p:sp>
        <p:nvSpPr>
          <p:cNvPr id="6" name="Segnaposto numero diapositiva 22"/>
          <p:cNvSpPr>
            <a:spLocks noGrp="1"/>
          </p:cNvSpPr>
          <p:nvPr>
            <p:ph type="sldNum" sz="quarter" idx="12"/>
          </p:nvPr>
        </p:nvSpPr>
        <p:spPr/>
        <p:txBody>
          <a:bodyPr/>
          <a:lstStyle>
            <a:lvl1pPr>
              <a:defRPr/>
            </a:lvl1pPr>
          </a:lstStyle>
          <a:p>
            <a:pPr>
              <a:defRPr/>
            </a:pPr>
            <a:fld id="{C60206CF-9FAE-4B79-A86F-8AE1471E2AAE}"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ttangolo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ttangolo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ttangolo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egnaposto testo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a:t>Fare clic per modificare stili del testo dello schema</a:t>
            </a:r>
          </a:p>
        </p:txBody>
      </p:sp>
      <p:sp>
        <p:nvSpPr>
          <p:cNvPr id="2" name="Tito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it-IT"/>
              <a:t>Fare clic per modificare lo stile del titolo</a:t>
            </a:r>
            <a:endParaRPr lang="en-US"/>
          </a:p>
        </p:txBody>
      </p:sp>
      <p:sp>
        <p:nvSpPr>
          <p:cNvPr id="7" name="Segnaposto data 11"/>
          <p:cNvSpPr>
            <a:spLocks noGrp="1"/>
          </p:cNvSpPr>
          <p:nvPr>
            <p:ph type="dt" sz="half" idx="10"/>
          </p:nvPr>
        </p:nvSpPr>
        <p:spPr/>
        <p:txBody>
          <a:bodyPr/>
          <a:lstStyle>
            <a:lvl1pPr>
              <a:defRPr/>
            </a:lvl1pPr>
          </a:lstStyle>
          <a:p>
            <a:pPr>
              <a:defRPr/>
            </a:pPr>
            <a:fld id="{109B8AE8-D920-4873-BF1A-C9311DFD1EE9}" type="datetimeFigureOut">
              <a:rPr lang="it-IT"/>
              <a:pPr>
                <a:defRPr/>
              </a:pPr>
              <a:t>08/03/2022</a:t>
            </a:fld>
            <a:endParaRPr lang="it-IT"/>
          </a:p>
        </p:txBody>
      </p:sp>
      <p:sp>
        <p:nvSpPr>
          <p:cNvPr id="8" name="Segnaposto numero diapositiva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BBB91E5D-0477-421F-82A5-AC9D12C616DF}" type="slidenum">
              <a:rPr lang="it-IT"/>
              <a:pPr>
                <a:defRPr/>
              </a:pPr>
              <a:t>‹N›</a:t>
            </a:fld>
            <a:endParaRPr lang="it-IT"/>
          </a:p>
        </p:txBody>
      </p:sp>
      <p:sp>
        <p:nvSpPr>
          <p:cNvPr id="9" name="Segnaposto piè di pagina 13"/>
          <p:cNvSpPr>
            <a:spLocks noGrp="1"/>
          </p:cNvSpPr>
          <p:nvPr>
            <p:ph type="ftr" sz="quarter" idx="12"/>
          </p:nvPr>
        </p:nvSpPr>
        <p:spPr/>
        <p:txBody>
          <a:bodyPr/>
          <a:lstStyle>
            <a:lvl1pPr>
              <a:defRPr/>
            </a:lvl1pPr>
          </a:lstStyle>
          <a:p>
            <a:pPr>
              <a:defRPr/>
            </a:pPr>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9" name="Segnaposto contenuto 8"/>
          <p:cNvSpPr>
            <a:spLocks noGrp="1"/>
          </p:cNvSpPr>
          <p:nvPr>
            <p:ph sz="quarter" idx="1"/>
          </p:nvPr>
        </p:nvSpPr>
        <p:spPr>
          <a:xfrm>
            <a:off x="609600" y="1589567"/>
            <a:ext cx="3886200" cy="45720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1" name="Segnaposto contenuto 10"/>
          <p:cNvSpPr>
            <a:spLocks noGrp="1"/>
          </p:cNvSpPr>
          <p:nvPr>
            <p:ph sz="quarter" idx="2"/>
          </p:nvPr>
        </p:nvSpPr>
        <p:spPr>
          <a:xfrm>
            <a:off x="4844901" y="1589567"/>
            <a:ext cx="3886200" cy="45720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7"/>
          <p:cNvSpPr>
            <a:spLocks noGrp="1"/>
          </p:cNvSpPr>
          <p:nvPr>
            <p:ph type="dt" sz="half" idx="10"/>
          </p:nvPr>
        </p:nvSpPr>
        <p:spPr/>
        <p:txBody>
          <a:bodyPr rtlCol="0"/>
          <a:lstStyle>
            <a:lvl1pPr>
              <a:defRPr/>
            </a:lvl1pPr>
          </a:lstStyle>
          <a:p>
            <a:pPr>
              <a:defRPr/>
            </a:pPr>
            <a:fld id="{2DC1B657-67EE-437A-B4BA-C1B599BA98DA}" type="datetimeFigureOut">
              <a:rPr lang="it-IT"/>
              <a:pPr>
                <a:defRPr/>
              </a:pPr>
              <a:t>08/03/2022</a:t>
            </a:fld>
            <a:endParaRPr lang="it-IT"/>
          </a:p>
        </p:txBody>
      </p:sp>
      <p:sp>
        <p:nvSpPr>
          <p:cNvPr id="6" name="Segnaposto numero diapositiva 9"/>
          <p:cNvSpPr>
            <a:spLocks noGrp="1"/>
          </p:cNvSpPr>
          <p:nvPr>
            <p:ph type="sldNum" sz="quarter" idx="11"/>
          </p:nvPr>
        </p:nvSpPr>
        <p:spPr/>
        <p:txBody>
          <a:bodyPr rtlCol="0"/>
          <a:lstStyle>
            <a:lvl1pPr>
              <a:defRPr/>
            </a:lvl1pPr>
          </a:lstStyle>
          <a:p>
            <a:pPr>
              <a:defRPr/>
            </a:pPr>
            <a:fld id="{62B13335-53AE-4F43-B094-49A07DF6031E}" type="slidenum">
              <a:rPr lang="it-IT"/>
              <a:pPr>
                <a:defRPr/>
              </a:pPr>
              <a:t>‹N›</a:t>
            </a:fld>
            <a:endParaRPr lang="it-IT"/>
          </a:p>
        </p:txBody>
      </p:sp>
      <p:sp>
        <p:nvSpPr>
          <p:cNvPr id="7" name="Segnaposto piè di pagina 11"/>
          <p:cNvSpPr>
            <a:spLocks noGrp="1"/>
          </p:cNvSpPr>
          <p:nvPr>
            <p:ph type="ftr" sz="quarter" idx="12"/>
          </p:nvPr>
        </p:nvSpPr>
        <p:spPr/>
        <p:txBody>
          <a:bodyPr rtlCol="0"/>
          <a:lstStyle>
            <a:lvl1pPr>
              <a:defRPr/>
            </a:lvl1pPr>
          </a:lstStyle>
          <a:p>
            <a:pPr>
              <a:defRPr/>
            </a:pP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3400" y="273050"/>
            <a:ext cx="8153400" cy="869950"/>
          </a:xfrm>
        </p:spPr>
        <p:txBody>
          <a:bodyPr/>
          <a:lstStyle>
            <a:lvl1pPr>
              <a:defRPr/>
            </a:lvl1pPr>
          </a:lstStyle>
          <a:p>
            <a:r>
              <a:rPr lang="it-IT"/>
              <a:t>Fare clic per modificare lo stile del titolo</a:t>
            </a:r>
            <a:endParaRPr lang="en-US"/>
          </a:p>
        </p:txBody>
      </p:sp>
      <p:sp>
        <p:nvSpPr>
          <p:cNvPr id="11" name="Segnaposto contenuto 10"/>
          <p:cNvSpPr>
            <a:spLocks noGrp="1"/>
          </p:cNvSpPr>
          <p:nvPr>
            <p:ph sz="quarter" idx="2"/>
          </p:nvPr>
        </p:nvSpPr>
        <p:spPr>
          <a:xfrm>
            <a:off x="609600" y="2438400"/>
            <a:ext cx="3886200" cy="35814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3" name="Segnaposto contenuto 12"/>
          <p:cNvSpPr>
            <a:spLocks noGrp="1"/>
          </p:cNvSpPr>
          <p:nvPr>
            <p:ph sz="quarter" idx="4"/>
          </p:nvPr>
        </p:nvSpPr>
        <p:spPr>
          <a:xfrm>
            <a:off x="4800600" y="2438400"/>
            <a:ext cx="3886200" cy="35814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6" name="Segnaposto tes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it-IT"/>
              <a:t>Fare clic per modificare stili del testo dello schema</a:t>
            </a:r>
          </a:p>
        </p:txBody>
      </p:sp>
      <p:sp>
        <p:nvSpPr>
          <p:cNvPr id="15" name="Segnaposto tes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it-IT"/>
              <a:t>Fare clic per modificare stili del testo dello schema</a:t>
            </a:r>
          </a:p>
        </p:txBody>
      </p:sp>
      <p:sp>
        <p:nvSpPr>
          <p:cNvPr id="7" name="Segnaposto data 9"/>
          <p:cNvSpPr>
            <a:spLocks noGrp="1"/>
          </p:cNvSpPr>
          <p:nvPr>
            <p:ph type="dt" sz="half" idx="10"/>
          </p:nvPr>
        </p:nvSpPr>
        <p:spPr/>
        <p:txBody>
          <a:bodyPr rtlCol="0"/>
          <a:lstStyle>
            <a:lvl1pPr>
              <a:defRPr/>
            </a:lvl1pPr>
          </a:lstStyle>
          <a:p>
            <a:pPr>
              <a:defRPr/>
            </a:pPr>
            <a:fld id="{39DE9CAE-5AD3-402C-9483-801668BDC118}" type="datetimeFigureOut">
              <a:rPr lang="it-IT"/>
              <a:pPr>
                <a:defRPr/>
              </a:pPr>
              <a:t>08/03/2022</a:t>
            </a:fld>
            <a:endParaRPr lang="it-IT"/>
          </a:p>
        </p:txBody>
      </p:sp>
      <p:sp>
        <p:nvSpPr>
          <p:cNvPr id="8" name="Segnaposto numero diapositiva 11"/>
          <p:cNvSpPr>
            <a:spLocks noGrp="1"/>
          </p:cNvSpPr>
          <p:nvPr>
            <p:ph type="sldNum" sz="quarter" idx="11"/>
          </p:nvPr>
        </p:nvSpPr>
        <p:spPr/>
        <p:txBody>
          <a:bodyPr rtlCol="0"/>
          <a:lstStyle>
            <a:lvl1pPr>
              <a:defRPr/>
            </a:lvl1pPr>
          </a:lstStyle>
          <a:p>
            <a:pPr>
              <a:defRPr/>
            </a:pPr>
            <a:fld id="{616C3534-1597-4C80-98AC-1A266D3AACDA}" type="slidenum">
              <a:rPr lang="it-IT"/>
              <a:pPr>
                <a:defRPr/>
              </a:pPr>
              <a:t>‹N›</a:t>
            </a:fld>
            <a:endParaRPr lang="it-IT"/>
          </a:p>
        </p:txBody>
      </p:sp>
      <p:sp>
        <p:nvSpPr>
          <p:cNvPr id="9" name="Segnaposto piè di pagina 13"/>
          <p:cNvSpPr>
            <a:spLocks noGrp="1"/>
          </p:cNvSpPr>
          <p:nvPr>
            <p:ph type="ftr" sz="quarter" idx="12"/>
          </p:nvPr>
        </p:nvSpPr>
        <p:spPr/>
        <p:txBody>
          <a:bodyPr rtlCol="0"/>
          <a:lstStyle>
            <a:lvl1pPr>
              <a:defRPr/>
            </a:lvl1pPr>
          </a:lstStyle>
          <a:p>
            <a:pPr>
              <a:defRPr/>
            </a:pP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13"/>
          <p:cNvSpPr>
            <a:spLocks noGrp="1"/>
          </p:cNvSpPr>
          <p:nvPr>
            <p:ph type="dt" sz="half" idx="10"/>
          </p:nvPr>
        </p:nvSpPr>
        <p:spPr/>
        <p:txBody>
          <a:bodyPr/>
          <a:lstStyle>
            <a:lvl1pPr>
              <a:defRPr/>
            </a:lvl1pPr>
          </a:lstStyle>
          <a:p>
            <a:pPr>
              <a:defRPr/>
            </a:pPr>
            <a:fld id="{F34A28C4-713E-4615-821D-794DDD5B336A}" type="datetimeFigureOut">
              <a:rPr lang="it-IT"/>
              <a:pPr>
                <a:defRPr/>
              </a:pPr>
              <a:t>08/03/2022</a:t>
            </a:fld>
            <a:endParaRPr lang="it-IT"/>
          </a:p>
        </p:txBody>
      </p:sp>
      <p:sp>
        <p:nvSpPr>
          <p:cNvPr id="4" name="Segnaposto piè di pagina 2"/>
          <p:cNvSpPr>
            <a:spLocks noGrp="1"/>
          </p:cNvSpPr>
          <p:nvPr>
            <p:ph type="ftr" sz="quarter" idx="11"/>
          </p:nvPr>
        </p:nvSpPr>
        <p:spPr/>
        <p:txBody>
          <a:bodyPr/>
          <a:lstStyle>
            <a:lvl1pPr>
              <a:defRPr/>
            </a:lvl1pPr>
          </a:lstStyle>
          <a:p>
            <a:pPr>
              <a:defRPr/>
            </a:pPr>
            <a:endParaRPr lang="it-IT"/>
          </a:p>
        </p:txBody>
      </p:sp>
      <p:sp>
        <p:nvSpPr>
          <p:cNvPr id="5" name="Segnaposto numero diapositiva 22"/>
          <p:cNvSpPr>
            <a:spLocks noGrp="1"/>
          </p:cNvSpPr>
          <p:nvPr>
            <p:ph type="sldNum" sz="quarter" idx="12"/>
          </p:nvPr>
        </p:nvSpPr>
        <p:spPr/>
        <p:txBody>
          <a:bodyPr/>
          <a:lstStyle>
            <a:lvl1pPr>
              <a:defRPr/>
            </a:lvl1pPr>
          </a:lstStyle>
          <a:p>
            <a:pPr>
              <a:defRPr/>
            </a:pPr>
            <a:fld id="{2C404C66-7458-458C-BB92-86396483817D}"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a:defRPr/>
            </a:pPr>
            <a:fld id="{7DB07EC4-0902-4C72-B2EE-D8219D8E096C}" type="datetimeFigureOut">
              <a:rPr lang="it-IT"/>
              <a:pPr>
                <a:defRPr/>
              </a:pPr>
              <a:t>08/03/2022</a:t>
            </a:fld>
            <a:endParaRPr lang="it-IT"/>
          </a:p>
        </p:txBody>
      </p:sp>
      <p:sp>
        <p:nvSpPr>
          <p:cNvPr id="3" name="Segnaposto piè di pagina 2"/>
          <p:cNvSpPr>
            <a:spLocks noGrp="1"/>
          </p:cNvSpPr>
          <p:nvPr>
            <p:ph type="ftr" sz="quarter" idx="11"/>
          </p:nvPr>
        </p:nvSpPr>
        <p:spPr/>
        <p:txBody>
          <a:bodyPr/>
          <a:lstStyle>
            <a:lvl1pPr>
              <a:defRPr/>
            </a:lvl1pPr>
          </a:lstStyle>
          <a:p>
            <a:pPr>
              <a:defRPr/>
            </a:pPr>
            <a:endParaRPr lang="it-IT"/>
          </a:p>
        </p:txBody>
      </p:sp>
      <p:sp>
        <p:nvSpPr>
          <p:cNvPr id="4" name="Segnaposto numero diapositiva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9F38CE32-DE21-4C7E-9D46-C7A9160826D8}"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8077200" cy="869950"/>
          </a:xfrm>
        </p:spPr>
        <p:txBody>
          <a:bodyPr/>
          <a:lstStyle>
            <a:lvl1pPr algn="l">
              <a:buNone/>
              <a:defRPr sz="4400" b="0"/>
            </a:lvl1pPr>
          </a:lstStyle>
          <a:p>
            <a:r>
              <a:rPr lang="it-IT"/>
              <a:t>Fare clic per modificare lo stile del titolo</a:t>
            </a:r>
            <a:endParaRPr lang="en-US"/>
          </a:p>
        </p:txBody>
      </p:sp>
      <p:sp>
        <p:nvSpPr>
          <p:cNvPr id="3" name="Segnaposto tes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it-IT"/>
              <a:t>Fare clic per modificare stili del testo dello schema</a:t>
            </a:r>
          </a:p>
        </p:txBody>
      </p:sp>
      <p:sp>
        <p:nvSpPr>
          <p:cNvPr id="9" name="Segnaposto contenuto 8"/>
          <p:cNvSpPr>
            <a:spLocks noGrp="1"/>
          </p:cNvSpPr>
          <p:nvPr>
            <p:ph sz="quarter" idx="1"/>
          </p:nvPr>
        </p:nvSpPr>
        <p:spPr>
          <a:xfrm>
            <a:off x="2362200" y="1752600"/>
            <a:ext cx="6400800" cy="44196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13"/>
          <p:cNvSpPr>
            <a:spLocks noGrp="1"/>
          </p:cNvSpPr>
          <p:nvPr>
            <p:ph type="dt" sz="half" idx="10"/>
          </p:nvPr>
        </p:nvSpPr>
        <p:spPr/>
        <p:txBody>
          <a:bodyPr/>
          <a:lstStyle>
            <a:lvl1pPr>
              <a:defRPr/>
            </a:lvl1pPr>
          </a:lstStyle>
          <a:p>
            <a:pPr>
              <a:defRPr/>
            </a:pPr>
            <a:fld id="{8E95AAA6-CB94-4292-B9EE-E3367DA9E271}" type="datetimeFigureOut">
              <a:rPr lang="it-IT"/>
              <a:pPr>
                <a:defRPr/>
              </a:pPr>
              <a:t>08/03/2022</a:t>
            </a:fld>
            <a:endParaRPr lang="it-IT"/>
          </a:p>
        </p:txBody>
      </p:sp>
      <p:sp>
        <p:nvSpPr>
          <p:cNvPr id="6" name="Segnaposto piè di pagina 2"/>
          <p:cNvSpPr>
            <a:spLocks noGrp="1"/>
          </p:cNvSpPr>
          <p:nvPr>
            <p:ph type="ftr" sz="quarter" idx="11"/>
          </p:nvPr>
        </p:nvSpPr>
        <p:spPr/>
        <p:txBody>
          <a:bodyPr/>
          <a:lstStyle>
            <a:lvl1pPr>
              <a:defRPr/>
            </a:lvl1pPr>
          </a:lstStyle>
          <a:p>
            <a:pPr>
              <a:defRPr/>
            </a:pPr>
            <a:endParaRPr lang="it-IT"/>
          </a:p>
        </p:txBody>
      </p:sp>
      <p:sp>
        <p:nvSpPr>
          <p:cNvPr id="7" name="Segnaposto numero diapositiva 22"/>
          <p:cNvSpPr>
            <a:spLocks noGrp="1"/>
          </p:cNvSpPr>
          <p:nvPr>
            <p:ph type="sldNum" sz="quarter" idx="12"/>
          </p:nvPr>
        </p:nvSpPr>
        <p:spPr/>
        <p:txBody>
          <a:bodyPr/>
          <a:lstStyle>
            <a:lvl1pPr>
              <a:defRPr/>
            </a:lvl1pPr>
          </a:lstStyle>
          <a:p>
            <a:pPr>
              <a:defRPr/>
            </a:pPr>
            <a:fld id="{15CEC4CF-AFA0-4A97-97B2-091FC9405CDE}"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ttangolo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ttangolo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ttangolo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ttangolo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Segnaposto tes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it-IT"/>
              <a:t>Fare clic per modificare stili del testo dello schema</a:t>
            </a:r>
          </a:p>
        </p:txBody>
      </p:sp>
      <p:sp>
        <p:nvSpPr>
          <p:cNvPr id="2" name="Titolo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it-IT"/>
              <a:t>Fare clic per modificare lo stile del titolo</a:t>
            </a:r>
            <a:endParaRPr lang="en-US"/>
          </a:p>
        </p:txBody>
      </p:sp>
      <p:sp>
        <p:nvSpPr>
          <p:cNvPr id="3" name="Segnaposto immagine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it-IT" noProof="0"/>
              <a:t>Fare clic sull'icona per inserire un'immagine</a:t>
            </a:r>
            <a:endParaRPr lang="en-US" noProof="0" dirty="0"/>
          </a:p>
        </p:txBody>
      </p:sp>
      <p:sp>
        <p:nvSpPr>
          <p:cNvPr id="9" name="Segnaposto data 11"/>
          <p:cNvSpPr>
            <a:spLocks noGrp="1"/>
          </p:cNvSpPr>
          <p:nvPr>
            <p:ph type="dt" sz="half" idx="10"/>
          </p:nvPr>
        </p:nvSpPr>
        <p:spPr>
          <a:xfrm>
            <a:off x="6248400" y="6248400"/>
            <a:ext cx="2667000" cy="365125"/>
          </a:xfrm>
        </p:spPr>
        <p:txBody>
          <a:bodyPr rtlCol="0"/>
          <a:lstStyle>
            <a:lvl1pPr>
              <a:defRPr/>
            </a:lvl1pPr>
          </a:lstStyle>
          <a:p>
            <a:pPr>
              <a:defRPr/>
            </a:pPr>
            <a:fld id="{96B9DE63-35D7-456C-AE70-D5886FBB559F}" type="datetimeFigureOut">
              <a:rPr lang="it-IT"/>
              <a:pPr>
                <a:defRPr/>
              </a:pPr>
              <a:t>08/03/2022</a:t>
            </a:fld>
            <a:endParaRPr lang="it-IT"/>
          </a:p>
        </p:txBody>
      </p:sp>
      <p:sp>
        <p:nvSpPr>
          <p:cNvPr id="10" name="Segnaposto numero diapositiva 12"/>
          <p:cNvSpPr>
            <a:spLocks noGrp="1"/>
          </p:cNvSpPr>
          <p:nvPr>
            <p:ph type="sldNum" sz="quarter" idx="11"/>
          </p:nvPr>
        </p:nvSpPr>
        <p:spPr>
          <a:xfrm>
            <a:off x="0" y="4667250"/>
            <a:ext cx="1447800" cy="663575"/>
          </a:xfrm>
        </p:spPr>
        <p:txBody>
          <a:bodyPr rtlCol="0"/>
          <a:lstStyle>
            <a:lvl1pPr>
              <a:defRPr sz="2800" smtClean="0"/>
            </a:lvl1pPr>
          </a:lstStyle>
          <a:p>
            <a:pPr>
              <a:defRPr/>
            </a:pPr>
            <a:fld id="{2B2B06C8-4A90-4711-A12B-47BBF9E8DDC6}" type="slidenum">
              <a:rPr lang="it-IT"/>
              <a:pPr>
                <a:defRPr/>
              </a:pPr>
              <a:t>‹N›</a:t>
            </a:fld>
            <a:endParaRPr lang="it-IT"/>
          </a:p>
        </p:txBody>
      </p:sp>
      <p:sp>
        <p:nvSpPr>
          <p:cNvPr id="11" name="Segnaposto piè di pagina 13"/>
          <p:cNvSpPr>
            <a:spLocks noGrp="1"/>
          </p:cNvSpPr>
          <p:nvPr>
            <p:ph type="ftr" sz="quarter" idx="12"/>
          </p:nvPr>
        </p:nvSpPr>
        <p:spPr>
          <a:xfrm>
            <a:off x="1600200" y="6248400"/>
            <a:ext cx="4572000" cy="365125"/>
          </a:xfrm>
        </p:spPr>
        <p:txBody>
          <a:bodyPr rtlCol="0"/>
          <a:lstStyle>
            <a:lvl1pPr>
              <a:defRPr/>
            </a:lvl1pPr>
          </a:lstStyle>
          <a:p>
            <a:pPr>
              <a:defRPr/>
            </a:pPr>
            <a:endParaRPr lang="it-IT"/>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lo stile del titolo</a:t>
            </a:r>
            <a:endParaRPr lang="en-US"/>
          </a:p>
        </p:txBody>
      </p:sp>
      <p:sp>
        <p:nvSpPr>
          <p:cNvPr id="1027" name="Segnaposto testo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4" name="Segnaposto data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36662917-9F79-46ED-BD20-809A2725D045}" type="datetimeFigureOut">
              <a:rPr lang="it-IT"/>
              <a:pPr>
                <a:defRPr/>
              </a:pPr>
              <a:t>08/03/2022</a:t>
            </a:fld>
            <a:endParaRPr lang="it-IT"/>
          </a:p>
        </p:txBody>
      </p:sp>
      <p:sp>
        <p:nvSpPr>
          <p:cNvPr id="3" name="Segnaposto piè di pagina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it-IT"/>
          </a:p>
        </p:txBody>
      </p:sp>
      <p:sp>
        <p:nvSpPr>
          <p:cNvPr id="7" name="Rettangolo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ttangolo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ttangolo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egnaposto numero diapositiva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99D10C5F-BF69-43F9-8EF8-1D7D89CB2299}"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07" r:id="rId1"/>
    <p:sldLayoutId id="2147483703" r:id="rId2"/>
    <p:sldLayoutId id="2147483708" r:id="rId3"/>
    <p:sldLayoutId id="2147483709" r:id="rId4"/>
    <p:sldLayoutId id="2147483710" r:id="rId5"/>
    <p:sldLayoutId id="2147483704" r:id="rId6"/>
    <p:sldLayoutId id="2147483711" r:id="rId7"/>
    <p:sldLayoutId id="2147483705" r:id="rId8"/>
    <p:sldLayoutId id="2147483712" r:id="rId9"/>
    <p:sldLayoutId id="2147483706" r:id="rId10"/>
    <p:sldLayoutId id="2147483713"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l9g_sZeE-98"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latimes.com/entertainment-arts/tv/story/2020-04-24/mrs-america-phyllis-schlafly-equal-rights-amendment" TargetMode="External"/><Relationship Id="rId2" Type="http://schemas.openxmlformats.org/officeDocument/2006/relationships/hyperlink" Target="https://www.youtube.com/watch?v=l9g_sZeE-98"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Ilrd0NPxuY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uWQKYmg_0R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ottotitolo 2"/>
          <p:cNvSpPr>
            <a:spLocks noGrp="1"/>
          </p:cNvSpPr>
          <p:nvPr>
            <p:ph type="subTitle" idx="1"/>
          </p:nvPr>
        </p:nvSpPr>
        <p:spPr>
          <a:xfrm>
            <a:off x="2362200" y="6049963"/>
            <a:ext cx="6705600" cy="685800"/>
          </a:xfrm>
        </p:spPr>
        <p:txBody>
          <a:bodyPr/>
          <a:lstStyle/>
          <a:p>
            <a:r>
              <a:rPr lang="it-IT"/>
              <a:t>Lorenza Perini</a:t>
            </a:r>
          </a:p>
        </p:txBody>
      </p:sp>
      <p:pic>
        <p:nvPicPr>
          <p:cNvPr id="9220" name="Picture 4"/>
          <p:cNvPicPr>
            <a:picLocks noChangeAspect="1" noChangeArrowheads="1"/>
          </p:cNvPicPr>
          <p:nvPr/>
        </p:nvPicPr>
        <p:blipFill>
          <a:blip r:embed="rId2" cstate="print"/>
          <a:srcRect/>
          <a:stretch>
            <a:fillRect/>
          </a:stretch>
        </p:blipFill>
        <p:spPr bwMode="auto">
          <a:xfrm>
            <a:off x="5364163" y="333375"/>
            <a:ext cx="3306762" cy="3355975"/>
          </a:xfrm>
          <a:prstGeom prst="rect">
            <a:avLst/>
          </a:prstGeom>
          <a:noFill/>
          <a:ln w="9525">
            <a:noFill/>
            <a:miter lim="800000"/>
            <a:headEnd/>
            <a:tailEnd/>
          </a:ln>
        </p:spPr>
      </p:pic>
      <p:sp>
        <p:nvSpPr>
          <p:cNvPr id="6" name="Titolo 1"/>
          <p:cNvSpPr txBox="1">
            <a:spLocks/>
          </p:cNvSpPr>
          <p:nvPr/>
        </p:nvSpPr>
        <p:spPr bwMode="auto">
          <a:xfrm>
            <a:off x="468313" y="3860800"/>
            <a:ext cx="6477000" cy="1828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rtl="0" fontAlgn="base">
              <a:spcBef>
                <a:spcPct val="0"/>
              </a:spcBef>
              <a:spcAft>
                <a:spcPct val="0"/>
              </a:spcAft>
              <a:defRPr sz="4400" kern="1200" cap="all" baseline="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fontAlgn="auto">
              <a:spcAft>
                <a:spcPts val="0"/>
              </a:spcAft>
              <a:defRPr/>
            </a:pPr>
            <a:r>
              <a:rPr lang="it-IT" dirty="0" err="1"/>
              <a:t>Women’s</a:t>
            </a:r>
            <a:r>
              <a:rPr lang="it-IT" dirty="0"/>
              <a:t> </a:t>
            </a:r>
            <a:br>
              <a:rPr lang="it-IT" dirty="0"/>
            </a:br>
            <a:r>
              <a:rPr lang="it-IT" dirty="0" err="1"/>
              <a:t>citizenship</a:t>
            </a:r>
            <a:r>
              <a:rPr lang="it-IT" dirty="0"/>
              <a:t> of </a:t>
            </a:r>
            <a:r>
              <a:rPr lang="it-IT" dirty="0" err="1"/>
              <a:t>rights</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a:xfrm>
            <a:off x="612775" y="228600"/>
            <a:ext cx="8153400" cy="990600"/>
          </a:xfrm>
        </p:spPr>
        <p:txBody>
          <a:bodyPr/>
          <a:lstStyle/>
          <a:p>
            <a:r>
              <a:rPr lang="it-IT" dirty="0" err="1"/>
              <a:t>Political</a:t>
            </a:r>
            <a:r>
              <a:rPr lang="it-IT" dirty="0"/>
              <a:t> </a:t>
            </a:r>
            <a:r>
              <a:rPr lang="it-IT" dirty="0" err="1"/>
              <a:t>rights</a:t>
            </a:r>
            <a:endParaRPr lang="it-IT" dirty="0"/>
          </a:p>
        </p:txBody>
      </p:sp>
      <p:pic>
        <p:nvPicPr>
          <p:cNvPr id="19459" name="Picture 4"/>
          <p:cNvPicPr>
            <a:picLocks noGrp="1" noChangeAspect="1" noChangeArrowheads="1"/>
          </p:cNvPicPr>
          <p:nvPr>
            <p:ph sz="quarter" idx="1"/>
          </p:nvPr>
        </p:nvPicPr>
        <p:blipFill>
          <a:blip r:embed="rId2" cstate="print"/>
          <a:srcRect/>
          <a:stretch>
            <a:fillRect/>
          </a:stretch>
        </p:blipFill>
        <p:spPr>
          <a:xfrm>
            <a:off x="4211638" y="333375"/>
            <a:ext cx="4470400" cy="2927350"/>
          </a:xfrm>
        </p:spPr>
      </p:pic>
      <p:pic>
        <p:nvPicPr>
          <p:cNvPr id="5" name="Picture 2" descr="voteswomen"/>
          <p:cNvPicPr>
            <a:picLocks noChangeAspect="1" noChangeArrowheads="1"/>
          </p:cNvPicPr>
          <p:nvPr/>
        </p:nvPicPr>
        <p:blipFill>
          <a:blip r:embed="rId3" cstate="print"/>
          <a:srcRect/>
          <a:stretch>
            <a:fillRect/>
          </a:stretch>
        </p:blipFill>
        <p:spPr bwMode="auto">
          <a:xfrm rot="21036300">
            <a:off x="987963" y="1642566"/>
            <a:ext cx="3317453" cy="4978051"/>
          </a:xfrm>
          <a:prstGeom prst="rect">
            <a:avLst/>
          </a:prstGeom>
          <a:noFill/>
          <a:ln w="9525">
            <a:noFill/>
            <a:miter lim="800000"/>
            <a:headEnd/>
            <a:tailEnd/>
          </a:ln>
        </p:spPr>
      </p:pic>
      <p:pic>
        <p:nvPicPr>
          <p:cNvPr id="6" name="Picture 3" descr="suffragette4"/>
          <p:cNvPicPr>
            <a:picLocks noChangeAspect="1" noChangeArrowheads="1"/>
          </p:cNvPicPr>
          <p:nvPr/>
        </p:nvPicPr>
        <p:blipFill>
          <a:blip r:embed="rId4" cstate="print"/>
          <a:srcRect l="-2977" t="-2985"/>
          <a:stretch>
            <a:fillRect/>
          </a:stretch>
        </p:blipFill>
        <p:spPr bwMode="auto">
          <a:xfrm rot="375074">
            <a:off x="5941053" y="2624328"/>
            <a:ext cx="2628900" cy="3933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228600"/>
            <a:ext cx="9036496" cy="990600"/>
          </a:xfrm>
        </p:spPr>
        <p:txBody>
          <a:bodyPr/>
          <a:lstStyle/>
          <a:p>
            <a:pPr algn="ctr"/>
            <a:r>
              <a:rPr lang="it-IT" sz="4000" dirty="0"/>
              <a:t> </a:t>
            </a:r>
            <a:r>
              <a:rPr lang="it-IT" sz="4000" dirty="0" err="1"/>
              <a:t>Suffragism</a:t>
            </a:r>
            <a:r>
              <a:rPr lang="it-IT" sz="4000" dirty="0"/>
              <a:t> and </a:t>
            </a:r>
            <a:r>
              <a:rPr lang="it-IT" sz="4000" dirty="0" err="1"/>
              <a:t>pacifism</a:t>
            </a:r>
            <a:endParaRPr lang="it-IT" sz="4000" dirty="0"/>
          </a:p>
        </p:txBody>
      </p:sp>
      <p:sp>
        <p:nvSpPr>
          <p:cNvPr id="4" name="Text Box 1"/>
          <p:cNvSpPr txBox="1">
            <a:spLocks noChangeArrowheads="1"/>
          </p:cNvSpPr>
          <p:nvPr/>
        </p:nvSpPr>
        <p:spPr bwMode="auto">
          <a:xfrm>
            <a:off x="461165" y="1772816"/>
            <a:ext cx="7920880" cy="4194919"/>
          </a:xfrm>
          <a:prstGeom prst="rect">
            <a:avLst/>
          </a:prstGeom>
          <a:solidFill>
            <a:schemeClr val="accent2">
              <a:lumMod val="20000"/>
              <a:lumOff val="80000"/>
            </a:schemeClr>
          </a:solidFill>
          <a:ln w="9525">
            <a:noFill/>
            <a:round/>
            <a:headEnd/>
            <a:tailEnd/>
          </a:ln>
          <a:effectLst/>
        </p:spPr>
        <p:txBody>
          <a:bodyPr wrap="none" lIns="90000" tIns="45000" rIns="90000" bIns="45000"/>
          <a:lstStyle/>
          <a:p>
            <a:pPr algn="ctr">
              <a:lnSpc>
                <a:spcPct val="11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000000"/>
                </a:solidFill>
              </a:rPr>
              <a:t>The  suffragist movement </a:t>
            </a:r>
          </a:p>
          <a:p>
            <a:pPr algn="ctr">
              <a:lnSpc>
                <a:spcPct val="156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000000"/>
                </a:solidFill>
              </a:rPr>
              <a:t>Was an </a:t>
            </a:r>
            <a:r>
              <a:rPr lang="en-GB" sz="2000" u="sng" dirty="0">
                <a:solidFill>
                  <a:srgbClr val="C00000"/>
                </a:solidFill>
              </a:rPr>
              <a:t>international wave</a:t>
            </a:r>
            <a:r>
              <a:rPr lang="en-GB" sz="2000" dirty="0">
                <a:solidFill>
                  <a:srgbClr val="C00000"/>
                </a:solidFill>
              </a:rPr>
              <a:t> </a:t>
            </a:r>
          </a:p>
          <a:p>
            <a:pPr algn="ctr">
              <a:lnSpc>
                <a:spcPct val="156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000000"/>
                </a:solidFill>
              </a:rPr>
              <a:t>That, at the end of the XIX Century/beginning of XX Century, </a:t>
            </a:r>
          </a:p>
          <a:p>
            <a:pPr algn="ctr">
              <a:lnSpc>
                <a:spcPct val="156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000000"/>
                </a:solidFill>
              </a:rPr>
              <a:t>shacked the entire World, form America to Europe,</a:t>
            </a:r>
          </a:p>
          <a:p>
            <a:pPr algn="ctr">
              <a:lnSpc>
                <a:spcPct val="156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000000"/>
                </a:solidFill>
              </a:rPr>
              <a:t> introducing not only the idea that women must have </a:t>
            </a:r>
          </a:p>
          <a:p>
            <a:pPr algn="ctr">
              <a:lnSpc>
                <a:spcPct val="156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u="sng" dirty="0">
                <a:solidFill>
                  <a:srgbClr val="C00000"/>
                </a:solidFill>
              </a:rPr>
              <a:t>the right to vote (like men)</a:t>
            </a:r>
          </a:p>
          <a:p>
            <a:pPr algn="ctr">
              <a:lnSpc>
                <a:spcPct val="156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000000"/>
                </a:solidFill>
              </a:rPr>
              <a:t> but also  the idea of the existence of a </a:t>
            </a:r>
          </a:p>
          <a:p>
            <a:pPr algn="ctr">
              <a:lnSpc>
                <a:spcPct val="156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a:solidFill>
                  <a:srgbClr val="C00000"/>
                </a:solidFill>
              </a:rPr>
              <a:t>pacifist movement </a:t>
            </a:r>
            <a:r>
              <a:rPr lang="en-GB" sz="2000" dirty="0">
                <a:solidFill>
                  <a:srgbClr val="C00000"/>
                </a:solidFill>
              </a:rPr>
              <a:t>of women against the War</a:t>
            </a:r>
          </a:p>
          <a:p>
            <a:pPr algn="ctr">
              <a:lnSpc>
                <a:spcPct val="156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t>(we were on the verge of the I World War)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sz="quarter" idx="1"/>
          </p:nvPr>
        </p:nvPicPr>
        <p:blipFill>
          <a:blip r:embed="rId2" cstate="print"/>
          <a:srcRect l="8253" t="27866" r="11063" b="33694"/>
          <a:stretch>
            <a:fillRect/>
          </a:stretch>
        </p:blipFill>
        <p:spPr>
          <a:xfrm>
            <a:off x="0" y="1385888"/>
            <a:ext cx="9144000" cy="5472112"/>
          </a:xfrm>
          <a:noFill/>
        </p:spPr>
      </p:pic>
      <p:sp>
        <p:nvSpPr>
          <p:cNvPr id="4" name="Titolo 1"/>
          <p:cNvSpPr>
            <a:spLocks noGrp="1"/>
          </p:cNvSpPr>
          <p:nvPr>
            <p:ph type="title"/>
          </p:nvPr>
        </p:nvSpPr>
        <p:spPr>
          <a:xfrm>
            <a:off x="495300" y="116632"/>
            <a:ext cx="8153400" cy="936104"/>
          </a:xfrm>
          <a:solidFill>
            <a:schemeClr val="bg2"/>
          </a:solidFill>
        </p:spPr>
        <p:txBody>
          <a:bodyPr/>
          <a:lstStyle/>
          <a:p>
            <a:r>
              <a:rPr lang="en-US" sz="3200" b="1" dirty="0"/>
              <a:t>Different chronology all over the world </a:t>
            </a:r>
            <a:endParaRPr lang="it-IT"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612775" y="228600"/>
            <a:ext cx="8153400" cy="990600"/>
          </a:xfrm>
        </p:spPr>
        <p:txBody>
          <a:bodyPr/>
          <a:lstStyle/>
          <a:p>
            <a:r>
              <a:rPr lang="it-IT" sz="3200" b="1" dirty="0" err="1"/>
              <a:t>Civil</a:t>
            </a:r>
            <a:r>
              <a:rPr lang="it-IT" sz="3200" b="1" dirty="0"/>
              <a:t> </a:t>
            </a:r>
            <a:r>
              <a:rPr lang="it-IT" sz="3200" b="1" dirty="0" err="1"/>
              <a:t>rights</a:t>
            </a:r>
            <a:r>
              <a:rPr lang="it-IT" sz="3200" b="1" dirty="0"/>
              <a:t> (the </a:t>
            </a:r>
            <a:r>
              <a:rPr lang="it-IT" sz="3200" b="1" dirty="0" err="1"/>
              <a:t>rights</a:t>
            </a:r>
            <a:r>
              <a:rPr lang="it-IT" sz="3200" b="1" dirty="0"/>
              <a:t> of «</a:t>
            </a:r>
            <a:r>
              <a:rPr lang="it-IT" sz="3200" b="1" dirty="0" err="1"/>
              <a:t>freedom</a:t>
            </a:r>
            <a:r>
              <a:rPr lang="it-IT" sz="3200" b="1" dirty="0"/>
              <a:t>»)</a:t>
            </a:r>
          </a:p>
        </p:txBody>
      </p:sp>
      <p:sp>
        <p:nvSpPr>
          <p:cNvPr id="23555" name="Segnaposto contenuto 2"/>
          <p:cNvSpPr>
            <a:spLocks noGrp="1"/>
          </p:cNvSpPr>
          <p:nvPr>
            <p:ph sz="quarter" idx="1"/>
          </p:nvPr>
        </p:nvSpPr>
        <p:spPr>
          <a:xfrm>
            <a:off x="3004977" y="1052736"/>
            <a:ext cx="6137176" cy="5322493"/>
          </a:xfrm>
          <a:solidFill>
            <a:schemeClr val="accent2">
              <a:lumMod val="40000"/>
              <a:lumOff val="60000"/>
            </a:schemeClr>
          </a:solidFill>
        </p:spPr>
        <p:txBody>
          <a:bodyPr/>
          <a:lstStyle/>
          <a:p>
            <a:r>
              <a:rPr lang="en-US" b="1" i="1" dirty="0">
                <a:solidFill>
                  <a:srgbClr val="C00000"/>
                </a:solidFill>
              </a:rPr>
              <a:t>civil rights</a:t>
            </a:r>
            <a:r>
              <a:rPr lang="en-US" b="1" dirty="0">
                <a:solidFill>
                  <a:srgbClr val="C00000"/>
                </a:solidFill>
              </a:rPr>
              <a:t> </a:t>
            </a:r>
            <a:r>
              <a:rPr lang="en-US" dirty="0"/>
              <a:t>including the basic conditions of human beings, i.e. </a:t>
            </a:r>
            <a:r>
              <a:rPr lang="en-US" dirty="0">
                <a:solidFill>
                  <a:srgbClr val="C00000"/>
                </a:solidFill>
              </a:rPr>
              <a:t>the rights of freedom of the individual </a:t>
            </a:r>
          </a:p>
          <a:p>
            <a:r>
              <a:rPr lang="en-US" dirty="0"/>
              <a:t>personal freedom </a:t>
            </a:r>
          </a:p>
          <a:p>
            <a:r>
              <a:rPr lang="en-US" dirty="0"/>
              <a:t>freedom of speech </a:t>
            </a:r>
          </a:p>
          <a:p>
            <a:r>
              <a:rPr lang="en-US" dirty="0"/>
              <a:t>Freedom of thought </a:t>
            </a:r>
          </a:p>
          <a:p>
            <a:r>
              <a:rPr lang="en-US" dirty="0"/>
              <a:t>Freedom of conscience </a:t>
            </a:r>
          </a:p>
          <a:p>
            <a:r>
              <a:rPr lang="en-US" dirty="0"/>
              <a:t>right to have properties and sign contracts </a:t>
            </a:r>
          </a:p>
          <a:p>
            <a:r>
              <a:rPr lang="en-US" dirty="0"/>
              <a:t>right to seek justice before the law</a:t>
            </a:r>
            <a:endParaRPr lang="it-IT" dirty="0"/>
          </a:p>
        </p:txBody>
      </p:sp>
      <p:sp>
        <p:nvSpPr>
          <p:cNvPr id="2" name="CasellaDiTesto 1">
            <a:extLst>
              <a:ext uri="{FF2B5EF4-FFF2-40B4-BE49-F238E27FC236}">
                <a16:creationId xmlns:a16="http://schemas.microsoft.com/office/drawing/2014/main" id="{8C6E555D-5EEB-4550-B60E-73FEB2709054}"/>
              </a:ext>
            </a:extLst>
          </p:cNvPr>
          <p:cNvSpPr txBox="1"/>
          <p:nvPr/>
        </p:nvSpPr>
        <p:spPr>
          <a:xfrm>
            <a:off x="323528" y="1858222"/>
            <a:ext cx="2376264" cy="4154984"/>
          </a:xfrm>
          <a:prstGeom prst="rect">
            <a:avLst/>
          </a:prstGeom>
          <a:noFill/>
        </p:spPr>
        <p:txBody>
          <a:bodyPr wrap="square" rtlCol="0">
            <a:spAutoFit/>
          </a:bodyPr>
          <a:lstStyle/>
          <a:p>
            <a:r>
              <a:rPr lang="it-IT" sz="2400" dirty="0" err="1"/>
              <a:t>Assured</a:t>
            </a:r>
            <a:r>
              <a:rPr lang="it-IT" sz="2400" dirty="0"/>
              <a:t> to men </a:t>
            </a:r>
            <a:r>
              <a:rPr lang="it-IT" sz="2400" dirty="0" err="1"/>
              <a:t>after</a:t>
            </a:r>
            <a:r>
              <a:rPr lang="it-IT" sz="2400" dirty="0"/>
              <a:t> </a:t>
            </a:r>
          </a:p>
          <a:p>
            <a:r>
              <a:rPr lang="it-IT" sz="2400" dirty="0"/>
              <a:t>the </a:t>
            </a:r>
            <a:r>
              <a:rPr lang="it-IT" sz="2400" dirty="0" err="1"/>
              <a:t>Declaration</a:t>
            </a:r>
            <a:r>
              <a:rPr lang="it-IT" sz="2400" dirty="0"/>
              <a:t> of the Right of Men </a:t>
            </a:r>
            <a:r>
              <a:rPr lang="it-IT" sz="2400" b="1" dirty="0">
                <a:solidFill>
                  <a:srgbClr val="C00000"/>
                </a:solidFill>
              </a:rPr>
              <a:t>1789</a:t>
            </a:r>
          </a:p>
          <a:p>
            <a:endParaRPr lang="it-IT" sz="2400" b="1" dirty="0">
              <a:solidFill>
                <a:srgbClr val="C00000"/>
              </a:solidFill>
            </a:endParaRPr>
          </a:p>
          <a:p>
            <a:endParaRPr lang="it-IT" sz="2400" b="1" dirty="0">
              <a:solidFill>
                <a:srgbClr val="C00000"/>
              </a:solidFill>
            </a:endParaRPr>
          </a:p>
          <a:p>
            <a:endParaRPr lang="it-IT" sz="2400" b="1" dirty="0">
              <a:solidFill>
                <a:srgbClr val="C00000"/>
              </a:solidFill>
            </a:endParaRPr>
          </a:p>
          <a:p>
            <a:endParaRPr lang="it-IT" sz="2400" b="1" dirty="0">
              <a:solidFill>
                <a:srgbClr val="C00000"/>
              </a:solidFill>
            </a:endParaRPr>
          </a:p>
          <a:p>
            <a:r>
              <a:rPr lang="it-IT" sz="2400" dirty="0"/>
              <a:t>And </a:t>
            </a:r>
            <a:r>
              <a:rPr lang="it-IT" sz="2400" dirty="0" err="1"/>
              <a:t>what</a:t>
            </a:r>
            <a:r>
              <a:rPr lang="it-IT" sz="2400" dirty="0"/>
              <a:t> </a:t>
            </a:r>
            <a:r>
              <a:rPr lang="it-IT" sz="2400" dirty="0" err="1"/>
              <a:t>about</a:t>
            </a:r>
            <a:r>
              <a:rPr lang="it-IT" sz="2400" dirty="0"/>
              <a:t> </a:t>
            </a:r>
            <a:r>
              <a:rPr lang="it-IT" sz="2400" b="1" dirty="0" err="1">
                <a:solidFill>
                  <a:srgbClr val="C00000"/>
                </a:solidFill>
              </a:rPr>
              <a:t>women</a:t>
            </a:r>
            <a:r>
              <a:rPr lang="it-IT" sz="2400" b="1" dirty="0">
                <a:solidFill>
                  <a:srgbClr val="C00000"/>
                </a:solidFill>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a:xfrm>
            <a:off x="612775" y="228600"/>
            <a:ext cx="8153400" cy="990600"/>
          </a:xfrm>
          <a:solidFill>
            <a:schemeClr val="accent2">
              <a:lumMod val="20000"/>
              <a:lumOff val="80000"/>
            </a:schemeClr>
          </a:solidFill>
        </p:spPr>
        <p:txBody>
          <a:bodyPr/>
          <a:lstStyle/>
          <a:p>
            <a:r>
              <a:rPr lang="it-IT" dirty="0"/>
              <a:t>Social </a:t>
            </a:r>
            <a:r>
              <a:rPr lang="it-IT" dirty="0" err="1"/>
              <a:t>rights</a:t>
            </a:r>
            <a:r>
              <a:rPr lang="it-IT" dirty="0"/>
              <a:t> </a:t>
            </a:r>
            <a:r>
              <a:rPr lang="it-IT" sz="2800" dirty="0"/>
              <a:t>(</a:t>
            </a:r>
            <a:r>
              <a:rPr lang="it-IT" sz="2800" dirty="0" err="1"/>
              <a:t>mostly</a:t>
            </a:r>
            <a:r>
              <a:rPr lang="it-IT" sz="2800" dirty="0"/>
              <a:t> </a:t>
            </a:r>
            <a:r>
              <a:rPr lang="it-IT" sz="2800" dirty="0" err="1"/>
              <a:t>connected</a:t>
            </a:r>
            <a:r>
              <a:rPr lang="it-IT" sz="2800" dirty="0"/>
              <a:t> to the body)</a:t>
            </a:r>
          </a:p>
        </p:txBody>
      </p:sp>
      <p:sp>
        <p:nvSpPr>
          <p:cNvPr id="24579" name="Segnaposto contenuto 2"/>
          <p:cNvSpPr>
            <a:spLocks noGrp="1"/>
          </p:cNvSpPr>
          <p:nvPr>
            <p:ph sz="quarter" idx="1"/>
          </p:nvPr>
        </p:nvSpPr>
        <p:spPr>
          <a:xfrm>
            <a:off x="612775" y="1600200"/>
            <a:ext cx="8153400" cy="4495800"/>
          </a:xfrm>
        </p:spPr>
        <p:txBody>
          <a:bodyPr/>
          <a:lstStyle/>
          <a:p>
            <a:r>
              <a:rPr lang="en-US" b="1" i="1" dirty="0">
                <a:solidFill>
                  <a:srgbClr val="C00000"/>
                </a:solidFill>
              </a:rPr>
              <a:t>social rights</a:t>
            </a:r>
            <a:r>
              <a:rPr lang="en-US" dirty="0"/>
              <a:t>, a subset of rather indefinite tools ranging from </a:t>
            </a:r>
          </a:p>
          <a:p>
            <a:r>
              <a:rPr lang="en-US" dirty="0">
                <a:solidFill>
                  <a:srgbClr val="C00000"/>
                </a:solidFill>
              </a:rPr>
              <a:t>the right to minimum economic subsistence </a:t>
            </a:r>
            <a:r>
              <a:rPr lang="en-US" dirty="0"/>
              <a:t>to  the right to effective access to corporate wealth in its various components: </a:t>
            </a:r>
          </a:p>
          <a:p>
            <a:r>
              <a:rPr lang="en-US" dirty="0"/>
              <a:t>Access the Labor market</a:t>
            </a:r>
          </a:p>
          <a:p>
            <a:r>
              <a:rPr lang="en-US" dirty="0"/>
              <a:t>health care</a:t>
            </a:r>
          </a:p>
          <a:p>
            <a:r>
              <a:rPr lang="en-US" dirty="0"/>
              <a:t>Education</a:t>
            </a:r>
          </a:p>
          <a:p>
            <a:r>
              <a:rPr lang="en-US" dirty="0"/>
              <a:t>Housing…..</a:t>
            </a:r>
            <a:endParaRPr lang="it-I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2775" y="228600"/>
            <a:ext cx="8153400" cy="990600"/>
          </a:xfrm>
          <a:solidFill>
            <a:schemeClr val="accent2">
              <a:lumMod val="40000"/>
              <a:lumOff val="60000"/>
            </a:schemeClr>
          </a:solidFill>
        </p:spPr>
        <p:txBody>
          <a:bodyPr>
            <a:noAutofit/>
          </a:bodyPr>
          <a:lstStyle/>
          <a:p>
            <a:pPr fontAlgn="auto">
              <a:spcAft>
                <a:spcPts val="0"/>
              </a:spcAft>
              <a:defRPr/>
            </a:pPr>
            <a:br>
              <a:rPr lang="en-CA" altLang="en-US" sz="3600" dirty="0"/>
            </a:br>
            <a:r>
              <a:rPr lang="en-CA" altLang="en-US" sz="3600" dirty="0"/>
              <a:t>… what about women?</a:t>
            </a:r>
            <a:br>
              <a:rPr lang="en-CA" altLang="en-US" sz="3600" dirty="0"/>
            </a:br>
            <a:endParaRPr lang="en-US" altLang="en-US" sz="3600" dirty="0"/>
          </a:p>
        </p:txBody>
      </p:sp>
      <p:sp>
        <p:nvSpPr>
          <p:cNvPr id="16387" name="Rectangle 3"/>
          <p:cNvSpPr>
            <a:spLocks noGrp="1" noChangeArrowheads="1"/>
          </p:cNvSpPr>
          <p:nvPr>
            <p:ph type="body" idx="1"/>
          </p:nvPr>
        </p:nvSpPr>
        <p:spPr>
          <a:xfrm>
            <a:off x="179512" y="1700808"/>
            <a:ext cx="8663880" cy="4896445"/>
          </a:xfrm>
          <a:solidFill>
            <a:schemeClr val="bg2"/>
          </a:solidFill>
        </p:spPr>
        <p:txBody>
          <a:bodyPr>
            <a:normAutofit/>
          </a:bodyPr>
          <a:lstStyle/>
          <a:p>
            <a:pPr marL="320040" indent="-320040" fontAlgn="auto">
              <a:spcAft>
                <a:spcPts val="0"/>
              </a:spcAft>
              <a:buFont typeface="Wingdings"/>
              <a:buChar char=""/>
              <a:defRPr/>
            </a:pPr>
            <a:r>
              <a:rPr lang="en-US" altLang="en-US" sz="2400" dirty="0">
                <a:solidFill>
                  <a:srgbClr val="C00000"/>
                </a:solidFill>
              </a:rPr>
              <a:t>While men had their civil and political rights in the XVIII century, women in the XX century …</a:t>
            </a:r>
          </a:p>
          <a:p>
            <a:pPr marL="320040" indent="-320040" fontAlgn="auto">
              <a:spcAft>
                <a:spcPts val="0"/>
              </a:spcAft>
              <a:buFont typeface="Wingdings"/>
              <a:buChar char=""/>
              <a:defRPr/>
            </a:pPr>
            <a:r>
              <a:rPr lang="en-US" altLang="en-US" sz="2400" dirty="0">
                <a:solidFill>
                  <a:schemeClr val="tx1">
                    <a:lumMod val="95000"/>
                    <a:lumOff val="5000"/>
                  </a:schemeClr>
                </a:solidFill>
              </a:rPr>
              <a:t>Women were still not allowed to vote  in most of the countries</a:t>
            </a:r>
          </a:p>
          <a:p>
            <a:pPr marL="320040" indent="-320040" fontAlgn="auto">
              <a:spcAft>
                <a:spcPts val="0"/>
              </a:spcAft>
              <a:buFont typeface="Wingdings"/>
              <a:buChar char=""/>
              <a:defRPr/>
            </a:pPr>
            <a:r>
              <a:rPr lang="en-US" altLang="en-US" sz="2400" dirty="0">
                <a:solidFill>
                  <a:schemeClr val="tx1">
                    <a:lumMod val="95000"/>
                    <a:lumOff val="5000"/>
                  </a:schemeClr>
                </a:solidFill>
              </a:rPr>
              <a:t>Married women had no rights on their proprieties  </a:t>
            </a:r>
          </a:p>
          <a:p>
            <a:pPr marL="320040" indent="-320040" fontAlgn="auto">
              <a:spcAft>
                <a:spcPts val="0"/>
              </a:spcAft>
              <a:buFont typeface="Wingdings"/>
              <a:buChar char=""/>
              <a:defRPr/>
            </a:pPr>
            <a:r>
              <a:rPr lang="en-US" altLang="en-US" sz="2400" dirty="0">
                <a:solidFill>
                  <a:schemeClr val="tx1">
                    <a:lumMod val="95000"/>
                    <a:lumOff val="5000"/>
                  </a:schemeClr>
                </a:solidFill>
              </a:rPr>
              <a:t>Husbands had legal power </a:t>
            </a:r>
            <a:r>
              <a:rPr lang="en-US" altLang="en-US" sz="2400" dirty="0">
                <a:solidFill>
                  <a:srgbClr val="C00000"/>
                </a:solidFill>
              </a:rPr>
              <a:t>over </a:t>
            </a:r>
            <a:r>
              <a:rPr lang="en-US" altLang="en-US" sz="2400" dirty="0">
                <a:solidFill>
                  <a:schemeClr val="tx1">
                    <a:lumMod val="95000"/>
                    <a:lumOff val="5000"/>
                  </a:schemeClr>
                </a:solidFill>
              </a:rPr>
              <a:t>and responsibility</a:t>
            </a:r>
            <a:r>
              <a:rPr lang="en-US" altLang="en-US" sz="2400" dirty="0">
                <a:solidFill>
                  <a:srgbClr val="C00000"/>
                </a:solidFill>
              </a:rPr>
              <a:t> for </a:t>
            </a:r>
            <a:r>
              <a:rPr lang="en-US" altLang="en-US" sz="2400" dirty="0">
                <a:solidFill>
                  <a:schemeClr val="tx1">
                    <a:lumMod val="95000"/>
                    <a:lumOff val="5000"/>
                  </a:schemeClr>
                </a:solidFill>
              </a:rPr>
              <a:t>their wives to the extent that </a:t>
            </a:r>
            <a:r>
              <a:rPr lang="en-US" altLang="en-US" sz="2400" dirty="0">
                <a:solidFill>
                  <a:srgbClr val="C00000"/>
                </a:solidFill>
              </a:rPr>
              <a:t>they could imprison or beat them with impunity</a:t>
            </a:r>
          </a:p>
          <a:p>
            <a:pPr marL="320040" indent="-320040" fontAlgn="auto">
              <a:spcAft>
                <a:spcPts val="0"/>
              </a:spcAft>
              <a:buFont typeface="Wingdings"/>
              <a:buChar char=""/>
              <a:defRPr/>
            </a:pPr>
            <a:r>
              <a:rPr lang="en-US" altLang="en-US" sz="2400" dirty="0">
                <a:solidFill>
                  <a:schemeClr val="tx1">
                    <a:lumMod val="95000"/>
                    <a:lumOff val="5000"/>
                  </a:schemeClr>
                </a:solidFill>
              </a:rPr>
              <a:t>Divorce and child custody laws favored men, giving no rights to women</a:t>
            </a:r>
          </a:p>
          <a:p>
            <a:pPr marL="320040" indent="-320040" fontAlgn="auto">
              <a:spcAft>
                <a:spcPts val="0"/>
              </a:spcAft>
              <a:buFont typeface="Wingdings"/>
              <a:buChar char=""/>
              <a:defRPr/>
            </a:pPr>
            <a:r>
              <a:rPr lang="en-US" altLang="en-US" sz="2400" dirty="0">
                <a:solidFill>
                  <a:schemeClr val="tx1">
                    <a:lumMod val="95000"/>
                    <a:lumOff val="5000"/>
                  </a:schemeClr>
                </a:solidFill>
              </a:rPr>
              <a:t> Women cannot decide the type of education for their children</a:t>
            </a:r>
          </a:p>
          <a:p>
            <a:pPr marL="320040" indent="-320040" fontAlgn="auto">
              <a:spcAft>
                <a:spcPts val="0"/>
              </a:spcAft>
              <a:buFont typeface="Wingdings"/>
              <a:buChar char=""/>
              <a:defRPr/>
            </a:pPr>
            <a:r>
              <a:rPr lang="en-US" altLang="en-US" sz="2400" dirty="0">
                <a:solidFill>
                  <a:schemeClr val="tx1">
                    <a:lumMod val="95000"/>
                    <a:lumOff val="5000"/>
                  </a:schemeClr>
                </a:solidFill>
              </a:rPr>
              <a:t>Women cannot go on trial  and make a testimony– they were supposed to speak through a male voice </a:t>
            </a:r>
          </a:p>
          <a:p>
            <a:pPr marL="320040" indent="-320040" fontAlgn="auto">
              <a:spcAft>
                <a:spcPts val="0"/>
              </a:spcAft>
              <a:buFont typeface="Wingdings"/>
              <a:buChar char=""/>
              <a:defRPr/>
            </a:pPr>
            <a:endParaRPr lang="en-US" altLang="en-US" dirty="0">
              <a:solidFill>
                <a:schemeClr val="tx1">
                  <a:lumMod val="95000"/>
                  <a:lumOff val="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12775" y="228600"/>
            <a:ext cx="8153400" cy="990600"/>
          </a:xfrm>
        </p:spPr>
        <p:txBody>
          <a:bodyPr>
            <a:normAutofit fontScale="90000"/>
          </a:bodyPr>
          <a:lstStyle/>
          <a:p>
            <a:pPr fontAlgn="auto">
              <a:spcAft>
                <a:spcPts val="0"/>
              </a:spcAft>
              <a:defRPr/>
            </a:pPr>
            <a:br>
              <a:rPr lang="en-CA" altLang="en-US" dirty="0"/>
            </a:br>
            <a:endParaRPr lang="en-US" altLang="en-US" dirty="0"/>
          </a:p>
        </p:txBody>
      </p:sp>
      <p:sp>
        <p:nvSpPr>
          <p:cNvPr id="17411" name="Rectangle 3"/>
          <p:cNvSpPr>
            <a:spLocks noGrp="1" noChangeArrowheads="1"/>
          </p:cNvSpPr>
          <p:nvPr>
            <p:ph type="body" idx="1"/>
          </p:nvPr>
        </p:nvSpPr>
        <p:spPr>
          <a:xfrm>
            <a:off x="287338" y="1628800"/>
            <a:ext cx="8628062" cy="4968850"/>
          </a:xfrm>
          <a:solidFill>
            <a:schemeClr val="bg2"/>
          </a:solidFill>
        </p:spPr>
        <p:txBody>
          <a:bodyPr>
            <a:normAutofit/>
          </a:bodyPr>
          <a:lstStyle/>
          <a:p>
            <a:pPr marL="320040" indent="-320040" fontAlgn="auto">
              <a:spcAft>
                <a:spcPts val="0"/>
              </a:spcAft>
              <a:buNone/>
              <a:defRPr/>
            </a:pPr>
            <a:r>
              <a:rPr lang="en-US" altLang="en-US" sz="2400" dirty="0"/>
              <a:t>….</a:t>
            </a:r>
          </a:p>
          <a:p>
            <a:pPr marL="320040" indent="-320040" fontAlgn="auto">
              <a:spcAft>
                <a:spcPts val="0"/>
              </a:spcAft>
              <a:buFont typeface="Wingdings"/>
              <a:buChar char=""/>
              <a:defRPr/>
            </a:pPr>
            <a:r>
              <a:rPr lang="en-US" altLang="en-US" sz="2400" dirty="0">
                <a:solidFill>
                  <a:schemeClr val="tx1">
                    <a:lumMod val="95000"/>
                    <a:lumOff val="5000"/>
                  </a:schemeClr>
                </a:solidFill>
              </a:rPr>
              <a:t>Most occupations were closed to women and when they had the chance to access the job market, they were paid only a fraction of what men earned for the same task</a:t>
            </a:r>
          </a:p>
          <a:p>
            <a:pPr marL="320040" indent="-320040" fontAlgn="auto">
              <a:spcAft>
                <a:spcPts val="0"/>
              </a:spcAft>
              <a:buFont typeface="Wingdings"/>
              <a:buChar char=""/>
              <a:defRPr/>
            </a:pPr>
            <a:r>
              <a:rPr lang="en-US" altLang="en-US" sz="2400" dirty="0">
                <a:solidFill>
                  <a:schemeClr val="tx1">
                    <a:lumMod val="95000"/>
                    <a:lumOff val="5000"/>
                  </a:schemeClr>
                </a:solidFill>
              </a:rPr>
              <a:t>Women were not allowed to enter  certain professions such as in the field of  medicine or law</a:t>
            </a:r>
          </a:p>
          <a:p>
            <a:pPr marL="320040" indent="-320040" fontAlgn="auto">
              <a:spcAft>
                <a:spcPts val="0"/>
              </a:spcAft>
              <a:buFont typeface="Wingdings"/>
              <a:buChar char=""/>
              <a:defRPr/>
            </a:pPr>
            <a:r>
              <a:rPr lang="en-US" altLang="en-US" sz="2400" dirty="0">
                <a:solidFill>
                  <a:schemeClr val="tx1">
                    <a:lumMod val="95000"/>
                    <a:lumOff val="5000"/>
                  </a:schemeClr>
                </a:solidFill>
              </a:rPr>
              <a:t>Women had no means to gain an education since no college or university accepted them as official students until 1875</a:t>
            </a:r>
          </a:p>
          <a:p>
            <a:pPr marL="320040" indent="-320040" fontAlgn="auto">
              <a:spcAft>
                <a:spcPts val="0"/>
              </a:spcAft>
              <a:buFont typeface="Wingdings"/>
              <a:buChar char=""/>
              <a:defRPr/>
            </a:pPr>
            <a:r>
              <a:rPr lang="en-US" altLang="en-US" sz="2400" dirty="0">
                <a:solidFill>
                  <a:schemeClr val="tx1">
                    <a:lumMod val="95000"/>
                    <a:lumOff val="5000"/>
                  </a:schemeClr>
                </a:solidFill>
              </a:rPr>
              <a:t>With only few exceptions, women were not allowed to participate in the affairs of the Church </a:t>
            </a:r>
          </a:p>
          <a:p>
            <a:pPr marL="320040" indent="-320040" fontAlgn="auto">
              <a:spcAft>
                <a:spcPts val="0"/>
              </a:spcAft>
              <a:buFont typeface="Wingdings"/>
              <a:buChar char=""/>
              <a:defRPr/>
            </a:pPr>
            <a:r>
              <a:rPr lang="en-US" altLang="en-US" sz="2400" dirty="0">
                <a:solidFill>
                  <a:schemeClr val="tx1">
                    <a:lumMod val="95000"/>
                    <a:lumOff val="5000"/>
                  </a:schemeClr>
                </a:solidFill>
              </a:rPr>
              <a:t>Women were made </a:t>
            </a:r>
            <a:r>
              <a:rPr lang="en-US" altLang="en-US" sz="2400" b="1" u="sng" dirty="0">
                <a:solidFill>
                  <a:srgbClr val="C00000"/>
                </a:solidFill>
              </a:rPr>
              <a:t>by the laws </a:t>
            </a:r>
            <a:r>
              <a:rPr lang="en-US" altLang="en-US" sz="2400" dirty="0">
                <a:solidFill>
                  <a:schemeClr val="tx1">
                    <a:lumMod val="95000"/>
                    <a:lumOff val="5000"/>
                  </a:schemeClr>
                </a:solidFill>
              </a:rPr>
              <a:t>totally dependent on men </a:t>
            </a:r>
          </a:p>
        </p:txBody>
      </p:sp>
      <p:sp>
        <p:nvSpPr>
          <p:cNvPr id="5" name="Rectangle 2"/>
          <p:cNvSpPr txBox="1">
            <a:spLocks noChangeArrowheads="1"/>
          </p:cNvSpPr>
          <p:nvPr/>
        </p:nvSpPr>
        <p:spPr bwMode="auto">
          <a:xfrm>
            <a:off x="539552" y="260648"/>
            <a:ext cx="8153400" cy="990600"/>
          </a:xfrm>
          <a:prstGeom prst="rect">
            <a:avLst/>
          </a:prstGeom>
          <a:solidFill>
            <a:schemeClr val="accent2">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fontAlgn="auto">
              <a:spcAft>
                <a:spcPts val="0"/>
              </a:spcAft>
              <a:defRPr/>
            </a:pPr>
            <a:br>
              <a:rPr lang="en-CA" altLang="en-US" sz="3200" dirty="0"/>
            </a:br>
            <a:br>
              <a:rPr lang="en-CA" altLang="en-US" sz="3200" dirty="0"/>
            </a:br>
            <a:endParaRPr lang="en-US" altLang="en-US" sz="3200" dirty="0"/>
          </a:p>
        </p:txBody>
      </p:sp>
      <p:sp>
        <p:nvSpPr>
          <p:cNvPr id="6" name="Rectangle 2"/>
          <p:cNvSpPr txBox="1">
            <a:spLocks noChangeArrowheads="1"/>
          </p:cNvSpPr>
          <p:nvPr/>
        </p:nvSpPr>
        <p:spPr bwMode="auto">
          <a:xfrm>
            <a:off x="765175" y="381000"/>
            <a:ext cx="8153400" cy="990600"/>
          </a:xfrm>
          <a:prstGeom prst="rect">
            <a:avLst/>
          </a:prstGeom>
          <a:solidFill>
            <a:schemeClr val="accent2">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fontAlgn="auto">
              <a:spcAft>
                <a:spcPts val="0"/>
              </a:spcAft>
              <a:defRPr/>
            </a:pPr>
            <a:br>
              <a:rPr lang="en-CA" altLang="en-US" sz="3600" dirty="0"/>
            </a:br>
            <a:r>
              <a:rPr lang="en-CA" altLang="en-US" sz="3600" dirty="0"/>
              <a:t>While men obtained these rights with the French Revolution….</a:t>
            </a:r>
            <a:br>
              <a:rPr lang="en-CA" altLang="en-US" sz="3600" dirty="0"/>
            </a:br>
            <a:r>
              <a:rPr lang="en-CA" altLang="en-US" sz="3600" dirty="0"/>
              <a:t>for women </a:t>
            </a:r>
            <a:endParaRPr lang="en-US" altLang="en-US"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0" y="2132856"/>
            <a:ext cx="8982072" cy="3456384"/>
          </a:xfrm>
          <a:solidFill>
            <a:schemeClr val="bg2"/>
          </a:solidFill>
        </p:spPr>
        <p:txBody>
          <a:bodyPr/>
          <a:lstStyle/>
          <a:p>
            <a:pPr indent="-47625">
              <a:buNone/>
            </a:pPr>
            <a:r>
              <a:rPr lang="it-IT" dirty="0"/>
              <a:t>In Italy </a:t>
            </a:r>
            <a:r>
              <a:rPr lang="it-IT" dirty="0" err="1"/>
              <a:t>all</a:t>
            </a:r>
            <a:r>
              <a:rPr lang="it-IT" dirty="0"/>
              <a:t> </a:t>
            </a:r>
            <a:r>
              <a:rPr lang="it-IT" dirty="0" err="1"/>
              <a:t>this</a:t>
            </a:r>
            <a:r>
              <a:rPr lang="it-IT" dirty="0"/>
              <a:t> </a:t>
            </a:r>
            <a:r>
              <a:rPr lang="it-IT" dirty="0" err="1"/>
              <a:t>went</a:t>
            </a:r>
            <a:r>
              <a:rPr lang="it-IT" dirty="0"/>
              <a:t> under the label of “</a:t>
            </a:r>
            <a:r>
              <a:rPr lang="it-IT" b="1" dirty="0"/>
              <a:t>autorizzazione maritale – </a:t>
            </a:r>
            <a:r>
              <a:rPr lang="it-IT" b="1" dirty="0" err="1"/>
              <a:t>husband’s</a:t>
            </a:r>
            <a:r>
              <a:rPr lang="it-IT" b="1" dirty="0"/>
              <a:t> </a:t>
            </a:r>
            <a:r>
              <a:rPr lang="it-IT" b="1" dirty="0" err="1"/>
              <a:t>authirization</a:t>
            </a:r>
            <a:r>
              <a:rPr lang="it-IT" dirty="0"/>
              <a:t>”</a:t>
            </a:r>
          </a:p>
          <a:p>
            <a:pPr indent="-47625">
              <a:buNone/>
            </a:pPr>
            <a:r>
              <a:rPr lang="it-IT" dirty="0" err="1"/>
              <a:t>beginning</a:t>
            </a:r>
            <a:r>
              <a:rPr lang="it-IT" dirty="0"/>
              <a:t> in </a:t>
            </a:r>
            <a:r>
              <a:rPr lang="it-IT" b="1" dirty="0">
                <a:solidFill>
                  <a:srgbClr val="C00000"/>
                </a:solidFill>
              </a:rPr>
              <a:t>1868</a:t>
            </a:r>
            <a:r>
              <a:rPr lang="it-IT" dirty="0"/>
              <a:t> (Codice Pisanelli) and </a:t>
            </a:r>
            <a:r>
              <a:rPr lang="it-IT" dirty="0" err="1"/>
              <a:t>ended</a:t>
            </a:r>
            <a:r>
              <a:rPr lang="it-IT" dirty="0"/>
              <a:t> </a:t>
            </a:r>
            <a:r>
              <a:rPr lang="it-IT" dirty="0" err="1"/>
              <a:t>completely</a:t>
            </a:r>
            <a:r>
              <a:rPr lang="it-IT" dirty="0"/>
              <a:t> </a:t>
            </a:r>
            <a:r>
              <a:rPr lang="it-IT" dirty="0" err="1"/>
              <a:t>only</a:t>
            </a:r>
            <a:r>
              <a:rPr lang="it-IT" dirty="0"/>
              <a:t> in </a:t>
            </a:r>
            <a:r>
              <a:rPr lang="it-IT" b="1" dirty="0">
                <a:solidFill>
                  <a:srgbClr val="C00000"/>
                </a:solidFill>
              </a:rPr>
              <a:t>1981</a:t>
            </a:r>
            <a:r>
              <a:rPr lang="it-IT" dirty="0"/>
              <a:t> (</a:t>
            </a:r>
            <a:r>
              <a:rPr lang="it-IT" dirty="0" err="1"/>
              <a:t>abolition</a:t>
            </a:r>
            <a:r>
              <a:rPr lang="it-IT" dirty="0"/>
              <a:t> of the </a:t>
            </a:r>
            <a:r>
              <a:rPr lang="it-IT" dirty="0" err="1">
                <a:solidFill>
                  <a:srgbClr val="FF0000"/>
                </a:solidFill>
              </a:rPr>
              <a:t>honor</a:t>
            </a:r>
            <a:r>
              <a:rPr lang="it-IT" dirty="0">
                <a:solidFill>
                  <a:srgbClr val="FF0000"/>
                </a:solidFill>
              </a:rPr>
              <a:t> </a:t>
            </a:r>
            <a:r>
              <a:rPr lang="it-IT" dirty="0" err="1">
                <a:solidFill>
                  <a:srgbClr val="FF0000"/>
                </a:solidFill>
              </a:rPr>
              <a:t>killing</a:t>
            </a:r>
            <a:r>
              <a:rPr lang="it-IT" dirty="0"/>
              <a:t>).</a:t>
            </a:r>
          </a:p>
          <a:p>
            <a:pPr algn="ctr">
              <a:buNone/>
            </a:pPr>
            <a:endParaRPr lang="it-IT" dirty="0"/>
          </a:p>
          <a:p>
            <a:pPr algn="ctr">
              <a:buNone/>
            </a:pPr>
            <a:r>
              <a:rPr lang="it-IT" dirty="0" err="1"/>
              <a:t>Husband’s</a:t>
            </a:r>
            <a:r>
              <a:rPr lang="it-IT" dirty="0"/>
              <a:t> </a:t>
            </a:r>
            <a:r>
              <a:rPr lang="it-IT" dirty="0" err="1"/>
              <a:t>authorization</a:t>
            </a:r>
            <a:r>
              <a:rPr lang="it-IT" dirty="0"/>
              <a:t> </a:t>
            </a:r>
            <a:r>
              <a:rPr lang="it-IT" dirty="0" err="1"/>
              <a:t>was</a:t>
            </a:r>
            <a:r>
              <a:rPr lang="it-IT" dirty="0"/>
              <a:t> </a:t>
            </a:r>
            <a:r>
              <a:rPr lang="it-IT" dirty="0" err="1"/>
              <a:t>considered</a:t>
            </a:r>
            <a:r>
              <a:rPr lang="it-IT" dirty="0"/>
              <a:t>  </a:t>
            </a:r>
          </a:p>
          <a:p>
            <a:pPr algn="ctr">
              <a:buNone/>
            </a:pPr>
            <a:r>
              <a:rPr lang="it-IT" dirty="0"/>
              <a:t>a </a:t>
            </a:r>
            <a:r>
              <a:rPr lang="it-IT" dirty="0" err="1"/>
              <a:t>real</a:t>
            </a:r>
            <a:r>
              <a:rPr lang="it-IT" dirty="0"/>
              <a:t> </a:t>
            </a:r>
            <a:r>
              <a:rPr lang="it-IT" dirty="0">
                <a:solidFill>
                  <a:srgbClr val="C00000"/>
                </a:solidFill>
              </a:rPr>
              <a:t>instrument of </a:t>
            </a:r>
            <a:r>
              <a:rPr lang="it-IT" dirty="0" err="1">
                <a:solidFill>
                  <a:srgbClr val="C00000"/>
                </a:solidFill>
              </a:rPr>
              <a:t>slavery</a:t>
            </a:r>
            <a:r>
              <a:rPr lang="it-IT" dirty="0"/>
              <a:t>!</a:t>
            </a:r>
          </a:p>
          <a:p>
            <a:pPr algn="ctr">
              <a:buNone/>
            </a:pPr>
            <a:endParaRPr lang="it-IT" dirty="0"/>
          </a:p>
          <a:p>
            <a:pPr algn="ctr">
              <a:buNone/>
            </a:pPr>
            <a:endParaRPr lang="it-IT" dirty="0"/>
          </a:p>
        </p:txBody>
      </p:sp>
      <p:sp>
        <p:nvSpPr>
          <p:cNvPr id="7" name="CasellaDiTesto 6"/>
          <p:cNvSpPr txBox="1"/>
          <p:nvPr/>
        </p:nvSpPr>
        <p:spPr>
          <a:xfrm>
            <a:off x="1179413" y="6126230"/>
            <a:ext cx="7019870" cy="369332"/>
          </a:xfrm>
          <a:prstGeom prst="rect">
            <a:avLst/>
          </a:prstGeom>
          <a:solidFill>
            <a:schemeClr val="accent2">
              <a:lumMod val="20000"/>
              <a:lumOff val="80000"/>
            </a:schemeClr>
          </a:solidFill>
        </p:spPr>
        <p:txBody>
          <a:bodyPr wrap="none" rtlCol="0">
            <a:spAutoFit/>
          </a:bodyPr>
          <a:lstStyle/>
          <a:p>
            <a:r>
              <a:rPr lang="it-IT" dirty="0">
                <a:solidFill>
                  <a:srgbClr val="C00000"/>
                </a:solidFill>
              </a:rPr>
              <a:t>And </a:t>
            </a:r>
            <a:r>
              <a:rPr lang="it-IT" dirty="0" err="1">
                <a:solidFill>
                  <a:srgbClr val="C00000"/>
                </a:solidFill>
              </a:rPr>
              <a:t>remember</a:t>
            </a:r>
            <a:r>
              <a:rPr lang="it-IT" dirty="0">
                <a:solidFill>
                  <a:srgbClr val="C00000"/>
                </a:solidFill>
              </a:rPr>
              <a:t> </a:t>
            </a:r>
            <a:r>
              <a:rPr lang="it-IT" dirty="0" err="1">
                <a:solidFill>
                  <a:srgbClr val="C00000"/>
                </a:solidFill>
              </a:rPr>
              <a:t>that</a:t>
            </a:r>
            <a:r>
              <a:rPr lang="it-IT" dirty="0">
                <a:solidFill>
                  <a:srgbClr val="C00000"/>
                </a:solidFill>
              </a:rPr>
              <a:t> the </a:t>
            </a:r>
            <a:r>
              <a:rPr lang="it-IT" dirty="0" err="1">
                <a:solidFill>
                  <a:srgbClr val="C00000"/>
                </a:solidFill>
              </a:rPr>
              <a:t>Italian</a:t>
            </a:r>
            <a:r>
              <a:rPr lang="it-IT" dirty="0">
                <a:solidFill>
                  <a:srgbClr val="C00000"/>
                </a:solidFill>
              </a:rPr>
              <a:t> </a:t>
            </a:r>
            <a:r>
              <a:rPr lang="it-IT" dirty="0" err="1">
                <a:solidFill>
                  <a:srgbClr val="C00000"/>
                </a:solidFill>
              </a:rPr>
              <a:t>Constitution</a:t>
            </a:r>
            <a:r>
              <a:rPr lang="it-IT" dirty="0">
                <a:solidFill>
                  <a:srgbClr val="C00000"/>
                </a:solidFill>
              </a:rPr>
              <a:t> </a:t>
            </a:r>
            <a:r>
              <a:rPr lang="it-IT" dirty="0" err="1">
                <a:solidFill>
                  <a:srgbClr val="C00000"/>
                </a:solidFill>
              </a:rPr>
              <a:t>was</a:t>
            </a:r>
            <a:r>
              <a:rPr lang="it-IT" dirty="0">
                <a:solidFill>
                  <a:srgbClr val="C00000"/>
                </a:solidFill>
              </a:rPr>
              <a:t> </a:t>
            </a:r>
            <a:r>
              <a:rPr lang="it-IT" dirty="0" err="1">
                <a:solidFill>
                  <a:srgbClr val="C00000"/>
                </a:solidFill>
              </a:rPr>
              <a:t>approved</a:t>
            </a:r>
            <a:r>
              <a:rPr lang="it-IT" dirty="0">
                <a:solidFill>
                  <a:srgbClr val="C00000"/>
                </a:solidFill>
              </a:rPr>
              <a:t> in 1948!!!</a:t>
            </a:r>
          </a:p>
        </p:txBody>
      </p:sp>
      <p:sp>
        <p:nvSpPr>
          <p:cNvPr id="2" name="Titolo 1"/>
          <p:cNvSpPr>
            <a:spLocks noGrp="1"/>
          </p:cNvSpPr>
          <p:nvPr>
            <p:ph type="title"/>
          </p:nvPr>
        </p:nvSpPr>
        <p:spPr/>
        <p:txBody>
          <a:bodyPr/>
          <a:lstStyle/>
          <a:p>
            <a:r>
              <a:rPr lang="it-IT" sz="3600" dirty="0"/>
              <a:t>The situation in </a:t>
            </a:r>
            <a:r>
              <a:rPr lang="it-IT" sz="3600" dirty="0" err="1"/>
              <a:t>Italy</a:t>
            </a:r>
            <a:br>
              <a:rPr lang="it-IT" sz="3600" dirty="0"/>
            </a:br>
            <a:r>
              <a:rPr lang="it-IT" sz="3600" dirty="0"/>
              <a:t>The </a:t>
            </a:r>
            <a:r>
              <a:rPr lang="it-IT" sz="3600" dirty="0" err="1"/>
              <a:t>husband’s</a:t>
            </a:r>
            <a:r>
              <a:rPr lang="it-IT" sz="3600" dirty="0"/>
              <a:t> </a:t>
            </a:r>
            <a:r>
              <a:rPr lang="it-IT" sz="3600" dirty="0" err="1"/>
              <a:t>authorization</a:t>
            </a:r>
            <a:r>
              <a:rPr lang="it-IT" sz="3600" dirty="0"/>
              <a:t> (1868-1919)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28600"/>
            <a:ext cx="8568952" cy="990600"/>
          </a:xfrm>
        </p:spPr>
        <p:txBody>
          <a:bodyPr/>
          <a:lstStyle/>
          <a:p>
            <a:br>
              <a:rPr lang="en-US" sz="3600" dirty="0">
                <a:solidFill>
                  <a:srgbClr val="C00000"/>
                </a:solidFill>
              </a:rPr>
            </a:br>
            <a:r>
              <a:rPr lang="en-US" sz="3600" dirty="0">
                <a:solidFill>
                  <a:srgbClr val="C00000"/>
                </a:solidFill>
              </a:rPr>
              <a:t>Women as B level citizens (1868-1919)</a:t>
            </a:r>
            <a:br>
              <a:rPr lang="it-IT" sz="3600" dirty="0">
                <a:solidFill>
                  <a:srgbClr val="C00000"/>
                </a:solidFill>
              </a:rPr>
            </a:br>
            <a:endParaRPr lang="it-IT" sz="3600" dirty="0"/>
          </a:p>
        </p:txBody>
      </p:sp>
      <p:sp>
        <p:nvSpPr>
          <p:cNvPr id="3" name="Segnaposto contenuto 2"/>
          <p:cNvSpPr>
            <a:spLocks noGrp="1"/>
          </p:cNvSpPr>
          <p:nvPr>
            <p:ph sz="quarter" idx="1"/>
          </p:nvPr>
        </p:nvSpPr>
        <p:spPr>
          <a:xfrm>
            <a:off x="395536" y="1700808"/>
            <a:ext cx="8568952" cy="4495800"/>
          </a:xfrm>
          <a:solidFill>
            <a:schemeClr val="bg2"/>
          </a:solidFill>
        </p:spPr>
        <p:txBody>
          <a:bodyPr/>
          <a:lstStyle/>
          <a:p>
            <a:pPr marL="0" indent="0">
              <a:buNone/>
            </a:pPr>
            <a:r>
              <a:rPr lang="en-US" sz="1800" dirty="0"/>
              <a:t>In Italy, according to the new code (1868) wives and husbands had reciprocal duties: </a:t>
            </a:r>
          </a:p>
          <a:p>
            <a:r>
              <a:rPr lang="en-US" sz="1800" dirty="0"/>
              <a:t>The man was recognized as the </a:t>
            </a:r>
            <a:r>
              <a:rPr lang="en-US" sz="1800" b="1" dirty="0">
                <a:solidFill>
                  <a:srgbClr val="C00000"/>
                </a:solidFill>
              </a:rPr>
              <a:t>HEAD OF the family </a:t>
            </a:r>
            <a:r>
              <a:rPr lang="en-US" sz="1800" dirty="0"/>
              <a:t>He was obliged to keep his wife with him. His wife was in turn obliged to follow him wherever he wanted to fix his residence.</a:t>
            </a:r>
          </a:p>
          <a:p>
            <a:r>
              <a:rPr lang="en-US" sz="1800" b="1" dirty="0">
                <a:solidFill>
                  <a:srgbClr val="C00000"/>
                </a:solidFill>
              </a:rPr>
              <a:t>ADULTERY</a:t>
            </a:r>
            <a:r>
              <a:rPr lang="en-US" sz="1800" dirty="0"/>
              <a:t> was mutually sanctioned but differently (almost no sanction for men, heavy sanctions for women)</a:t>
            </a:r>
          </a:p>
          <a:p>
            <a:r>
              <a:rPr lang="en-US" sz="1800" b="1" dirty="0">
                <a:solidFill>
                  <a:srgbClr val="C00000"/>
                </a:solidFill>
              </a:rPr>
              <a:t>BETRAYAL HUSBAND </a:t>
            </a:r>
            <a:r>
              <a:rPr lang="en-US" sz="1800" dirty="0"/>
              <a:t>was punished in court with a penalty lower than that imposed to the wife for the same behavior</a:t>
            </a:r>
          </a:p>
          <a:p>
            <a:r>
              <a:rPr lang="en-US" sz="1800" dirty="0"/>
              <a:t>husband could ask for </a:t>
            </a:r>
            <a:r>
              <a:rPr lang="en-US" sz="1800" b="1" dirty="0">
                <a:solidFill>
                  <a:srgbClr val="C00000"/>
                </a:solidFill>
              </a:rPr>
              <a:t>SEPARATION</a:t>
            </a:r>
            <a:r>
              <a:rPr lang="en-US" sz="1800" dirty="0"/>
              <a:t> if the wife was only supposed to have had an adventure. The spouse could </a:t>
            </a:r>
            <a:r>
              <a:rPr lang="en-US" sz="1800" b="1" dirty="0">
                <a:solidFill>
                  <a:srgbClr val="C00000"/>
                </a:solidFill>
              </a:rPr>
              <a:t>ACT AGAINST HUSBAND </a:t>
            </a:r>
            <a:r>
              <a:rPr lang="en-US" sz="1800" dirty="0"/>
              <a:t>only if he brought his lover at home routinely</a:t>
            </a:r>
          </a:p>
          <a:p>
            <a:r>
              <a:rPr lang="en-US" sz="1800" b="1" dirty="0">
                <a:solidFill>
                  <a:srgbClr val="C00000"/>
                </a:solidFill>
              </a:rPr>
              <a:t>The ADULTEROUS WIFE </a:t>
            </a:r>
            <a:r>
              <a:rPr lang="en-US" sz="1800" dirty="0"/>
              <a:t>became in this way the only “violator of the marital home”. </a:t>
            </a:r>
          </a:p>
          <a:p>
            <a:pPr marL="0" indent="0">
              <a:buNone/>
            </a:pPr>
            <a:endParaRPr 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251520" y="1600200"/>
            <a:ext cx="8514528" cy="4925144"/>
          </a:xfrm>
          <a:solidFill>
            <a:schemeClr val="bg2"/>
          </a:solidFill>
        </p:spPr>
        <p:txBody>
          <a:bodyPr/>
          <a:lstStyle/>
          <a:p>
            <a:pPr>
              <a:buNone/>
            </a:pPr>
            <a:r>
              <a:rPr lang="en-US" sz="1600" dirty="0"/>
              <a:t>Precluded to women were also many other activities:</a:t>
            </a:r>
          </a:p>
          <a:p>
            <a:r>
              <a:rPr lang="en-US" sz="1600" dirty="0"/>
              <a:t>donations</a:t>
            </a:r>
          </a:p>
          <a:p>
            <a:r>
              <a:rPr lang="en-US" sz="1600" dirty="0"/>
              <a:t>Sales of real estate</a:t>
            </a:r>
          </a:p>
          <a:p>
            <a:r>
              <a:rPr lang="en-US" sz="1600" dirty="0"/>
              <a:t>borrow</a:t>
            </a:r>
          </a:p>
          <a:p>
            <a:r>
              <a:rPr lang="en-US" sz="1600" dirty="0"/>
              <a:t>Turn on mortgages</a:t>
            </a:r>
          </a:p>
          <a:p>
            <a:r>
              <a:rPr lang="en-US" sz="1600" dirty="0"/>
              <a:t>Manage a bank account</a:t>
            </a:r>
          </a:p>
          <a:p>
            <a:r>
              <a:rPr lang="en-US" sz="1600" dirty="0"/>
              <a:t>Sign contracts</a:t>
            </a:r>
          </a:p>
          <a:p>
            <a:r>
              <a:rPr lang="en-US" sz="1600" dirty="0"/>
              <a:t>Defend herself in court</a:t>
            </a:r>
          </a:p>
          <a:p>
            <a:r>
              <a:rPr lang="en-US" sz="1600" dirty="0"/>
              <a:t>Education of children</a:t>
            </a:r>
          </a:p>
          <a:p>
            <a:endParaRPr lang="en-US" sz="1600" dirty="0"/>
          </a:p>
          <a:p>
            <a:pPr marL="0" indent="0">
              <a:buNone/>
            </a:pPr>
            <a:r>
              <a:rPr lang="en-US" sz="1600" dirty="0"/>
              <a:t>Husband always predominates over wife. </a:t>
            </a:r>
          </a:p>
          <a:p>
            <a:pPr marL="0" indent="0">
              <a:buNone/>
            </a:pPr>
            <a:r>
              <a:rPr lang="en-US" sz="1600" dirty="0"/>
              <a:t>He could prevail on his wife </a:t>
            </a:r>
            <a:r>
              <a:rPr lang="en-US" sz="1600" b="1" u="sng" dirty="0">
                <a:solidFill>
                  <a:srgbClr val="C00000"/>
                </a:solidFill>
              </a:rPr>
              <a:t>even after death </a:t>
            </a:r>
            <a:r>
              <a:rPr lang="en-US" sz="1600" dirty="0"/>
              <a:t>because the widow could not actually decide anything and every decision had to be controlled by the dead husband family council. In his last will, the husband can state that children have  to be educated  in a certain way, and the wife is required to obey the will of a dead man!</a:t>
            </a:r>
            <a:endParaRPr lang="it-IT" sz="1600" dirty="0"/>
          </a:p>
        </p:txBody>
      </p:sp>
      <p:sp>
        <p:nvSpPr>
          <p:cNvPr id="4" name="Titolo 1"/>
          <p:cNvSpPr>
            <a:spLocks noGrp="1"/>
          </p:cNvSpPr>
          <p:nvPr>
            <p:ph type="title"/>
          </p:nvPr>
        </p:nvSpPr>
        <p:spPr>
          <a:xfrm>
            <a:off x="251520" y="228600"/>
            <a:ext cx="8514528" cy="990600"/>
          </a:xfrm>
        </p:spPr>
        <p:txBody>
          <a:bodyPr/>
          <a:lstStyle/>
          <a:p>
            <a:br>
              <a:rPr lang="en-US" sz="3200" dirty="0">
                <a:solidFill>
                  <a:srgbClr val="C00000"/>
                </a:solidFill>
              </a:rPr>
            </a:br>
            <a:r>
              <a:rPr lang="en-US" sz="3200" dirty="0">
                <a:solidFill>
                  <a:srgbClr val="C00000"/>
                </a:solidFill>
              </a:rPr>
              <a:t>Women as  B level citizens (1868-1919…)</a:t>
            </a:r>
            <a:br>
              <a:rPr lang="it-IT" sz="3200" dirty="0">
                <a:solidFill>
                  <a:srgbClr val="C00000"/>
                </a:solidFill>
              </a:rPr>
            </a:br>
            <a:endParaRPr lang="it-IT"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27990" y="0"/>
            <a:ext cx="9116009" cy="1179240"/>
          </a:xfrm>
          <a:solidFill>
            <a:schemeClr val="bg2">
              <a:lumMod val="90000"/>
            </a:schemeClr>
          </a:solidFill>
        </p:spPr>
        <p:txBody>
          <a:bodyPr/>
          <a:lstStyle/>
          <a:p>
            <a:pPr algn="ctr"/>
            <a:br>
              <a:rPr lang="en-US" sz="2400" b="1" dirty="0">
                <a:solidFill>
                  <a:schemeClr val="tx1"/>
                </a:solidFill>
              </a:rPr>
            </a:br>
            <a:r>
              <a:rPr lang="en-US" sz="2400" b="1" dirty="0">
                <a:solidFill>
                  <a:schemeClr val="tx1"/>
                </a:solidFill>
              </a:rPr>
              <a:t>1793:</a:t>
            </a:r>
            <a:br>
              <a:rPr lang="en-US" sz="2400" b="1" dirty="0">
                <a:solidFill>
                  <a:schemeClr val="tx1"/>
                </a:solidFill>
              </a:rPr>
            </a:br>
            <a:r>
              <a:rPr lang="en-US" sz="2400" b="1" dirty="0"/>
              <a:t>Universal declaration of the rights of men and of the citizens</a:t>
            </a:r>
            <a:br>
              <a:rPr lang="en-US" sz="2400" b="1" dirty="0">
                <a:solidFill>
                  <a:schemeClr val="tx1"/>
                </a:solidFill>
              </a:rPr>
            </a:br>
            <a:endParaRPr lang="en-US" sz="2400" b="1" dirty="0">
              <a:solidFill>
                <a:schemeClr val="tx1"/>
              </a:solidFill>
            </a:endParaRPr>
          </a:p>
        </p:txBody>
      </p:sp>
      <p:sp>
        <p:nvSpPr>
          <p:cNvPr id="3" name="Segnaposto contenuto 2"/>
          <p:cNvSpPr>
            <a:spLocks noGrp="1"/>
          </p:cNvSpPr>
          <p:nvPr>
            <p:ph sz="quarter" idx="1"/>
          </p:nvPr>
        </p:nvSpPr>
        <p:spPr>
          <a:xfrm>
            <a:off x="27990" y="1556792"/>
            <a:ext cx="9116009" cy="5301208"/>
          </a:xfrm>
          <a:solidFill>
            <a:schemeClr val="accent2">
              <a:lumMod val="20000"/>
              <a:lumOff val="80000"/>
            </a:schemeClr>
          </a:solidFill>
        </p:spPr>
        <p:txBody>
          <a:bodyPr>
            <a:noAutofit/>
          </a:bodyPr>
          <a:lstStyle/>
          <a:p>
            <a:pPr marL="320040" indent="-320040" algn="ctr" fontAlgn="auto">
              <a:spcAft>
                <a:spcPts val="0"/>
              </a:spcAft>
              <a:buNone/>
              <a:defRPr/>
            </a:pPr>
            <a:r>
              <a:rPr lang="en-US" sz="2800" dirty="0"/>
              <a:t>After the </a:t>
            </a:r>
            <a:r>
              <a:rPr lang="en-US" sz="2800" dirty="0" err="1"/>
              <a:t>Franch</a:t>
            </a:r>
            <a:r>
              <a:rPr lang="en-US" sz="2800" dirty="0"/>
              <a:t> Revolution:</a:t>
            </a:r>
          </a:p>
          <a:p>
            <a:pPr marL="320040" indent="-320040" algn="ctr" fontAlgn="auto">
              <a:spcAft>
                <a:spcPts val="0"/>
              </a:spcAft>
              <a:buNone/>
              <a:defRPr/>
            </a:pPr>
            <a:r>
              <a:rPr lang="en-US" sz="2800" dirty="0"/>
              <a:t>*Rising of the concept of </a:t>
            </a:r>
          </a:p>
          <a:p>
            <a:pPr marL="320040" indent="-320040" algn="ctr" fontAlgn="auto">
              <a:spcAft>
                <a:spcPts val="0"/>
              </a:spcAft>
              <a:buNone/>
              <a:defRPr/>
            </a:pPr>
            <a:r>
              <a:rPr lang="en-US" sz="2800" dirty="0"/>
              <a:t> “universal citizenship/universalism of rights” </a:t>
            </a:r>
          </a:p>
          <a:p>
            <a:pPr marL="320040" indent="-320040" algn="ctr" fontAlgn="auto">
              <a:spcAft>
                <a:spcPts val="0"/>
              </a:spcAft>
              <a:buNone/>
              <a:defRPr/>
            </a:pPr>
            <a:r>
              <a:rPr lang="en-US" sz="2800" b="1" dirty="0">
                <a:solidFill>
                  <a:srgbClr val="C00000"/>
                </a:solidFill>
              </a:rPr>
              <a:t>“Men are born and remain free and equal in rights”</a:t>
            </a:r>
            <a:endParaRPr lang="en-US" sz="2800" dirty="0"/>
          </a:p>
          <a:p>
            <a:pPr marL="320040" indent="-320040" fontAlgn="auto">
              <a:spcAft>
                <a:spcPts val="0"/>
              </a:spcAft>
              <a:buNone/>
              <a:defRPr/>
            </a:pPr>
            <a:r>
              <a:rPr lang="en-US" sz="2800" dirty="0"/>
              <a:t>The “citizen” in this case is an </a:t>
            </a:r>
            <a:r>
              <a:rPr lang="en-US" sz="2800" b="1" u="sng" dirty="0">
                <a:solidFill>
                  <a:srgbClr val="FF0000"/>
                </a:solidFill>
              </a:rPr>
              <a:t>individual</a:t>
            </a:r>
            <a:r>
              <a:rPr lang="en-US" sz="2800" dirty="0"/>
              <a:t> capable of:</a:t>
            </a:r>
          </a:p>
          <a:p>
            <a:pPr marL="320040" indent="-320040" fontAlgn="auto">
              <a:spcAft>
                <a:spcPts val="0"/>
              </a:spcAft>
              <a:buFont typeface="Wingdings" pitchFamily="2" charset="2"/>
              <a:buChar char="§"/>
              <a:defRPr/>
            </a:pPr>
            <a:r>
              <a:rPr lang="en-US" sz="2800" dirty="0"/>
              <a:t>1. </a:t>
            </a:r>
            <a:r>
              <a:rPr lang="en-US" sz="2800" dirty="0">
                <a:solidFill>
                  <a:srgbClr val="FF0000"/>
                </a:solidFill>
              </a:rPr>
              <a:t>possession</a:t>
            </a:r>
            <a:r>
              <a:rPr lang="en-US" sz="2800" dirty="0"/>
              <a:t> of his own person (capacity of decision,  independency)</a:t>
            </a:r>
          </a:p>
          <a:p>
            <a:pPr marL="320040" indent="-320040" fontAlgn="auto">
              <a:spcAft>
                <a:spcPts val="0"/>
              </a:spcAft>
              <a:buFont typeface="Wingdings" pitchFamily="2" charset="2"/>
              <a:buChar char="§"/>
              <a:defRPr/>
            </a:pPr>
            <a:r>
              <a:rPr lang="en-US" sz="2800" dirty="0"/>
              <a:t>2. </a:t>
            </a:r>
            <a:r>
              <a:rPr lang="en-US" sz="2800" dirty="0">
                <a:solidFill>
                  <a:srgbClr val="FF0000"/>
                </a:solidFill>
              </a:rPr>
              <a:t>control</a:t>
            </a:r>
            <a:r>
              <a:rPr lang="en-US" sz="2800" dirty="0"/>
              <a:t> of his own body (self- determination).</a:t>
            </a:r>
            <a:r>
              <a:rPr lang="en-US" sz="2800" b="1" dirty="0"/>
              <a:t> </a:t>
            </a:r>
          </a:p>
          <a:p>
            <a:pPr marL="320040" indent="-320040" algn="ctr" fontAlgn="auto">
              <a:spcAft>
                <a:spcPts val="0"/>
              </a:spcAft>
              <a:buFont typeface="Wingdings" pitchFamily="2" charset="2"/>
              <a:buChar char="§"/>
              <a:defRPr/>
            </a:pPr>
            <a:endParaRPr lang="en-US" sz="2800" b="1" dirty="0">
              <a:solidFill>
                <a:srgbClr val="C00000"/>
              </a:solidFill>
            </a:endParaRPr>
          </a:p>
          <a:p>
            <a:pPr marL="320040" indent="-320040" algn="ctr" fontAlgn="auto">
              <a:spcAft>
                <a:spcPts val="0"/>
              </a:spcAft>
              <a:buFont typeface="Wingdings" pitchFamily="2" charset="2"/>
              <a:buChar char="§"/>
              <a:defRPr/>
            </a:pPr>
            <a:r>
              <a:rPr lang="en-US" sz="2800" b="1" dirty="0">
                <a:solidFill>
                  <a:srgbClr val="C00000"/>
                </a:solidFill>
              </a:rPr>
              <a:t>ARE WOMEN INCLUDED OR NOT?</a:t>
            </a:r>
            <a:endParaRPr lang="en-US" sz="2800" dirty="0">
              <a:solidFill>
                <a:srgbClr val="C00000"/>
              </a:solidFill>
            </a:endParaRPr>
          </a:p>
          <a:p>
            <a:pPr marL="320040" indent="-320040" fontAlgn="auto">
              <a:spcAft>
                <a:spcPts val="0"/>
              </a:spcAft>
              <a:buFont typeface="Wingdings"/>
              <a:buNone/>
              <a:defRPr/>
            </a:pPr>
            <a:endParaRPr lang="it-IT" sz="2800" dirty="0">
              <a:solidFill>
                <a:srgbClr val="C00000"/>
              </a:solidFill>
            </a:endParaRPr>
          </a:p>
          <a:p>
            <a:pPr marL="320040" indent="-320040" fontAlgn="auto">
              <a:spcAft>
                <a:spcPts val="0"/>
              </a:spcAft>
              <a:buFont typeface="Wingdings"/>
              <a:buChar char=""/>
              <a:defRPr/>
            </a:pPr>
            <a:endParaRPr lang="it-IT"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8732" y="123439"/>
            <a:ext cx="8586536" cy="1144736"/>
          </a:xfrm>
        </p:spPr>
        <p:txBody>
          <a:bodyPr/>
          <a:lstStyle/>
          <a:p>
            <a:pPr algn="ctr"/>
            <a:r>
              <a:rPr lang="en-US" b="1" dirty="0"/>
              <a:t>Until XX century </a:t>
            </a:r>
            <a:br>
              <a:rPr lang="en-US" b="1" dirty="0"/>
            </a:br>
            <a:r>
              <a:rPr lang="en-US" b="1" dirty="0"/>
              <a:t>W</a:t>
            </a:r>
            <a:r>
              <a:rPr lang="en-US" sz="3200" b="1" dirty="0"/>
              <a:t>omen inadequate as human beings…</a:t>
            </a:r>
          </a:p>
        </p:txBody>
      </p:sp>
      <p:sp>
        <p:nvSpPr>
          <p:cNvPr id="3" name="Segnaposto contenuto 2"/>
          <p:cNvSpPr>
            <a:spLocks noGrp="1"/>
          </p:cNvSpPr>
          <p:nvPr>
            <p:ph sz="quarter" idx="1"/>
          </p:nvPr>
        </p:nvSpPr>
        <p:spPr>
          <a:xfrm>
            <a:off x="612648" y="1600200"/>
            <a:ext cx="8153400" cy="2620888"/>
          </a:xfrm>
          <a:solidFill>
            <a:schemeClr val="accent2">
              <a:lumMod val="20000"/>
              <a:lumOff val="80000"/>
            </a:schemeClr>
          </a:solidFill>
        </p:spPr>
        <p:txBody>
          <a:bodyPr/>
          <a:lstStyle/>
          <a:p>
            <a:pPr indent="42863">
              <a:buNone/>
            </a:pPr>
            <a:r>
              <a:rPr lang="en-US" dirty="0"/>
              <a:t>Confined within the domestic walls, </a:t>
            </a:r>
          </a:p>
          <a:p>
            <a:pPr indent="42863">
              <a:buNone/>
            </a:pPr>
            <a:r>
              <a:rPr lang="en-US" dirty="0"/>
              <a:t>Persecuted by “the law of the strongest”, </a:t>
            </a:r>
          </a:p>
          <a:p>
            <a:pPr indent="42863">
              <a:buNone/>
            </a:pPr>
            <a:r>
              <a:rPr lang="en-US" dirty="0"/>
              <a:t>Women were basically considered </a:t>
            </a:r>
          </a:p>
          <a:p>
            <a:pPr indent="42863">
              <a:buNone/>
            </a:pPr>
            <a:r>
              <a:rPr lang="en-US" dirty="0"/>
              <a:t>inadequate as human beings and </a:t>
            </a:r>
          </a:p>
          <a:p>
            <a:pPr indent="42863">
              <a:buNone/>
            </a:pPr>
            <a:r>
              <a:rPr lang="en-US" dirty="0">
                <a:solidFill>
                  <a:srgbClr val="C00000"/>
                </a:solidFill>
              </a:rPr>
              <a:t>WITHOUT "LEGAL PERSONALITY"</a:t>
            </a:r>
            <a:endParaRPr lang="it-IT" dirty="0">
              <a:solidFill>
                <a:srgbClr val="C00000"/>
              </a:solidFill>
            </a:endParaRPr>
          </a:p>
        </p:txBody>
      </p:sp>
      <p:sp>
        <p:nvSpPr>
          <p:cNvPr id="4" name="CasellaDiTesto 3"/>
          <p:cNvSpPr txBox="1"/>
          <p:nvPr/>
        </p:nvSpPr>
        <p:spPr>
          <a:xfrm>
            <a:off x="626120" y="4702651"/>
            <a:ext cx="7776864" cy="2031325"/>
          </a:xfrm>
          <a:prstGeom prst="rect">
            <a:avLst/>
          </a:prstGeom>
          <a:solidFill>
            <a:schemeClr val="accent2">
              <a:lumMod val="20000"/>
              <a:lumOff val="80000"/>
            </a:schemeClr>
          </a:solidFill>
        </p:spPr>
        <p:txBody>
          <a:bodyPr wrap="square" rtlCol="0">
            <a:spAutoFit/>
          </a:bodyPr>
          <a:lstStyle/>
          <a:p>
            <a:pPr>
              <a:lnSpc>
                <a:spcPct val="100000"/>
              </a:lnSpc>
              <a:buClr>
                <a:srgbClr val="575F6D"/>
              </a:buClr>
              <a:buFont typeface="Century Schoolbook"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b="1" dirty="0">
              <a:solidFill>
                <a:srgbClr val="FF0000"/>
              </a:solidFill>
              <a:latin typeface="Century Schoolbook" pitchFamily="16" charset="0"/>
            </a:endParaRPr>
          </a:p>
          <a:p>
            <a:pPr algn="ctr">
              <a:lnSpc>
                <a:spcPct val="100000"/>
              </a:lnSpc>
              <a:buClr>
                <a:srgbClr val="575F6D"/>
              </a:buClr>
              <a:buFont typeface="Century Schoolbook"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a:solidFill>
                  <a:srgbClr val="FF0000"/>
                </a:solidFill>
                <a:latin typeface="Century Schoolbook" pitchFamily="16" charset="0"/>
              </a:rPr>
              <a:t>but women in real life were everywhere, they had jobs, they supported their families and the national economy </a:t>
            </a:r>
          </a:p>
          <a:p>
            <a:pPr algn="ctr">
              <a:lnSpc>
                <a:spcPct val="100000"/>
              </a:lnSpc>
              <a:buClr>
                <a:srgbClr val="575F6D"/>
              </a:buClr>
              <a:buFont typeface="Century Schoolbook"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a:solidFill>
                  <a:srgbClr val="FF0000"/>
                </a:solidFill>
                <a:latin typeface="Century Schoolbook" pitchFamily="16" charset="0"/>
              </a:rPr>
              <a:t>as well as men- </a:t>
            </a:r>
          </a:p>
          <a:p>
            <a:pPr algn="ctr">
              <a:lnSpc>
                <a:spcPct val="100000"/>
              </a:lnSpc>
              <a:buClr>
                <a:srgbClr val="575F6D"/>
              </a:buClr>
              <a:buFont typeface="Century Schoolbook"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a:solidFill>
                  <a:srgbClr val="FF0000"/>
                </a:solidFill>
                <a:latin typeface="Century Schoolbook" pitchFamily="16" charset="0"/>
              </a:rPr>
              <a:t>their efforts became the first support for the II industrial revolution all over Europe.</a:t>
            </a:r>
          </a:p>
          <a:p>
            <a:endParaRPr lang="it-IT" dirty="0"/>
          </a:p>
        </p:txBody>
      </p:sp>
      <p:sp>
        <p:nvSpPr>
          <p:cNvPr id="6" name="Ovale 5"/>
          <p:cNvSpPr/>
          <p:nvPr/>
        </p:nvSpPr>
        <p:spPr>
          <a:xfrm>
            <a:off x="7308304" y="4008175"/>
            <a:ext cx="134644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err="1"/>
              <a:t>but</a:t>
            </a:r>
            <a:endParaRPr lang="it-IT" sz="3200" b="1" dirty="0"/>
          </a:p>
        </p:txBody>
      </p:sp>
      <p:cxnSp>
        <p:nvCxnSpPr>
          <p:cNvPr id="7" name="Connettore 2 6"/>
          <p:cNvCxnSpPr/>
          <p:nvPr/>
        </p:nvCxnSpPr>
        <p:spPr>
          <a:xfrm>
            <a:off x="7092280" y="908720"/>
            <a:ext cx="792088" cy="309945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2">
              <a:lumMod val="20000"/>
              <a:lumOff val="80000"/>
            </a:schemeClr>
          </a:solidFill>
        </p:spPr>
        <p:txBody>
          <a:bodyPr/>
          <a:lstStyle/>
          <a:p>
            <a:r>
              <a:rPr lang="it-IT" dirty="0"/>
              <a:t>Women at work (XIX-XX cent)</a:t>
            </a:r>
          </a:p>
        </p:txBody>
      </p:sp>
      <p:sp>
        <p:nvSpPr>
          <p:cNvPr id="3" name="Segnaposto contenuto 2"/>
          <p:cNvSpPr>
            <a:spLocks noGrp="1"/>
          </p:cNvSpPr>
          <p:nvPr>
            <p:ph sz="quarter" idx="1"/>
          </p:nvPr>
        </p:nvSpPr>
        <p:spPr>
          <a:xfrm>
            <a:off x="612648" y="1600200"/>
            <a:ext cx="6983688" cy="4997152"/>
          </a:xfrm>
          <a:solidFill>
            <a:schemeClr val="accent1">
              <a:lumMod val="20000"/>
              <a:lumOff val="80000"/>
            </a:schemeClr>
          </a:solidFill>
        </p:spPr>
        <p:txBody>
          <a:bodyPr/>
          <a:lstStyle/>
          <a:p>
            <a:pPr marL="0" indent="0">
              <a:buNone/>
            </a:pPr>
            <a:r>
              <a:rPr lang="en-US" sz="2400" dirty="0">
                <a:solidFill>
                  <a:srgbClr val="C00000"/>
                </a:solidFill>
              </a:rPr>
              <a:t>At the end of the XIX Century women  in Italy were:</a:t>
            </a:r>
          </a:p>
          <a:p>
            <a:r>
              <a:rPr lang="en-US" sz="2400" dirty="0"/>
              <a:t> 58.8% of the teachers</a:t>
            </a:r>
          </a:p>
          <a:p>
            <a:r>
              <a:rPr lang="en-US" sz="2400" dirty="0"/>
              <a:t> 28.5% of health personnel (100% of midwives) 37.3% of the employed in agriculture</a:t>
            </a:r>
          </a:p>
          <a:p>
            <a:r>
              <a:rPr lang="en-US" sz="2400" dirty="0"/>
              <a:t> 45% of the employed in industrial Production.</a:t>
            </a:r>
            <a:endParaRPr lang="en-US" sz="2000" dirty="0"/>
          </a:p>
          <a:p>
            <a:pPr>
              <a:buNone/>
            </a:pPr>
            <a:r>
              <a:rPr lang="en-US" sz="2400" dirty="0">
                <a:solidFill>
                  <a:srgbClr val="C00000"/>
                </a:solidFill>
              </a:rPr>
              <a:t>At the end of the XIX century, in the Veneto region </a:t>
            </a:r>
          </a:p>
          <a:p>
            <a:pPr>
              <a:buNone/>
            </a:pPr>
            <a:r>
              <a:rPr lang="en-US" sz="2400" dirty="0">
                <a:solidFill>
                  <a:srgbClr val="C00000"/>
                </a:solidFill>
              </a:rPr>
              <a:t>women were:</a:t>
            </a:r>
          </a:p>
          <a:p>
            <a:r>
              <a:rPr lang="en-US" sz="2000" dirty="0"/>
              <a:t>83% of the employees in the fabric industry</a:t>
            </a:r>
          </a:p>
          <a:p>
            <a:r>
              <a:rPr lang="en-US" sz="2000" dirty="0"/>
              <a:t>95% of those in the silk sector</a:t>
            </a:r>
          </a:p>
          <a:p>
            <a:r>
              <a:rPr lang="en-US" sz="2000" dirty="0"/>
              <a:t> 75% of the workforce in typically male areas as sawmills and marble quarrie</a:t>
            </a:r>
            <a:r>
              <a:rPr lang="en-US" sz="2400" dirty="0"/>
              <a:t>s.</a:t>
            </a:r>
            <a:endParaRPr lang="it-IT"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2C691DF9-EDF9-4F92-B816-505833AD9FF6}"/>
              </a:ext>
            </a:extLst>
          </p:cNvPr>
          <p:cNvPicPr>
            <a:picLocks noGrp="1" noChangeAspect="1"/>
          </p:cNvPicPr>
          <p:nvPr>
            <p:ph sz="quarter" idx="1"/>
          </p:nvPr>
        </p:nvPicPr>
        <p:blipFill>
          <a:blip r:embed="rId2"/>
          <a:stretch>
            <a:fillRect/>
          </a:stretch>
        </p:blipFill>
        <p:spPr>
          <a:xfrm>
            <a:off x="-17935" y="1556792"/>
            <a:ext cx="8578581" cy="5545788"/>
          </a:xfrm>
          <a:prstGeom prst="rect">
            <a:avLst/>
          </a:prstGeom>
        </p:spPr>
      </p:pic>
      <p:pic>
        <p:nvPicPr>
          <p:cNvPr id="5" name="Immagine 4">
            <a:extLst>
              <a:ext uri="{FF2B5EF4-FFF2-40B4-BE49-F238E27FC236}">
                <a16:creationId xmlns:a16="http://schemas.microsoft.com/office/drawing/2014/main" id="{E9D1EA9E-3013-45D4-B9AB-EDFB1FBF812C}"/>
              </a:ext>
            </a:extLst>
          </p:cNvPr>
          <p:cNvPicPr>
            <a:picLocks noChangeAspect="1"/>
          </p:cNvPicPr>
          <p:nvPr/>
        </p:nvPicPr>
        <p:blipFill>
          <a:blip r:embed="rId3"/>
          <a:stretch>
            <a:fillRect/>
          </a:stretch>
        </p:blipFill>
        <p:spPr>
          <a:xfrm>
            <a:off x="6236634" y="0"/>
            <a:ext cx="2878766" cy="3670427"/>
          </a:xfrm>
          <a:prstGeom prst="rect">
            <a:avLst/>
          </a:prstGeom>
        </p:spPr>
      </p:pic>
      <p:sp>
        <p:nvSpPr>
          <p:cNvPr id="6" name="CasellaDiTesto 5">
            <a:extLst>
              <a:ext uri="{FF2B5EF4-FFF2-40B4-BE49-F238E27FC236}">
                <a16:creationId xmlns:a16="http://schemas.microsoft.com/office/drawing/2014/main" id="{3611FB7F-8002-499C-A69F-10CEAE8597DA}"/>
              </a:ext>
            </a:extLst>
          </p:cNvPr>
          <p:cNvSpPr txBox="1"/>
          <p:nvPr/>
        </p:nvSpPr>
        <p:spPr>
          <a:xfrm>
            <a:off x="265063" y="188640"/>
            <a:ext cx="5645072" cy="1077218"/>
          </a:xfrm>
          <a:prstGeom prst="rect">
            <a:avLst/>
          </a:prstGeom>
          <a:solidFill>
            <a:schemeClr val="accent2"/>
          </a:solidFill>
        </p:spPr>
        <p:txBody>
          <a:bodyPr wrap="none" rtlCol="0">
            <a:spAutoFit/>
          </a:bodyPr>
          <a:lstStyle/>
          <a:p>
            <a:r>
              <a:rPr lang="it-IT" sz="3200" dirty="0" err="1"/>
              <a:t>Women</a:t>
            </a:r>
            <a:r>
              <a:rPr lang="it-IT" sz="3200" dirty="0"/>
              <a:t> and </a:t>
            </a:r>
            <a:r>
              <a:rPr lang="it-IT" sz="3200" dirty="0" err="1"/>
              <a:t>children</a:t>
            </a:r>
            <a:r>
              <a:rPr lang="it-IT" sz="3200" dirty="0"/>
              <a:t> </a:t>
            </a:r>
            <a:r>
              <a:rPr lang="it-IT" sz="3200" dirty="0" err="1"/>
              <a:t>at</a:t>
            </a:r>
            <a:r>
              <a:rPr lang="it-IT" sz="3200" dirty="0"/>
              <a:t> work </a:t>
            </a:r>
          </a:p>
          <a:p>
            <a:r>
              <a:rPr lang="it-IT" sz="3200" dirty="0"/>
              <a:t>(ENGELS plant in Wuppertal )</a:t>
            </a:r>
          </a:p>
        </p:txBody>
      </p:sp>
    </p:spTree>
    <p:extLst>
      <p:ext uri="{BB962C8B-B14F-4D97-AF65-F5344CB8AC3E}">
        <p14:creationId xmlns:p14="http://schemas.microsoft.com/office/powerpoint/2010/main" val="3625152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16632"/>
            <a:ext cx="8712968" cy="990600"/>
          </a:xfrm>
          <a:solidFill>
            <a:schemeClr val="accent2">
              <a:lumMod val="20000"/>
              <a:lumOff val="80000"/>
            </a:schemeClr>
          </a:solidFill>
        </p:spPr>
        <p:txBody>
          <a:bodyPr/>
          <a:lstStyle/>
          <a:p>
            <a:r>
              <a:rPr lang="it-IT" dirty="0" err="1"/>
              <a:t>Women</a:t>
            </a:r>
            <a:r>
              <a:rPr lang="it-IT" dirty="0"/>
              <a:t> </a:t>
            </a:r>
            <a:r>
              <a:rPr lang="it-IT" dirty="0" err="1"/>
              <a:t>seen</a:t>
            </a:r>
            <a:r>
              <a:rPr lang="it-IT" dirty="0"/>
              <a:t> just </a:t>
            </a:r>
            <a:r>
              <a:rPr lang="it-IT" dirty="0" err="1"/>
              <a:t>as</a:t>
            </a:r>
            <a:r>
              <a:rPr lang="it-IT" dirty="0"/>
              <a:t> MOTHERS </a:t>
            </a:r>
          </a:p>
        </p:txBody>
      </p:sp>
      <p:sp>
        <p:nvSpPr>
          <p:cNvPr id="3" name="Segnaposto contenuto 2"/>
          <p:cNvSpPr>
            <a:spLocks noGrp="1"/>
          </p:cNvSpPr>
          <p:nvPr>
            <p:ph sz="quarter" idx="1"/>
          </p:nvPr>
        </p:nvSpPr>
        <p:spPr>
          <a:xfrm>
            <a:off x="287933" y="1772816"/>
            <a:ext cx="8442520" cy="3888432"/>
          </a:xfrm>
        </p:spPr>
        <p:txBody>
          <a:bodyPr/>
          <a:lstStyle/>
          <a:p>
            <a:pPr marL="0" indent="0">
              <a:buNone/>
            </a:pPr>
            <a:endParaRPr lang="en-US" sz="2400" dirty="0"/>
          </a:p>
          <a:p>
            <a:pPr marL="0" indent="0">
              <a:buNone/>
            </a:pPr>
            <a:r>
              <a:rPr lang="en-US" sz="2400" dirty="0"/>
              <a:t>… women have always participated in the wars, they were holy martyrs, writers, scientists, they got through periods of power, they were queens and they were always working as a real leading force of every economy, they had large estates and they administered them wisely. </a:t>
            </a:r>
          </a:p>
          <a:p>
            <a:pPr marL="0" indent="0">
              <a:buNone/>
            </a:pPr>
            <a:r>
              <a:rPr lang="en-US" sz="2400" dirty="0"/>
              <a:t>They have always been all this, but in the political sphere, the structures of the </a:t>
            </a:r>
            <a:r>
              <a:rPr lang="en-US" sz="2400" dirty="0">
                <a:solidFill>
                  <a:srgbClr val="C00000"/>
                </a:solidFill>
              </a:rPr>
              <a:t>institutions were stubbornly founded without women,</a:t>
            </a:r>
            <a:r>
              <a:rPr lang="en-US" sz="2400" dirty="0"/>
              <a:t> confining them to the private sphere </a:t>
            </a:r>
            <a:r>
              <a:rPr lang="en-US" sz="2400" dirty="0">
                <a:solidFill>
                  <a:srgbClr val="C00000"/>
                </a:solidFill>
              </a:rPr>
              <a:t>in the name of their primary maternal function….</a:t>
            </a:r>
            <a:endParaRPr lang="it-IT" sz="2400" dirty="0">
              <a:solidFill>
                <a:srgbClr val="C00000"/>
              </a:solidFill>
            </a:endParaRPr>
          </a:p>
        </p:txBody>
      </p:sp>
      <p:sp>
        <p:nvSpPr>
          <p:cNvPr id="4" name="CasellaDiTesto 3"/>
          <p:cNvSpPr txBox="1"/>
          <p:nvPr/>
        </p:nvSpPr>
        <p:spPr>
          <a:xfrm>
            <a:off x="2339752" y="5949280"/>
            <a:ext cx="5467202" cy="523220"/>
          </a:xfrm>
          <a:prstGeom prst="rect">
            <a:avLst/>
          </a:prstGeom>
          <a:solidFill>
            <a:schemeClr val="accent2">
              <a:lumMod val="20000"/>
              <a:lumOff val="80000"/>
            </a:schemeClr>
          </a:solidFill>
        </p:spPr>
        <p:txBody>
          <a:bodyPr wrap="none" rtlCol="0">
            <a:spAutoFit/>
          </a:bodyPr>
          <a:lstStyle/>
          <a:p>
            <a:r>
              <a:rPr lang="it-IT" sz="2800" b="1" dirty="0">
                <a:solidFill>
                  <a:srgbClr val="FF0000"/>
                </a:solidFill>
                <a:latin typeface="+mj-lt"/>
              </a:rPr>
              <a:t>…</a:t>
            </a:r>
            <a:r>
              <a:rPr lang="it-IT" sz="2800" b="1" dirty="0" err="1">
                <a:solidFill>
                  <a:srgbClr val="FF0000"/>
                </a:solidFill>
                <a:latin typeface="+mj-lt"/>
              </a:rPr>
              <a:t>women</a:t>
            </a:r>
            <a:r>
              <a:rPr lang="it-IT" sz="2800" b="1" dirty="0">
                <a:solidFill>
                  <a:srgbClr val="FF0000"/>
                </a:solidFill>
                <a:latin typeface="+mj-lt"/>
              </a:rPr>
              <a:t> </a:t>
            </a:r>
            <a:r>
              <a:rPr lang="it-IT" sz="2800" b="1" dirty="0" err="1">
                <a:solidFill>
                  <a:srgbClr val="FF0000"/>
                </a:solidFill>
                <a:latin typeface="+mj-lt"/>
              </a:rPr>
              <a:t>were</a:t>
            </a:r>
            <a:r>
              <a:rPr lang="it-IT" sz="2800" b="1" dirty="0">
                <a:solidFill>
                  <a:srgbClr val="FF0000"/>
                </a:solidFill>
                <a:latin typeface="+mj-lt"/>
              </a:rPr>
              <a:t>, </a:t>
            </a:r>
            <a:r>
              <a:rPr lang="it-IT" sz="2800" b="1" dirty="0" err="1">
                <a:solidFill>
                  <a:srgbClr val="FF0000"/>
                </a:solidFill>
                <a:latin typeface="+mj-lt"/>
              </a:rPr>
              <a:t>above</a:t>
            </a:r>
            <a:r>
              <a:rPr lang="it-IT" sz="2800" b="1" dirty="0">
                <a:solidFill>
                  <a:srgbClr val="FF0000"/>
                </a:solidFill>
                <a:latin typeface="+mj-lt"/>
              </a:rPr>
              <a:t> </a:t>
            </a:r>
            <a:r>
              <a:rPr lang="it-IT" sz="2800" b="1" dirty="0" err="1">
                <a:solidFill>
                  <a:srgbClr val="FF0000"/>
                </a:solidFill>
                <a:latin typeface="+mj-lt"/>
              </a:rPr>
              <a:t>all</a:t>
            </a:r>
            <a:r>
              <a:rPr lang="it-IT" sz="2800" b="1" dirty="0">
                <a:solidFill>
                  <a:srgbClr val="FF0000"/>
                </a:solidFill>
                <a:latin typeface="+mj-lt"/>
              </a:rPr>
              <a:t>, mothers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2">
              <a:lumMod val="20000"/>
              <a:lumOff val="80000"/>
            </a:schemeClr>
          </a:solidFill>
        </p:spPr>
        <p:txBody>
          <a:bodyPr/>
          <a:lstStyle/>
          <a:p>
            <a:r>
              <a:rPr lang="it-IT" dirty="0"/>
              <a:t>And </a:t>
            </a:r>
            <a:r>
              <a:rPr lang="it-IT" dirty="0" err="1"/>
              <a:t>sometimes</a:t>
            </a:r>
            <a:r>
              <a:rPr lang="it-IT" dirty="0"/>
              <a:t> «just mothers»</a:t>
            </a:r>
          </a:p>
        </p:txBody>
      </p:sp>
      <p:pic>
        <p:nvPicPr>
          <p:cNvPr id="4" name="Picture 1"/>
          <p:cNvPicPr>
            <a:picLocks noGrp="1" noChangeAspect="1" noChangeArrowheads="1"/>
          </p:cNvPicPr>
          <p:nvPr>
            <p:ph sz="quarter" idx="1"/>
          </p:nvPr>
        </p:nvPicPr>
        <p:blipFill>
          <a:blip r:embed="rId2" cstate="print"/>
          <a:srcRect/>
          <a:stretch>
            <a:fillRect/>
          </a:stretch>
        </p:blipFill>
        <p:spPr bwMode="auto">
          <a:xfrm>
            <a:off x="5148064" y="1772816"/>
            <a:ext cx="3486539" cy="4495800"/>
          </a:xfrm>
          <a:prstGeom prst="rect">
            <a:avLst/>
          </a:prstGeom>
          <a:noFill/>
          <a:ln w="76320">
            <a:solidFill>
              <a:srgbClr val="3B435B"/>
            </a:solidFill>
            <a:miter lim="800000"/>
            <a:headEnd/>
            <a:tailEnd/>
          </a:ln>
          <a:effectLst/>
        </p:spPr>
      </p:pic>
      <p:sp>
        <p:nvSpPr>
          <p:cNvPr id="5" name="Text Box 2"/>
          <p:cNvSpPr txBox="1">
            <a:spLocks noChangeArrowheads="1"/>
          </p:cNvSpPr>
          <p:nvPr/>
        </p:nvSpPr>
        <p:spPr bwMode="auto">
          <a:xfrm>
            <a:off x="755576" y="4869159"/>
            <a:ext cx="4876800" cy="1079399"/>
          </a:xfrm>
          <a:prstGeom prst="rect">
            <a:avLst/>
          </a:prstGeom>
          <a:solidFill>
            <a:schemeClr val="accent2">
              <a:lumMod val="20000"/>
              <a:lumOff val="80000"/>
            </a:schemeClr>
          </a:solidFill>
          <a:ln w="9525">
            <a:noFill/>
            <a:round/>
            <a:headEnd/>
            <a:tailEnd/>
          </a:ln>
          <a:effectLst/>
        </p:spPr>
        <p:txBody>
          <a:bodyPr lIns="90000" tIns="46800" rIns="90000" bIns="46800">
            <a:spAutoFit/>
          </a:bodyPr>
          <a:lstStyle/>
          <a:p>
            <a:pPr>
              <a:lnSpc>
                <a:spcPct val="100000"/>
              </a:lnSpc>
              <a:buClr>
                <a:srgbClr val="CC3300"/>
              </a:buClr>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a:solidFill>
                  <a:srgbClr val="CC3300"/>
                </a:solidFill>
                <a:effectLst>
                  <a:outerShdw blurRad="38100" dist="38100" dir="2700000" algn="tl">
                    <a:srgbClr val="000000">
                      <a:alpha val="43137"/>
                    </a:srgbClr>
                  </a:outerShdw>
                </a:effectLst>
                <a:latin typeface="Courier New" pitchFamily="49" charset="0"/>
              </a:rPr>
              <a:t>THE MOTHER OF THE FASCIST REGIME</a:t>
            </a:r>
          </a:p>
        </p:txBody>
      </p:sp>
      <p:pic>
        <p:nvPicPr>
          <p:cNvPr id="6" name="Picture 1"/>
          <p:cNvPicPr>
            <a:picLocks noChangeAspect="1" noChangeArrowheads="1"/>
          </p:cNvPicPr>
          <p:nvPr/>
        </p:nvPicPr>
        <p:blipFill>
          <a:blip r:embed="rId3" cstate="print">
            <a:lum bright="18000"/>
          </a:blip>
          <a:srcRect/>
          <a:stretch>
            <a:fillRect/>
          </a:stretch>
        </p:blipFill>
        <p:spPr bwMode="auto">
          <a:xfrm>
            <a:off x="323528" y="1628800"/>
            <a:ext cx="4608512" cy="2875158"/>
          </a:xfrm>
          <a:prstGeom prst="rect">
            <a:avLst/>
          </a:prstGeom>
          <a:noFill/>
          <a:ln w="9525">
            <a:noFill/>
            <a:round/>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fill="hold" nodeType="clickEffect">
                                  <p:stCondLst>
                                    <p:cond delay="0"/>
                                  </p:stCondLst>
                                  <p:childTnLst>
                                    <p:set>
                                      <p:cBhvr additive="repl">
                                        <p:cTn id="10" dur="1" fill="hold">
                                          <p:stCondLst>
                                            <p:cond delay="0"/>
                                          </p:stCondLst>
                                        </p:cTn>
                                        <p:tgtEl>
                                          <p:spTgt spid="6"/>
                                        </p:tgtEl>
                                        <p:attrNameLst>
                                          <p:attrName>style.visibility</p:attrName>
                                        </p:attrNameLst>
                                      </p:cBhvr>
                                      <p:to>
                                        <p:strVal val="visible"/>
                                      </p:to>
                                    </p:set>
                                    <p:animEffect transition="in" filter="dissolve">
                                      <p:cBhvr additive="repl">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1">
              <a:lumMod val="20000"/>
              <a:lumOff val="80000"/>
            </a:schemeClr>
          </a:solidFill>
        </p:spPr>
        <p:txBody>
          <a:bodyPr/>
          <a:lstStyle/>
          <a:p>
            <a:r>
              <a:rPr lang="it-IT" dirty="0"/>
              <a:t>The </a:t>
            </a:r>
            <a:r>
              <a:rPr lang="it-IT" dirty="0" err="1"/>
              <a:t>Italian</a:t>
            </a:r>
            <a:r>
              <a:rPr lang="it-IT" dirty="0"/>
              <a:t> case </a:t>
            </a:r>
            <a:r>
              <a:rPr lang="it-IT" dirty="0" err="1"/>
              <a:t>during</a:t>
            </a:r>
            <a:r>
              <a:rPr lang="it-IT" dirty="0"/>
              <a:t> </a:t>
            </a:r>
            <a:r>
              <a:rPr lang="it-IT" dirty="0" err="1"/>
              <a:t>Fascism</a:t>
            </a:r>
            <a:endParaRPr lang="it-IT" dirty="0"/>
          </a:p>
        </p:txBody>
      </p:sp>
      <p:sp>
        <p:nvSpPr>
          <p:cNvPr id="3" name="Segnaposto contenuto 2"/>
          <p:cNvSpPr>
            <a:spLocks noGrp="1"/>
          </p:cNvSpPr>
          <p:nvPr>
            <p:ph sz="quarter" idx="1"/>
          </p:nvPr>
        </p:nvSpPr>
        <p:spPr>
          <a:xfrm>
            <a:off x="612648" y="1600200"/>
            <a:ext cx="8153400" cy="4925144"/>
          </a:xfrm>
          <a:solidFill>
            <a:schemeClr val="accent2">
              <a:lumMod val="20000"/>
              <a:lumOff val="80000"/>
            </a:schemeClr>
          </a:solidFill>
        </p:spPr>
        <p:txBody>
          <a:bodyPr/>
          <a:lstStyle/>
          <a:p>
            <a:pPr marL="0" indent="0" algn="ctr">
              <a:buNone/>
            </a:pPr>
            <a:r>
              <a:rPr lang="en-US" dirty="0"/>
              <a:t>1921 - RESTORATION (with different labels) of  the  “marital authorization” abolished in 1919 </a:t>
            </a:r>
          </a:p>
          <a:p>
            <a:pPr marL="0" indent="0" algn="ctr">
              <a:buNone/>
            </a:pPr>
            <a:endParaRPr lang="en-US" dirty="0"/>
          </a:p>
          <a:p>
            <a:pPr marL="0" indent="0" algn="ctr">
              <a:buNone/>
            </a:pPr>
            <a:r>
              <a:rPr lang="en-US" dirty="0"/>
              <a:t>The fascist LEGISLATION was </a:t>
            </a:r>
          </a:p>
          <a:p>
            <a:pPr marL="0" indent="0" algn="ctr">
              <a:buNone/>
            </a:pPr>
            <a:r>
              <a:rPr lang="en-US" b="1" dirty="0"/>
              <a:t>BUILT ON GENDER INEQUALITY </a:t>
            </a:r>
          </a:p>
          <a:p>
            <a:pPr marL="0" indent="0" algn="ctr">
              <a:buNone/>
            </a:pPr>
            <a:r>
              <a:rPr lang="en-US" dirty="0"/>
              <a:t>AND on WOMAN  subordination to  MAN </a:t>
            </a:r>
          </a:p>
          <a:p>
            <a:pPr marL="0" indent="0" algn="ctr">
              <a:buNone/>
            </a:pPr>
            <a:r>
              <a:rPr lang="en-US" b="1" dirty="0">
                <a:solidFill>
                  <a:srgbClr val="FF0000"/>
                </a:solidFill>
              </a:rPr>
              <a:t>It was supportive for mothers in terms of symbolic assessment, </a:t>
            </a:r>
            <a:r>
              <a:rPr lang="en-US" sz="2400" dirty="0"/>
              <a:t>but with severe limitation in access to public spaces, jobs and all civil rights (the rights of freedom)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88640"/>
            <a:ext cx="8495856" cy="990600"/>
          </a:xfrm>
        </p:spPr>
        <p:txBody>
          <a:bodyPr/>
          <a:lstStyle/>
          <a:p>
            <a:r>
              <a:rPr lang="it-IT" dirty="0"/>
              <a:t>II World War: </a:t>
            </a:r>
            <a:r>
              <a:rPr lang="it-IT" dirty="0" err="1"/>
              <a:t>women</a:t>
            </a:r>
            <a:r>
              <a:rPr lang="it-IT" dirty="0"/>
              <a:t> in public </a:t>
            </a:r>
            <a:r>
              <a:rPr lang="it-IT" dirty="0" err="1"/>
              <a:t>space</a:t>
            </a:r>
            <a:endParaRPr lang="it-IT" dirty="0"/>
          </a:p>
        </p:txBody>
      </p:sp>
      <p:sp>
        <p:nvSpPr>
          <p:cNvPr id="3" name="Segnaposto contenuto 2"/>
          <p:cNvSpPr>
            <a:spLocks noGrp="1"/>
          </p:cNvSpPr>
          <p:nvPr>
            <p:ph sz="quarter" idx="1"/>
          </p:nvPr>
        </p:nvSpPr>
        <p:spPr>
          <a:xfrm>
            <a:off x="612648" y="1600200"/>
            <a:ext cx="3743328" cy="4853136"/>
          </a:xfrm>
          <a:solidFill>
            <a:schemeClr val="accent2">
              <a:lumMod val="20000"/>
              <a:lumOff val="80000"/>
            </a:schemeClr>
          </a:solidFill>
        </p:spPr>
        <p:txBody>
          <a:bodyPr/>
          <a:lstStyle/>
          <a:p>
            <a:r>
              <a:rPr lang="en-US" sz="2400" dirty="0"/>
              <a:t>It was only during the II World War that </a:t>
            </a:r>
            <a:r>
              <a:rPr lang="en-US" sz="2400" b="1" dirty="0">
                <a:solidFill>
                  <a:srgbClr val="FF0000"/>
                </a:solidFill>
              </a:rPr>
              <a:t>the presence of women in the </a:t>
            </a:r>
            <a:r>
              <a:rPr lang="en-US" sz="2400" b="1" u="sng" dirty="0">
                <a:solidFill>
                  <a:srgbClr val="FF0000"/>
                </a:solidFill>
              </a:rPr>
              <a:t>public space </a:t>
            </a:r>
            <a:r>
              <a:rPr lang="en-US" sz="2400" b="1" dirty="0">
                <a:solidFill>
                  <a:srgbClr val="FF0000"/>
                </a:solidFill>
              </a:rPr>
              <a:t>finds a true and complete realization.</a:t>
            </a:r>
          </a:p>
          <a:p>
            <a:r>
              <a:rPr lang="en-US" sz="2400" dirty="0"/>
              <a:t>There would be no Resistance nor the underground organization without the organization of patriotic groups they carried out  and without their participation</a:t>
            </a:r>
            <a:endParaRPr lang="it-IT" sz="2400" dirty="0"/>
          </a:p>
        </p:txBody>
      </p:sp>
      <p:pic>
        <p:nvPicPr>
          <p:cNvPr id="4" name="Picture 3"/>
          <p:cNvPicPr>
            <a:picLocks noChangeAspect="1" noChangeArrowheads="1"/>
          </p:cNvPicPr>
          <p:nvPr/>
        </p:nvPicPr>
        <p:blipFill>
          <a:blip r:embed="rId2" cstate="print">
            <a:lum bright="6000" contrast="12000"/>
          </a:blip>
          <a:srcRect/>
          <a:stretch>
            <a:fillRect/>
          </a:stretch>
        </p:blipFill>
        <p:spPr bwMode="auto">
          <a:xfrm>
            <a:off x="5830908" y="3068960"/>
            <a:ext cx="2551091" cy="2736528"/>
          </a:xfrm>
          <a:prstGeom prst="rect">
            <a:avLst/>
          </a:prstGeom>
          <a:noFill/>
          <a:ln w="9525">
            <a:noFill/>
            <a:round/>
            <a:headEnd/>
            <a:tailEnd/>
          </a:ln>
          <a:effectLst/>
        </p:spPr>
      </p:pic>
      <p:pic>
        <p:nvPicPr>
          <p:cNvPr id="5" name="Picture 3"/>
          <p:cNvPicPr>
            <a:picLocks noChangeAspect="1" noChangeArrowheads="1"/>
          </p:cNvPicPr>
          <p:nvPr/>
        </p:nvPicPr>
        <p:blipFill>
          <a:blip r:embed="rId2" cstate="print">
            <a:lum bright="6000" contrast="12000"/>
          </a:blip>
          <a:srcRect/>
          <a:stretch>
            <a:fillRect/>
          </a:stretch>
        </p:blipFill>
        <p:spPr bwMode="auto">
          <a:xfrm>
            <a:off x="5076056" y="2259239"/>
            <a:ext cx="3305943" cy="3546249"/>
          </a:xfrm>
          <a:prstGeom prst="rect">
            <a:avLst/>
          </a:prstGeom>
          <a:noFill/>
          <a:ln w="9525">
            <a:noFill/>
            <a:round/>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sz="quarter" idx="1"/>
          </p:nvPr>
        </p:nvPicPr>
        <p:blipFill>
          <a:blip r:embed="rId2" cstate="print">
            <a:lum bright="18000" contrast="18000"/>
          </a:blip>
          <a:srcRect/>
          <a:stretch>
            <a:fillRect/>
          </a:stretch>
        </p:blipFill>
        <p:spPr bwMode="auto">
          <a:xfrm>
            <a:off x="6228184" y="1124744"/>
            <a:ext cx="2592288" cy="3694010"/>
          </a:xfrm>
          <a:prstGeom prst="rect">
            <a:avLst/>
          </a:prstGeom>
          <a:noFill/>
          <a:ln w="9525">
            <a:noFill/>
            <a:round/>
            <a:headEnd/>
            <a:tailEnd/>
          </a:ln>
          <a:effectLst/>
        </p:spPr>
      </p:pic>
      <p:sp>
        <p:nvSpPr>
          <p:cNvPr id="5" name="Text Box 4"/>
          <p:cNvSpPr txBox="1">
            <a:spLocks noGrp="1" noChangeArrowheads="1"/>
          </p:cNvSpPr>
          <p:nvPr>
            <p:ph type="title"/>
          </p:nvPr>
        </p:nvSpPr>
        <p:spPr bwMode="auto">
          <a:xfrm>
            <a:off x="612648" y="184201"/>
            <a:ext cx="8153400" cy="1079399"/>
          </a:xfrm>
          <a:prstGeom prst="rect">
            <a:avLst/>
          </a:prstGeom>
          <a:solidFill>
            <a:schemeClr val="accent2">
              <a:lumMod val="40000"/>
              <a:lumOff val="60000"/>
            </a:schemeClr>
          </a:solidFill>
          <a:ln w="9525">
            <a:noFill/>
            <a:round/>
            <a:headEnd/>
            <a:tailEnd/>
          </a:ln>
          <a:effectLst/>
        </p:spPr>
        <p:txBody>
          <a:bodyPr lIns="90000" tIns="46800" rIns="90000" bIns="46800">
            <a:spAutoFit/>
          </a:bodyPr>
          <a:lstStyle/>
          <a:p>
            <a:pPr algn="ctr">
              <a:lnSpc>
                <a:spcPct val="100000"/>
              </a:lnSpc>
              <a:buClr>
                <a:srgbClr val="CC3300"/>
              </a:buClr>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a:solidFill>
                  <a:srgbClr val="CC3300"/>
                </a:solidFill>
                <a:latin typeface="Courier New" pitchFamily="49" charset="0"/>
              </a:rPr>
              <a:t>1946: WOMEN CAN VOTE FOR THE FIRST TIME in Italy...</a:t>
            </a:r>
          </a:p>
        </p:txBody>
      </p:sp>
      <p:pic>
        <p:nvPicPr>
          <p:cNvPr id="6" name="Picture 6"/>
          <p:cNvPicPr>
            <a:picLocks noChangeAspect="1" noChangeArrowheads="1"/>
          </p:cNvPicPr>
          <p:nvPr/>
        </p:nvPicPr>
        <p:blipFill>
          <a:blip r:embed="rId3" cstate="print"/>
          <a:srcRect/>
          <a:stretch>
            <a:fillRect/>
          </a:stretch>
        </p:blipFill>
        <p:spPr bwMode="auto">
          <a:xfrm>
            <a:off x="3059832" y="2204864"/>
            <a:ext cx="2243138" cy="3276600"/>
          </a:xfrm>
          <a:prstGeom prst="rect">
            <a:avLst/>
          </a:prstGeom>
          <a:noFill/>
          <a:ln w="9525">
            <a:noFill/>
            <a:round/>
            <a:headEnd/>
            <a:tailEnd/>
          </a:ln>
          <a:effectLst/>
        </p:spPr>
      </p:pic>
      <p:pic>
        <p:nvPicPr>
          <p:cNvPr id="7" name="Picture 2"/>
          <p:cNvPicPr>
            <a:picLocks noChangeAspect="1" noChangeArrowheads="1"/>
          </p:cNvPicPr>
          <p:nvPr/>
        </p:nvPicPr>
        <p:blipFill>
          <a:blip r:embed="rId4" cstate="print">
            <a:lum bright="18000"/>
          </a:blip>
          <a:srcRect l="48438" r="7811"/>
          <a:stretch>
            <a:fillRect/>
          </a:stretch>
        </p:blipFill>
        <p:spPr bwMode="auto">
          <a:xfrm>
            <a:off x="467544" y="1700808"/>
            <a:ext cx="2133600" cy="3143250"/>
          </a:xfrm>
          <a:prstGeom prst="rect">
            <a:avLst/>
          </a:prstGeom>
          <a:noFill/>
          <a:ln w="76320">
            <a:solidFill>
              <a:srgbClr val="FE8637"/>
            </a:solidFill>
            <a:miter lim="800000"/>
            <a:headEnd/>
            <a:tailEnd/>
          </a:ln>
          <a:effectLst/>
        </p:spPr>
      </p:pic>
      <p:sp>
        <p:nvSpPr>
          <p:cNvPr id="8" name="CasellaDiTesto 7"/>
          <p:cNvSpPr txBox="1"/>
          <p:nvPr/>
        </p:nvSpPr>
        <p:spPr>
          <a:xfrm>
            <a:off x="3274575" y="5733256"/>
            <a:ext cx="5661416" cy="954107"/>
          </a:xfrm>
          <a:prstGeom prst="rect">
            <a:avLst/>
          </a:prstGeom>
          <a:solidFill>
            <a:schemeClr val="accent2">
              <a:lumMod val="20000"/>
              <a:lumOff val="80000"/>
            </a:schemeClr>
          </a:solidFill>
        </p:spPr>
        <p:txBody>
          <a:bodyPr wrap="square" rtlCol="0">
            <a:spAutoFit/>
          </a:bodyPr>
          <a:lstStyle/>
          <a:p>
            <a:r>
              <a:rPr lang="it-IT" sz="2800" b="1" dirty="0" err="1">
                <a:solidFill>
                  <a:srgbClr val="C00000"/>
                </a:solidFill>
              </a:rPr>
              <a:t>But</a:t>
            </a:r>
            <a:r>
              <a:rPr lang="it-IT" sz="2800" b="1" dirty="0">
                <a:solidFill>
                  <a:srgbClr val="C00000"/>
                </a:solidFill>
              </a:rPr>
              <a:t> </a:t>
            </a:r>
            <a:r>
              <a:rPr lang="it-IT" sz="2800" b="1" dirty="0" err="1">
                <a:solidFill>
                  <a:srgbClr val="C00000"/>
                </a:solidFill>
              </a:rPr>
              <a:t>after</a:t>
            </a:r>
            <a:r>
              <a:rPr lang="it-IT" sz="2800" b="1" dirty="0">
                <a:solidFill>
                  <a:srgbClr val="C00000"/>
                </a:solidFill>
              </a:rPr>
              <a:t> </a:t>
            </a:r>
            <a:r>
              <a:rPr lang="it-IT" sz="2800" b="1" dirty="0" err="1">
                <a:solidFill>
                  <a:srgbClr val="C00000"/>
                </a:solidFill>
              </a:rPr>
              <a:t>that</a:t>
            </a:r>
            <a:r>
              <a:rPr lang="it-IT" sz="2800" b="1" dirty="0">
                <a:solidFill>
                  <a:srgbClr val="C00000"/>
                </a:solidFill>
              </a:rPr>
              <a:t>,  </a:t>
            </a:r>
            <a:r>
              <a:rPr lang="it-IT" sz="2800" b="1" dirty="0" err="1">
                <a:solidFill>
                  <a:srgbClr val="C00000"/>
                </a:solidFill>
              </a:rPr>
              <a:t>almost</a:t>
            </a:r>
            <a:r>
              <a:rPr lang="it-IT" sz="2800" b="1" dirty="0">
                <a:solidFill>
                  <a:srgbClr val="C00000"/>
                </a:solidFill>
              </a:rPr>
              <a:t> </a:t>
            </a:r>
            <a:r>
              <a:rPr lang="it-IT" sz="2800" b="1" dirty="0" err="1">
                <a:solidFill>
                  <a:srgbClr val="C00000"/>
                </a:solidFill>
              </a:rPr>
              <a:t>nothing</a:t>
            </a:r>
            <a:r>
              <a:rPr lang="it-IT" sz="2800" b="1" dirty="0">
                <a:solidFill>
                  <a:srgbClr val="C00000"/>
                </a:solidFill>
              </a:rPr>
              <a:t> </a:t>
            </a:r>
            <a:r>
              <a:rPr lang="it-IT" sz="2800" b="1" dirty="0" err="1">
                <a:solidFill>
                  <a:srgbClr val="C00000"/>
                </a:solidFill>
              </a:rPr>
              <a:t>really</a:t>
            </a:r>
            <a:r>
              <a:rPr lang="it-IT" sz="2800" b="1" dirty="0">
                <a:solidFill>
                  <a:srgbClr val="C00000"/>
                </a:solidFill>
              </a:rPr>
              <a:t> </a:t>
            </a:r>
            <a:r>
              <a:rPr lang="it-IT" sz="2800" b="1" dirty="0" err="1">
                <a:solidFill>
                  <a:srgbClr val="C00000"/>
                </a:solidFill>
              </a:rPr>
              <a:t>changed</a:t>
            </a:r>
            <a:r>
              <a:rPr lang="it-IT" sz="2800" b="1" dirty="0">
                <a:solidFill>
                  <a:srgbClr val="C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iterate type="lt">
                                    <p:tmPct val="75"/>
                                  </p:iterate>
                                  <p:childTnLst>
                                    <p:set>
                                      <p:cBhvr additive="repl">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a:solidFill>
                  <a:schemeClr val="bg2">
                    <a:lumMod val="50000"/>
                  </a:schemeClr>
                </a:solidFill>
              </a:rPr>
              <a:t>But</a:t>
            </a:r>
            <a:r>
              <a:rPr lang="it-IT" b="1" dirty="0">
                <a:solidFill>
                  <a:schemeClr val="bg2">
                    <a:lumMod val="50000"/>
                  </a:schemeClr>
                </a:solidFill>
              </a:rPr>
              <a:t>, After the war…</a:t>
            </a:r>
          </a:p>
        </p:txBody>
      </p:sp>
      <p:sp>
        <p:nvSpPr>
          <p:cNvPr id="4" name="Text Box 3"/>
          <p:cNvSpPr txBox="1">
            <a:spLocks noGrp="1" noChangeArrowheads="1"/>
          </p:cNvSpPr>
          <p:nvPr>
            <p:ph sz="quarter" idx="1"/>
          </p:nvPr>
        </p:nvSpPr>
        <p:spPr bwMode="auto">
          <a:xfrm>
            <a:off x="612648" y="1600200"/>
            <a:ext cx="8153400" cy="5524206"/>
          </a:xfrm>
          <a:prstGeom prst="rect">
            <a:avLst/>
          </a:prstGeom>
          <a:solidFill>
            <a:srgbClr val="CCFFCC"/>
          </a:solidFill>
          <a:ln w="9525">
            <a:noFill/>
            <a:round/>
            <a:headEnd/>
            <a:tailEnd/>
          </a:ln>
          <a:effectLst/>
        </p:spPr>
        <p:txBody>
          <a:bodyPr lIns="90000" tIns="46800" rIns="90000" bIns="46800">
            <a:spAutoFit/>
          </a:bodyPr>
          <a:lstStyle/>
          <a:p>
            <a:pPr algn="ctr">
              <a:lnSpc>
                <a:spcPct val="100000"/>
              </a:lnSpc>
              <a:buClr>
                <a:srgbClr val="CC3300"/>
              </a:buClr>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dirty="0">
              <a:solidFill>
                <a:srgbClr val="CC3300"/>
              </a:solidFill>
              <a:latin typeface="Courier New" pitchFamily="49" charset="0"/>
              <a:cs typeface="Times New Roman" pitchFamily="18" charset="0"/>
            </a:endParaRPr>
          </a:p>
          <a:p>
            <a:pPr algn="ctr">
              <a:lnSpc>
                <a:spcPct val="100000"/>
              </a:lnSpc>
              <a:buClr>
                <a:srgbClr val="CC3300"/>
              </a:buClr>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u="sng" dirty="0">
                <a:solidFill>
                  <a:srgbClr val="CC3300"/>
                </a:solidFill>
                <a:latin typeface="Courier New" pitchFamily="49" charset="0"/>
                <a:cs typeface="Times New Roman" pitchFamily="18" charset="0"/>
              </a:rPr>
              <a:t>NO</a:t>
            </a:r>
            <a:r>
              <a:rPr lang="en-GB" sz="3200" b="1" dirty="0">
                <a:solidFill>
                  <a:srgbClr val="CC3300"/>
                </a:solidFill>
                <a:latin typeface="Courier New" pitchFamily="49" charset="0"/>
                <a:cs typeface="Times New Roman" pitchFamily="18" charset="0"/>
              </a:rPr>
              <a:t> RECOGNIZION OF THE ROLE OF WOMEN </a:t>
            </a:r>
            <a:r>
              <a:rPr lang="en-GB" sz="3200" b="1" u="sng" dirty="0">
                <a:solidFill>
                  <a:srgbClr val="CC3300"/>
                </a:solidFill>
                <a:latin typeface="Courier New" pitchFamily="49" charset="0"/>
                <a:cs typeface="Times New Roman" pitchFamily="18" charset="0"/>
              </a:rPr>
              <a:t>DURING</a:t>
            </a:r>
            <a:r>
              <a:rPr lang="en-GB" sz="3200" b="1" dirty="0">
                <a:solidFill>
                  <a:srgbClr val="CC3300"/>
                </a:solidFill>
                <a:latin typeface="Courier New" pitchFamily="49" charset="0"/>
                <a:cs typeface="Times New Roman" pitchFamily="18" charset="0"/>
              </a:rPr>
              <a:t> THE WAR </a:t>
            </a:r>
          </a:p>
          <a:p>
            <a:pPr algn="ctr">
              <a:lnSpc>
                <a:spcPct val="100000"/>
              </a:lnSpc>
              <a:buClr>
                <a:srgbClr val="CC3300"/>
              </a:buClr>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u="sng" dirty="0">
                <a:solidFill>
                  <a:srgbClr val="CC3300"/>
                </a:solidFill>
                <a:latin typeface="Courier New" pitchFamily="49" charset="0"/>
                <a:cs typeface="Times New Roman" pitchFamily="18" charset="0"/>
              </a:rPr>
              <a:t>NO</a:t>
            </a:r>
            <a:r>
              <a:rPr lang="en-GB" sz="3200" b="1" dirty="0">
                <a:solidFill>
                  <a:srgbClr val="CC3300"/>
                </a:solidFill>
                <a:latin typeface="Courier New" pitchFamily="49" charset="0"/>
                <a:cs typeface="Times New Roman" pitchFamily="18" charset="0"/>
              </a:rPr>
              <a:t> PUBLIC AKNOWLEDGMENT FOR THEM </a:t>
            </a:r>
            <a:r>
              <a:rPr lang="en-GB" sz="3200" b="1" u="sng" dirty="0">
                <a:solidFill>
                  <a:srgbClr val="CC3300"/>
                </a:solidFill>
                <a:latin typeface="Courier New" pitchFamily="49" charset="0"/>
                <a:cs typeface="Times New Roman" pitchFamily="18" charset="0"/>
              </a:rPr>
              <a:t>after</a:t>
            </a:r>
            <a:r>
              <a:rPr lang="en-GB" sz="3200" b="1" dirty="0">
                <a:solidFill>
                  <a:srgbClr val="CC3300"/>
                </a:solidFill>
                <a:latin typeface="Courier New" pitchFamily="49" charset="0"/>
                <a:cs typeface="Times New Roman" pitchFamily="18" charset="0"/>
              </a:rPr>
              <a:t> the war</a:t>
            </a:r>
          </a:p>
          <a:p>
            <a:pPr algn="ctr">
              <a:lnSpc>
                <a:spcPct val="100000"/>
              </a:lnSpc>
              <a:buClr>
                <a:srgbClr val="CC3300"/>
              </a:buClr>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3200" b="1" dirty="0">
              <a:solidFill>
                <a:srgbClr val="CC3300"/>
              </a:solidFill>
              <a:latin typeface="Courier New" pitchFamily="49" charset="0"/>
              <a:cs typeface="Times New Roman" pitchFamily="18" charset="0"/>
            </a:endParaRPr>
          </a:p>
          <a:p>
            <a:pPr algn="ctr">
              <a:lnSpc>
                <a:spcPct val="100000"/>
              </a:lnSpc>
              <a:buClr>
                <a:srgbClr val="CC3300"/>
              </a:buClr>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a:solidFill>
                  <a:srgbClr val="CC3300"/>
                </a:solidFill>
                <a:latin typeface="Courier New" pitchFamily="49" charset="0"/>
                <a:cs typeface="Times New Roman" pitchFamily="18" charset="0"/>
              </a:rPr>
              <a:t>THEY CAN VOTE </a:t>
            </a:r>
          </a:p>
          <a:p>
            <a:pPr algn="ctr">
              <a:lnSpc>
                <a:spcPct val="100000"/>
              </a:lnSpc>
              <a:buClr>
                <a:srgbClr val="CC3300"/>
              </a:buClr>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u="sng" dirty="0">
                <a:solidFill>
                  <a:srgbClr val="CC3300"/>
                </a:solidFill>
                <a:latin typeface="Courier New" pitchFamily="49" charset="0"/>
                <a:cs typeface="Times New Roman" pitchFamily="18" charset="0"/>
              </a:rPr>
              <a:t>BUT</a:t>
            </a:r>
            <a:r>
              <a:rPr lang="en-GB" sz="3200" b="1" dirty="0">
                <a:solidFill>
                  <a:srgbClr val="CC3300"/>
                </a:solidFill>
                <a:latin typeface="Courier New" pitchFamily="49" charset="0"/>
                <a:cs typeface="Times New Roman" pitchFamily="18" charset="0"/>
              </a:rPr>
              <a:t> </a:t>
            </a:r>
          </a:p>
          <a:p>
            <a:pPr algn="ctr">
              <a:lnSpc>
                <a:spcPct val="100000"/>
              </a:lnSpc>
              <a:buClr>
                <a:srgbClr val="CC3300"/>
              </a:buClr>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a:solidFill>
                  <a:srgbClr val="CC3300"/>
                </a:solidFill>
                <a:latin typeface="Courier New" pitchFamily="49" charset="0"/>
                <a:cs typeface="Times New Roman" pitchFamily="18" charset="0"/>
              </a:rPr>
              <a:t>POLITICS was STILL a place </a:t>
            </a:r>
          </a:p>
          <a:p>
            <a:pPr algn="ctr">
              <a:lnSpc>
                <a:spcPct val="100000"/>
              </a:lnSpc>
              <a:buClr>
                <a:srgbClr val="CC3300"/>
              </a:buClr>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a:solidFill>
                  <a:srgbClr val="CC3300"/>
                </a:solidFill>
                <a:latin typeface="Courier New" pitchFamily="49" charset="0"/>
                <a:cs typeface="Times New Roman" pitchFamily="18" charset="0"/>
              </a:rPr>
              <a:t>FOR MEN ONLY</a:t>
            </a:r>
            <a:r>
              <a:rPr lang="en-GB" sz="3200" b="1" dirty="0">
                <a:solidFill>
                  <a:srgbClr val="000000"/>
                </a:solidFill>
                <a:latin typeface="Courier New" pitchFamily="49" charset="0"/>
                <a:cs typeface="Times New Roman" pitchFamily="18" charset="0"/>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143667" y="422716"/>
            <a:ext cx="8569325" cy="1633397"/>
          </a:xfrm>
          <a:prstGeom prst="rect">
            <a:avLst/>
          </a:prstGeom>
          <a:solidFill>
            <a:srgbClr val="FFFFCC"/>
          </a:solidFill>
          <a:ln w="9525">
            <a:noFill/>
            <a:round/>
            <a:headEnd/>
            <a:tailEnd/>
          </a:ln>
          <a:effectLst/>
        </p:spPr>
        <p:txBody>
          <a:bodyPr lIns="90000" tIns="46800" rIns="90000" bIns="46800">
            <a:spAutoFit/>
          </a:bodyPr>
          <a:lstStyle/>
          <a:p>
            <a:pPr algn="ct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a:solidFill>
                  <a:srgbClr val="CC3300"/>
                </a:solidFill>
              </a:rPr>
              <a:t>In Italy </a:t>
            </a:r>
          </a:p>
          <a:p>
            <a:pPr algn="ctr">
              <a:lnSpc>
                <a:spcPct val="100000"/>
              </a:lnSpc>
              <a:buClr>
                <a:srgbClr val="CC33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a:solidFill>
                  <a:srgbClr val="CC3300"/>
                </a:solidFill>
              </a:rPr>
              <a:t>CONSTITUTION charter since 1948 </a:t>
            </a:r>
            <a:endParaRPr lang="en-GB" sz="3600" b="1" dirty="0">
              <a:solidFill>
                <a:srgbClr val="CC3300"/>
              </a:solidFill>
            </a:endParaRPr>
          </a:p>
          <a:p>
            <a:pPr algn="ctr">
              <a:lnSpc>
                <a:spcPct val="100000"/>
              </a:lnSpc>
              <a:buClr>
                <a:srgbClr val="CC33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3600" b="1" dirty="0">
              <a:solidFill>
                <a:srgbClr val="CC3300"/>
              </a:solidFill>
            </a:endParaRPr>
          </a:p>
        </p:txBody>
      </p:sp>
      <p:sp>
        <p:nvSpPr>
          <p:cNvPr id="5" name="Text Box 2"/>
          <p:cNvSpPr txBox="1">
            <a:spLocks noChangeArrowheads="1"/>
          </p:cNvSpPr>
          <p:nvPr/>
        </p:nvSpPr>
        <p:spPr bwMode="auto">
          <a:xfrm>
            <a:off x="504029" y="2276872"/>
            <a:ext cx="8208963" cy="1017844"/>
          </a:xfrm>
          <a:prstGeom prst="rect">
            <a:avLst/>
          </a:prstGeom>
          <a:solidFill>
            <a:srgbClr val="FFDA91"/>
          </a:solidFill>
          <a:ln w="9525">
            <a:noFill/>
            <a:round/>
            <a:headEnd/>
            <a:tailEnd/>
          </a:ln>
          <a:effectLst/>
        </p:spPr>
        <p:txBody>
          <a:bodyPr lIns="90000" tIns="46800" rIns="90000" bIns="46800">
            <a:spAutoFit/>
          </a:bodyPr>
          <a:lstStyle/>
          <a:p>
            <a:pPr algn="ctr">
              <a:lnSpc>
                <a:spcPct val="100000"/>
              </a:lnSpc>
              <a:buClr>
                <a:srgbClr val="CC33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a:solidFill>
                  <a:srgbClr val="CC3300"/>
                </a:solidFill>
                <a:cs typeface="Times New Roman" pitchFamily="18" charset="0"/>
              </a:rPr>
              <a:t>EQUALITY between women and men </a:t>
            </a:r>
          </a:p>
          <a:p>
            <a:pPr algn="ctr">
              <a:lnSpc>
                <a:spcPct val="100000"/>
              </a:lnSpc>
              <a:buClr>
                <a:srgbClr val="CC33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a:solidFill>
                  <a:srgbClr val="CC3300"/>
                </a:solidFill>
                <a:cs typeface="Times New Roman" pitchFamily="18" charset="0"/>
              </a:rPr>
              <a:t>stated in </a:t>
            </a:r>
            <a:r>
              <a:rPr lang="en-GB" sz="2000" b="1" dirty="0" err="1">
                <a:solidFill>
                  <a:srgbClr val="CC3300"/>
                </a:solidFill>
                <a:cs typeface="Times New Roman" pitchFamily="18" charset="0"/>
              </a:rPr>
              <a:t>therticles</a:t>
            </a:r>
            <a:endParaRPr lang="en-GB" sz="2000" b="1" dirty="0">
              <a:solidFill>
                <a:srgbClr val="CC3300"/>
              </a:solidFill>
              <a:cs typeface="Times New Roman" pitchFamily="18" charset="0"/>
            </a:endParaRPr>
          </a:p>
          <a:p>
            <a:pPr algn="ctr">
              <a:lnSpc>
                <a:spcPct val="100000"/>
              </a:lnSpc>
              <a:buClr>
                <a:srgbClr val="CC33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a:solidFill>
                  <a:srgbClr val="CC3300"/>
                </a:solidFill>
                <a:cs typeface="Times New Roman" pitchFamily="18" charset="0"/>
              </a:rPr>
              <a:t>3, 29, 31, 37, 48 e 51</a:t>
            </a:r>
          </a:p>
        </p:txBody>
      </p:sp>
      <p:sp>
        <p:nvSpPr>
          <p:cNvPr id="6" name="Text Box 1"/>
          <p:cNvSpPr txBox="1">
            <a:spLocks noChangeArrowheads="1"/>
          </p:cNvSpPr>
          <p:nvPr/>
        </p:nvSpPr>
        <p:spPr bwMode="auto">
          <a:xfrm>
            <a:off x="683568" y="5373216"/>
            <a:ext cx="7467600" cy="1143000"/>
          </a:xfrm>
          <a:prstGeom prst="rect">
            <a:avLst/>
          </a:prstGeom>
          <a:solidFill>
            <a:srgbClr val="FFFF99"/>
          </a:solidFill>
          <a:ln w="9525">
            <a:noFill/>
            <a:round/>
            <a:headEnd/>
            <a:tailEnd/>
          </a:ln>
          <a:effectLst/>
        </p:spPr>
        <p:txBody>
          <a:bodyPr lIns="90000" tIns="46800" rIns="90000" bIns="46800" anchor="b"/>
          <a:lstStyle/>
          <a:p>
            <a:pPr algn="ctr">
              <a:lnSpc>
                <a:spcPct val="100000"/>
              </a:lnSpc>
              <a:buClr>
                <a:srgbClr val="575F6D"/>
              </a:buClr>
              <a:buFont typeface="Century Schoolbook"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dirty="0">
                <a:solidFill>
                  <a:srgbClr val="575F6D"/>
                </a:solidFill>
                <a:latin typeface="Century Schoolbook" pitchFamily="16" charset="0"/>
              </a:rPr>
              <a:t>Still today, women need the help of </a:t>
            </a:r>
          </a:p>
          <a:p>
            <a:pPr algn="ctr">
              <a:lnSpc>
                <a:spcPct val="100000"/>
              </a:lnSpc>
              <a:buClr>
                <a:srgbClr val="575F6D"/>
              </a:buClr>
              <a:buFont typeface="Century Schoolbook"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dirty="0">
                <a:solidFill>
                  <a:srgbClr val="575F6D"/>
                </a:solidFill>
                <a:latin typeface="Century Schoolbook" pitchFamily="16" charset="0"/>
              </a:rPr>
              <a:t>THE COSTITUTIONAL COURT of justice </a:t>
            </a:r>
          </a:p>
          <a:p>
            <a:pPr algn="ctr">
              <a:lnSpc>
                <a:spcPct val="100000"/>
              </a:lnSpc>
              <a:buClr>
                <a:srgbClr val="575F6D"/>
              </a:buClr>
              <a:buFont typeface="Century Schoolbook"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dirty="0">
                <a:solidFill>
                  <a:srgbClr val="575F6D"/>
                </a:solidFill>
                <a:latin typeface="Century Schoolbook" pitchFamily="16" charset="0"/>
              </a:rPr>
              <a:t>for  a correct  interpretation  and translation into acts of the </a:t>
            </a:r>
          </a:p>
          <a:p>
            <a:pPr algn="ctr">
              <a:lnSpc>
                <a:spcPct val="100000"/>
              </a:lnSpc>
              <a:buClr>
                <a:srgbClr val="575F6D"/>
              </a:buClr>
              <a:buFont typeface="Century Schoolbook"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dirty="0" err="1">
                <a:solidFill>
                  <a:srgbClr val="575F6D"/>
                </a:solidFill>
                <a:latin typeface="Century Schoolbook" pitchFamily="16" charset="0"/>
              </a:rPr>
              <a:t>Costitutional</a:t>
            </a:r>
            <a:r>
              <a:rPr lang="en-GB" sz="2400" b="1" dirty="0">
                <a:solidFill>
                  <a:srgbClr val="575F6D"/>
                </a:solidFill>
                <a:latin typeface="Century Schoolbook" pitchFamily="16" charset="0"/>
              </a:rPr>
              <a:t> principles </a:t>
            </a:r>
          </a:p>
        </p:txBody>
      </p:sp>
      <p:sp>
        <p:nvSpPr>
          <p:cNvPr id="3" name="Ovale 2"/>
          <p:cNvSpPr/>
          <p:nvPr/>
        </p:nvSpPr>
        <p:spPr>
          <a:xfrm>
            <a:off x="3630588" y="3461255"/>
            <a:ext cx="1882824" cy="14184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solidFill>
                  <a:srgbClr val="FF0000"/>
                </a:solidFill>
              </a:rPr>
              <a:t>Not</a:t>
            </a:r>
            <a:r>
              <a:rPr lang="it-IT" b="1" dirty="0">
                <a:solidFill>
                  <a:srgbClr val="FF0000"/>
                </a:solidFill>
              </a:rPr>
              <a:t>  </a:t>
            </a:r>
            <a:r>
              <a:rPr lang="it-IT" b="1" dirty="0" err="1">
                <a:solidFill>
                  <a:srgbClr val="FF0000"/>
                </a:solidFill>
              </a:rPr>
              <a:t>fully</a:t>
            </a:r>
            <a:r>
              <a:rPr lang="it-IT" b="1" dirty="0">
                <a:solidFill>
                  <a:srgbClr val="FF0000"/>
                </a:solidFill>
              </a:rPr>
              <a:t> </a:t>
            </a:r>
            <a:r>
              <a:rPr lang="it-IT" b="1" dirty="0" err="1">
                <a:solidFill>
                  <a:srgbClr val="FF0000"/>
                </a:solidFill>
              </a:rPr>
              <a:t>applied</a:t>
            </a:r>
            <a:r>
              <a:rPr lang="it-IT" b="1" dirty="0">
                <a:solidFill>
                  <a:srgbClr val="FF0000"/>
                </a:solidFill>
              </a:rPr>
              <a:t> for a long time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A2D57A8-CB42-4D16-9B98-DAD0073E9155}"/>
              </a:ext>
            </a:extLst>
          </p:cNvPr>
          <p:cNvSpPr>
            <a:spLocks noGrp="1"/>
          </p:cNvSpPr>
          <p:nvPr>
            <p:ph sz="quarter" idx="1"/>
          </p:nvPr>
        </p:nvSpPr>
        <p:spPr>
          <a:xfrm>
            <a:off x="612648" y="1600200"/>
            <a:ext cx="8153400" cy="5029200"/>
          </a:xfrm>
        </p:spPr>
        <p:txBody>
          <a:bodyPr/>
          <a:lstStyle/>
          <a:p>
            <a:pPr marL="320040" indent="-320040" algn="ctr" fontAlgn="auto">
              <a:spcAft>
                <a:spcPts val="0"/>
              </a:spcAft>
              <a:buNone/>
              <a:defRPr/>
            </a:pPr>
            <a:r>
              <a:rPr lang="en-US" sz="3200" dirty="0"/>
              <a:t>Historically,  women were considered lacking the two vital qualities </a:t>
            </a:r>
          </a:p>
          <a:p>
            <a:pPr marL="320040" indent="-320040" algn="ctr" fontAlgn="auto">
              <a:spcAft>
                <a:spcPts val="0"/>
              </a:spcAft>
              <a:buNone/>
              <a:defRPr/>
            </a:pPr>
            <a:r>
              <a:rPr lang="en-US" sz="3200" dirty="0"/>
              <a:t> of “possession” and “control”</a:t>
            </a:r>
          </a:p>
          <a:p>
            <a:pPr marL="320040" indent="-320040" algn="ctr" fontAlgn="auto">
              <a:spcAft>
                <a:spcPts val="0"/>
              </a:spcAft>
              <a:buNone/>
              <a:defRPr/>
            </a:pPr>
            <a:r>
              <a:rPr lang="en-US" sz="3200" dirty="0"/>
              <a:t>so they were </a:t>
            </a:r>
            <a:r>
              <a:rPr lang="en-US" sz="3200" b="1" dirty="0">
                <a:solidFill>
                  <a:srgbClr val="C00000"/>
                </a:solidFill>
              </a:rPr>
              <a:t>NOT</a:t>
            </a:r>
            <a:r>
              <a:rPr lang="en-US" sz="3200" b="1" dirty="0"/>
              <a:t> included in the concept of “universal citizen” born with the French Revolution.</a:t>
            </a:r>
            <a:endParaRPr lang="en-US" sz="3200" dirty="0"/>
          </a:p>
          <a:p>
            <a:pPr marL="320040" indent="-320040" algn="ctr" fontAlgn="auto">
              <a:spcAft>
                <a:spcPts val="0"/>
              </a:spcAft>
              <a:buNone/>
              <a:defRPr/>
            </a:pPr>
            <a:r>
              <a:rPr lang="en-US" sz="3200" dirty="0"/>
              <a:t>The exclusion of women from political citizenship is therefore strongly linked to an </a:t>
            </a:r>
          </a:p>
          <a:p>
            <a:pPr marL="320040" indent="-320040" algn="ctr" fontAlgn="auto">
              <a:spcAft>
                <a:spcPts val="0"/>
              </a:spcAft>
              <a:buNone/>
              <a:defRPr/>
            </a:pPr>
            <a:r>
              <a:rPr lang="en-US" sz="3200" b="1" dirty="0">
                <a:solidFill>
                  <a:srgbClr val="FF0000"/>
                </a:solidFill>
              </a:rPr>
              <a:t>actual denial of individuality</a:t>
            </a:r>
            <a:r>
              <a:rPr lang="en-US" sz="3200" b="1" dirty="0"/>
              <a:t>.</a:t>
            </a:r>
          </a:p>
          <a:p>
            <a:endParaRPr lang="it-IT" dirty="0"/>
          </a:p>
        </p:txBody>
      </p:sp>
      <p:sp>
        <p:nvSpPr>
          <p:cNvPr id="4" name="Titolo 1">
            <a:extLst>
              <a:ext uri="{FF2B5EF4-FFF2-40B4-BE49-F238E27FC236}">
                <a16:creationId xmlns:a16="http://schemas.microsoft.com/office/drawing/2014/main" id="{3580C779-FC67-4469-8102-369C8A1253C7}"/>
              </a:ext>
            </a:extLst>
          </p:cNvPr>
          <p:cNvSpPr>
            <a:spLocks noGrp="1"/>
          </p:cNvSpPr>
          <p:nvPr>
            <p:ph type="title"/>
          </p:nvPr>
        </p:nvSpPr>
        <p:spPr>
          <a:xfrm>
            <a:off x="612775" y="228600"/>
            <a:ext cx="8153400" cy="990600"/>
          </a:xfrm>
          <a:solidFill>
            <a:schemeClr val="bg2">
              <a:lumMod val="90000"/>
            </a:schemeClr>
          </a:solidFill>
        </p:spPr>
        <p:txBody>
          <a:bodyPr/>
          <a:lstStyle/>
          <a:p>
            <a:pPr algn="ctr"/>
            <a:r>
              <a:rPr lang="en-US" sz="3200" b="1" dirty="0"/>
              <a:t>1793:</a:t>
            </a:r>
            <a:br>
              <a:rPr lang="en-US" sz="3200" b="1" dirty="0"/>
            </a:br>
            <a:r>
              <a:rPr lang="en-US" sz="3200" b="1" dirty="0"/>
              <a:t>are women included or not?</a:t>
            </a:r>
          </a:p>
        </p:txBody>
      </p:sp>
    </p:spTree>
    <p:extLst>
      <p:ext uri="{BB962C8B-B14F-4D97-AF65-F5344CB8AC3E}">
        <p14:creationId xmlns:p14="http://schemas.microsoft.com/office/powerpoint/2010/main" val="1761357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0270" y="201176"/>
            <a:ext cx="8964488" cy="990600"/>
          </a:xfrm>
          <a:solidFill>
            <a:schemeClr val="bg2"/>
          </a:solidFill>
        </p:spPr>
        <p:txBody>
          <a:bodyPr/>
          <a:lstStyle/>
          <a:p>
            <a:r>
              <a:rPr lang="it-IT" sz="3600" b="1" dirty="0"/>
              <a:t>Institutions </a:t>
            </a:r>
            <a:r>
              <a:rPr lang="it-IT" sz="3600" b="1" dirty="0" err="1"/>
              <a:t>born</a:t>
            </a:r>
            <a:r>
              <a:rPr lang="it-IT" sz="3600" b="1" dirty="0"/>
              <a:t> </a:t>
            </a:r>
            <a:r>
              <a:rPr lang="it-IT" sz="3600" b="1" dirty="0" err="1"/>
              <a:t>without</a:t>
            </a:r>
            <a:r>
              <a:rPr lang="it-IT" sz="3600" b="1" dirty="0"/>
              <a:t> </a:t>
            </a:r>
            <a:r>
              <a:rPr lang="it-IT" sz="3600" b="1" dirty="0" err="1"/>
              <a:t>women</a:t>
            </a:r>
            <a:endParaRPr lang="it-IT" sz="3600" b="1" dirty="0"/>
          </a:p>
        </p:txBody>
      </p:sp>
      <p:sp>
        <p:nvSpPr>
          <p:cNvPr id="3" name="Segnaposto contenuto 2"/>
          <p:cNvSpPr>
            <a:spLocks noGrp="1"/>
          </p:cNvSpPr>
          <p:nvPr>
            <p:ph sz="quarter" idx="1"/>
          </p:nvPr>
        </p:nvSpPr>
        <p:spPr>
          <a:xfrm>
            <a:off x="0" y="1587664"/>
            <a:ext cx="9134758" cy="5270336"/>
          </a:xfrm>
        </p:spPr>
        <p:txBody>
          <a:bodyPr/>
          <a:lstStyle/>
          <a:p>
            <a:r>
              <a:rPr lang="en-US" sz="2800" dirty="0"/>
              <a:t>The institutions responsible for the government of the society, responsible for shape  of the urban environment and for scheduling the daily life of the citizens </a:t>
            </a:r>
          </a:p>
          <a:p>
            <a:pPr marL="0" indent="0">
              <a:buNone/>
            </a:pPr>
            <a:r>
              <a:rPr lang="en-US" sz="2800" u="sng" dirty="0">
                <a:solidFill>
                  <a:srgbClr val="FF0000"/>
                </a:solidFill>
              </a:rPr>
              <a:t> didn’t allow women  to take part in the decision making process just because of their sex</a:t>
            </a:r>
            <a:endParaRPr lang="en-US" sz="2800" dirty="0"/>
          </a:p>
          <a:p>
            <a:pPr marL="0" indent="0" algn="ctr">
              <a:buNone/>
            </a:pPr>
            <a:r>
              <a:rPr lang="en-US" sz="2800" dirty="0">
                <a:solidFill>
                  <a:srgbClr val="C00000"/>
                </a:solidFill>
              </a:rPr>
              <a:t>Everything was set on a division of the spaces:</a:t>
            </a:r>
          </a:p>
          <a:p>
            <a:pPr algn="ctr"/>
            <a:r>
              <a:rPr lang="en-US" sz="2800" dirty="0">
                <a:solidFill>
                  <a:srgbClr val="C00000"/>
                </a:solidFill>
              </a:rPr>
              <a:t> WOMEN relegated in the private sector </a:t>
            </a:r>
          </a:p>
          <a:p>
            <a:pPr algn="ctr"/>
            <a:r>
              <a:rPr lang="en-US" sz="2800" dirty="0">
                <a:solidFill>
                  <a:srgbClr val="C00000"/>
                </a:solidFill>
              </a:rPr>
              <a:t>MEN free to access both public and private space.</a:t>
            </a:r>
            <a:endParaRPr lang="it-IT" sz="2800" dirty="0">
              <a:solidFill>
                <a:srgbClr val="C00000"/>
              </a:solidFill>
            </a:endParaRPr>
          </a:p>
          <a:p>
            <a:r>
              <a:rPr lang="en-US" sz="2800" dirty="0">
                <a:solidFill>
                  <a:srgbClr val="C00000"/>
                </a:solidFill>
              </a:rPr>
              <a:t>women were asked </a:t>
            </a:r>
            <a:r>
              <a:rPr lang="en-US" sz="2800" b="1" u="sng" dirty="0">
                <a:solidFill>
                  <a:srgbClr val="C00000"/>
                </a:solidFill>
              </a:rPr>
              <a:t>to adapt</a:t>
            </a:r>
            <a:r>
              <a:rPr lang="en-US" sz="2800" u="sng" dirty="0"/>
              <a:t> </a:t>
            </a:r>
            <a:r>
              <a:rPr lang="en-US" sz="2800" dirty="0"/>
              <a:t>to manage a “double presence” without support, without sharing, without choices. </a:t>
            </a:r>
            <a:endParaRPr lang="it-IT" sz="2800" dirty="0"/>
          </a:p>
          <a:p>
            <a:endParaRPr lang="it-IT"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err="1"/>
              <a:t>Women</a:t>
            </a:r>
            <a:r>
              <a:rPr lang="it-IT" sz="3200" dirty="0"/>
              <a:t> always </a:t>
            </a:r>
            <a:r>
              <a:rPr lang="it-IT" sz="3200" dirty="0" err="1"/>
              <a:t>treated</a:t>
            </a:r>
            <a:r>
              <a:rPr lang="it-IT" sz="3200" dirty="0"/>
              <a:t> </a:t>
            </a:r>
            <a:r>
              <a:rPr lang="it-IT" sz="3200" dirty="0" err="1"/>
              <a:t>differently</a:t>
            </a:r>
            <a:r>
              <a:rPr lang="it-IT" sz="3200" dirty="0"/>
              <a:t> just </a:t>
            </a:r>
            <a:r>
              <a:rPr lang="it-IT" sz="3200" dirty="0" err="1"/>
              <a:t>because</a:t>
            </a:r>
            <a:r>
              <a:rPr lang="it-IT" sz="3200" dirty="0"/>
              <a:t> </a:t>
            </a:r>
            <a:r>
              <a:rPr lang="it-IT" sz="3200" dirty="0" err="1"/>
              <a:t>they</a:t>
            </a:r>
            <a:r>
              <a:rPr lang="it-IT" sz="3200" dirty="0"/>
              <a:t> </a:t>
            </a:r>
            <a:r>
              <a:rPr lang="it-IT" sz="3200" dirty="0" err="1"/>
              <a:t>were</a:t>
            </a:r>
            <a:r>
              <a:rPr lang="it-IT" sz="3200" dirty="0"/>
              <a:t> </a:t>
            </a:r>
            <a:r>
              <a:rPr lang="it-IT" sz="3200" dirty="0" err="1"/>
              <a:t>women</a:t>
            </a:r>
            <a:r>
              <a:rPr lang="it-IT" sz="3200" dirty="0"/>
              <a:t>…</a:t>
            </a:r>
          </a:p>
        </p:txBody>
      </p:sp>
      <p:sp>
        <p:nvSpPr>
          <p:cNvPr id="3" name="Segnaposto contenuto 2"/>
          <p:cNvSpPr>
            <a:spLocks noGrp="1"/>
          </p:cNvSpPr>
          <p:nvPr>
            <p:ph sz="quarter" idx="1"/>
          </p:nvPr>
        </p:nvSpPr>
        <p:spPr>
          <a:xfrm>
            <a:off x="612648" y="1600200"/>
            <a:ext cx="8153400" cy="4853136"/>
          </a:xfrm>
          <a:solidFill>
            <a:schemeClr val="accent2">
              <a:lumMod val="20000"/>
              <a:lumOff val="80000"/>
            </a:schemeClr>
          </a:solidFill>
        </p:spPr>
        <p:txBody>
          <a:bodyPr/>
          <a:lstStyle/>
          <a:p>
            <a:pPr marL="0" indent="0" algn="ctr">
              <a:buNone/>
            </a:pPr>
            <a:endParaRPr lang="it-IT" dirty="0"/>
          </a:p>
          <a:p>
            <a:pPr algn="ctr">
              <a:buNone/>
            </a:pPr>
            <a:r>
              <a:rPr lang="it-IT" dirty="0"/>
              <a:t>So in the XX Century World</a:t>
            </a:r>
          </a:p>
          <a:p>
            <a:pPr algn="ctr">
              <a:buNone/>
            </a:pPr>
            <a:r>
              <a:rPr lang="it-IT" dirty="0"/>
              <a:t> </a:t>
            </a:r>
            <a:r>
              <a:rPr lang="it-IT" dirty="0" err="1"/>
              <a:t>Women</a:t>
            </a:r>
            <a:r>
              <a:rPr lang="it-IT" dirty="0"/>
              <a:t> </a:t>
            </a:r>
            <a:r>
              <a:rPr lang="it-IT" dirty="0" err="1"/>
              <a:t>didn’t</a:t>
            </a:r>
            <a:r>
              <a:rPr lang="it-IT" dirty="0"/>
              <a:t> </a:t>
            </a:r>
            <a:r>
              <a:rPr lang="it-IT" b="1" dirty="0" err="1">
                <a:effectLst>
                  <a:outerShdw blurRad="38100" dist="38100" dir="2700000" algn="tl">
                    <a:srgbClr val="000000">
                      <a:alpha val="43137"/>
                    </a:srgbClr>
                  </a:outerShdw>
                </a:effectLst>
              </a:rPr>
              <a:t>have</a:t>
            </a:r>
            <a:r>
              <a:rPr lang="it-IT" b="1" dirty="0">
                <a:effectLst>
                  <a:outerShdw blurRad="38100" dist="38100" dir="2700000" algn="tl">
                    <a:srgbClr val="000000">
                      <a:alpha val="43137"/>
                    </a:srgbClr>
                  </a:outerShdw>
                </a:effectLst>
              </a:rPr>
              <a:t> </a:t>
            </a:r>
            <a:r>
              <a:rPr lang="it-IT" dirty="0"/>
              <a:t>the </a:t>
            </a:r>
            <a:r>
              <a:rPr lang="it-IT" dirty="0" err="1"/>
              <a:t>same</a:t>
            </a:r>
            <a:r>
              <a:rPr lang="it-IT" dirty="0"/>
              <a:t> rights of men…</a:t>
            </a:r>
          </a:p>
          <a:p>
            <a:pPr algn="ctr">
              <a:buNone/>
            </a:pPr>
            <a:endParaRPr lang="it-IT" dirty="0"/>
          </a:p>
          <a:p>
            <a:pPr algn="ctr">
              <a:buNone/>
            </a:pPr>
            <a:r>
              <a:rPr lang="it-IT" b="1" dirty="0">
                <a:solidFill>
                  <a:srgbClr val="FF0000"/>
                </a:solidFill>
              </a:rPr>
              <a:t>…and </a:t>
            </a:r>
            <a:r>
              <a:rPr lang="it-IT" b="1" dirty="0" err="1">
                <a:solidFill>
                  <a:srgbClr val="FF0000"/>
                </a:solidFill>
              </a:rPr>
              <a:t>this</a:t>
            </a:r>
            <a:r>
              <a:rPr lang="it-IT" b="1" dirty="0">
                <a:solidFill>
                  <a:srgbClr val="FF0000"/>
                </a:solidFill>
              </a:rPr>
              <a:t> just </a:t>
            </a:r>
            <a:r>
              <a:rPr lang="it-IT" b="1" dirty="0" err="1">
                <a:solidFill>
                  <a:srgbClr val="FF0000"/>
                </a:solidFill>
              </a:rPr>
              <a:t>because</a:t>
            </a:r>
            <a:r>
              <a:rPr lang="it-IT" b="1" dirty="0">
                <a:solidFill>
                  <a:srgbClr val="FF0000"/>
                </a:solidFill>
              </a:rPr>
              <a:t> </a:t>
            </a:r>
            <a:r>
              <a:rPr lang="it-IT" b="1" dirty="0" err="1">
                <a:solidFill>
                  <a:srgbClr val="FF0000"/>
                </a:solidFill>
              </a:rPr>
              <a:t>they</a:t>
            </a:r>
            <a:r>
              <a:rPr lang="it-IT" b="1" dirty="0">
                <a:solidFill>
                  <a:srgbClr val="FF0000"/>
                </a:solidFill>
              </a:rPr>
              <a:t> </a:t>
            </a:r>
            <a:r>
              <a:rPr lang="it-IT" b="1" dirty="0" err="1">
                <a:solidFill>
                  <a:srgbClr val="FF0000"/>
                </a:solidFill>
              </a:rPr>
              <a:t>were</a:t>
            </a:r>
            <a:r>
              <a:rPr lang="it-IT" b="1" dirty="0">
                <a:solidFill>
                  <a:srgbClr val="FF0000"/>
                </a:solidFill>
              </a:rPr>
              <a:t> </a:t>
            </a:r>
            <a:r>
              <a:rPr lang="it-IT" b="1" u="sng" dirty="0" err="1">
                <a:solidFill>
                  <a:srgbClr val="FF0000"/>
                </a:solidFill>
              </a:rPr>
              <a:t>not</a:t>
            </a:r>
            <a:r>
              <a:rPr lang="it-IT" b="1" u="sng" dirty="0">
                <a:solidFill>
                  <a:srgbClr val="FF0000"/>
                </a:solidFill>
              </a:rPr>
              <a:t> men</a:t>
            </a:r>
            <a:r>
              <a:rPr lang="it-IT" b="1" dirty="0">
                <a:solidFill>
                  <a:srgbClr val="FF0000"/>
                </a:solidFill>
              </a:rPr>
              <a:t>!</a:t>
            </a:r>
            <a:endParaRPr lang="it-IT" dirty="0"/>
          </a:p>
          <a:p>
            <a:pPr algn="ctr">
              <a:buNone/>
            </a:pPr>
            <a:endParaRPr lang="it-IT" dirty="0"/>
          </a:p>
          <a:p>
            <a:pPr algn="ctr">
              <a:buNone/>
            </a:pPr>
            <a:r>
              <a:rPr lang="it-IT" dirty="0" err="1"/>
              <a:t>Even</a:t>
            </a:r>
            <a:r>
              <a:rPr lang="it-IT" dirty="0"/>
              <a:t> today, in the XXI Century, </a:t>
            </a:r>
          </a:p>
          <a:p>
            <a:pPr algn="ctr">
              <a:buNone/>
            </a:pPr>
            <a:r>
              <a:rPr lang="it-IT" dirty="0"/>
              <a:t>the idea of </a:t>
            </a:r>
            <a:r>
              <a:rPr lang="it-IT" dirty="0" err="1"/>
              <a:t>women</a:t>
            </a:r>
            <a:r>
              <a:rPr lang="it-IT" dirty="0"/>
              <a:t> </a:t>
            </a:r>
            <a:r>
              <a:rPr lang="it-IT" dirty="0" err="1"/>
              <a:t>as</a:t>
            </a:r>
            <a:r>
              <a:rPr lang="it-IT" dirty="0"/>
              <a:t> </a:t>
            </a:r>
            <a:r>
              <a:rPr lang="it-IT" dirty="0" err="1"/>
              <a:t>fully</a:t>
            </a:r>
            <a:r>
              <a:rPr lang="it-IT" dirty="0"/>
              <a:t> </a:t>
            </a:r>
            <a:r>
              <a:rPr lang="it-IT" dirty="0" err="1"/>
              <a:t>citizens</a:t>
            </a:r>
            <a:r>
              <a:rPr lang="it-IT" dirty="0"/>
              <a:t> (</a:t>
            </a:r>
            <a:r>
              <a:rPr lang="it-IT" dirty="0" err="1"/>
              <a:t>remember</a:t>
            </a:r>
            <a:r>
              <a:rPr lang="it-IT" dirty="0"/>
              <a:t> Marshall…) </a:t>
            </a:r>
            <a:r>
              <a:rPr lang="it-IT" b="1" u="sng" dirty="0" err="1">
                <a:solidFill>
                  <a:srgbClr val="C00000"/>
                </a:solidFill>
              </a:rPr>
              <a:t>is</a:t>
            </a:r>
            <a:r>
              <a:rPr lang="it-IT" b="1" u="sng" dirty="0">
                <a:solidFill>
                  <a:srgbClr val="C00000"/>
                </a:solidFill>
              </a:rPr>
              <a:t> </a:t>
            </a:r>
            <a:r>
              <a:rPr lang="it-IT" b="1" u="sng" dirty="0" err="1">
                <a:solidFill>
                  <a:srgbClr val="C00000"/>
                </a:solidFill>
              </a:rPr>
              <a:t>still</a:t>
            </a:r>
            <a:r>
              <a:rPr lang="it-IT" b="1" u="sng" dirty="0">
                <a:solidFill>
                  <a:srgbClr val="C00000"/>
                </a:solidFill>
              </a:rPr>
              <a:t> </a:t>
            </a:r>
            <a:r>
              <a:rPr lang="it-IT" b="1" u="sng" dirty="0" err="1">
                <a:solidFill>
                  <a:srgbClr val="C00000"/>
                </a:solidFill>
              </a:rPr>
              <a:t>feeble</a:t>
            </a:r>
            <a:r>
              <a:rPr lang="it-IT" b="1" u="sng" dirty="0">
                <a:solidFill>
                  <a:srgbClr val="C00000"/>
                </a:solidFill>
              </a:rPr>
              <a:t>, under </a:t>
            </a:r>
            <a:r>
              <a:rPr lang="it-IT" b="1" u="sng" dirty="0" err="1">
                <a:solidFill>
                  <a:srgbClr val="C00000"/>
                </a:solidFill>
              </a:rPr>
              <a:t>question</a:t>
            </a:r>
            <a:endParaRPr lang="it-IT" b="1" u="sng" dirty="0">
              <a:solidFill>
                <a:srgbClr val="C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5300" y="253092"/>
            <a:ext cx="8153400" cy="990600"/>
          </a:xfrm>
          <a:solidFill>
            <a:schemeClr val="accent2">
              <a:lumMod val="40000"/>
              <a:lumOff val="60000"/>
            </a:schemeClr>
          </a:solidFill>
        </p:spPr>
        <p:txBody>
          <a:bodyPr/>
          <a:lstStyle/>
          <a:p>
            <a:pPr algn="ctr"/>
            <a:r>
              <a:rPr lang="it-IT" sz="3600" dirty="0"/>
              <a:t>After the war, in the 50es  and 60es </a:t>
            </a:r>
            <a:br>
              <a:rPr lang="it-IT" sz="3600" dirty="0"/>
            </a:br>
            <a:r>
              <a:rPr lang="it-IT" sz="3600" dirty="0" err="1"/>
              <a:t>women</a:t>
            </a:r>
            <a:r>
              <a:rPr lang="it-IT" sz="3600" dirty="0"/>
              <a:t> </a:t>
            </a:r>
            <a:r>
              <a:rPr lang="it-IT" sz="3600" dirty="0" err="1"/>
              <a:t>entered</a:t>
            </a:r>
            <a:r>
              <a:rPr lang="it-IT" sz="3600" dirty="0"/>
              <a:t> the public </a:t>
            </a:r>
            <a:r>
              <a:rPr lang="it-IT" sz="3600" dirty="0" err="1"/>
              <a:t>space</a:t>
            </a:r>
            <a:r>
              <a:rPr lang="it-IT" sz="3600" dirty="0"/>
              <a:t> of work</a:t>
            </a:r>
          </a:p>
        </p:txBody>
      </p:sp>
      <p:sp>
        <p:nvSpPr>
          <p:cNvPr id="5" name="CasellaDiTesto 4"/>
          <p:cNvSpPr txBox="1"/>
          <p:nvPr/>
        </p:nvSpPr>
        <p:spPr>
          <a:xfrm>
            <a:off x="251520" y="1772816"/>
            <a:ext cx="8487511" cy="4832092"/>
          </a:xfrm>
          <a:prstGeom prst="rect">
            <a:avLst/>
          </a:prstGeom>
          <a:solidFill>
            <a:schemeClr val="accent1">
              <a:lumMod val="20000"/>
              <a:lumOff val="80000"/>
            </a:schemeClr>
          </a:solidFill>
        </p:spPr>
        <p:txBody>
          <a:bodyPr wrap="square" rtlCol="0">
            <a:spAutoFit/>
          </a:bodyPr>
          <a:lstStyle/>
          <a:p>
            <a:r>
              <a:rPr lang="en-US" sz="2800" dirty="0"/>
              <a:t>In most of the European countries legislation on labor market continues to oscillate between an idea of </a:t>
            </a:r>
            <a:r>
              <a:rPr lang="en-US" sz="2800" dirty="0">
                <a:solidFill>
                  <a:srgbClr val="FF0000"/>
                </a:solidFill>
              </a:rPr>
              <a:t>equality</a:t>
            </a:r>
            <a:r>
              <a:rPr lang="en-US" sz="2800" dirty="0"/>
              <a:t> and the underlining of a </a:t>
            </a:r>
            <a:r>
              <a:rPr lang="en-US" sz="2800" dirty="0">
                <a:solidFill>
                  <a:srgbClr val="FF0000"/>
                </a:solidFill>
              </a:rPr>
              <a:t>difference </a:t>
            </a:r>
            <a:r>
              <a:rPr lang="en-US" sz="2800" dirty="0"/>
              <a:t>among sexes; between </a:t>
            </a:r>
            <a:r>
              <a:rPr lang="en-US" sz="2800" dirty="0">
                <a:solidFill>
                  <a:srgbClr val="FF0000"/>
                </a:solidFill>
              </a:rPr>
              <a:t>work</a:t>
            </a:r>
            <a:r>
              <a:rPr lang="en-US" sz="2800" dirty="0"/>
              <a:t> and</a:t>
            </a:r>
            <a:r>
              <a:rPr lang="en-US" sz="2800" dirty="0">
                <a:solidFill>
                  <a:srgbClr val="FF0000"/>
                </a:solidFill>
              </a:rPr>
              <a:t> motherhood</a:t>
            </a:r>
            <a:r>
              <a:rPr lang="en-US" sz="2800" dirty="0"/>
              <a:t>; between </a:t>
            </a:r>
            <a:r>
              <a:rPr lang="en-US" sz="2800" dirty="0">
                <a:solidFill>
                  <a:srgbClr val="FF0000"/>
                </a:solidFill>
              </a:rPr>
              <a:t>protection</a:t>
            </a:r>
            <a:r>
              <a:rPr lang="en-US" sz="2800" dirty="0"/>
              <a:t> and</a:t>
            </a:r>
            <a:r>
              <a:rPr lang="en-US" sz="2800" dirty="0">
                <a:solidFill>
                  <a:srgbClr val="FF0000"/>
                </a:solidFill>
              </a:rPr>
              <a:t> rights</a:t>
            </a:r>
            <a:r>
              <a:rPr lang="en-US" sz="2800" dirty="0"/>
              <a:t>: </a:t>
            </a:r>
          </a:p>
          <a:p>
            <a:endParaRPr lang="en-US" sz="2800" dirty="0"/>
          </a:p>
          <a:p>
            <a:r>
              <a:rPr lang="en-US" sz="2800" dirty="0"/>
              <a:t>Laws are inspired by a “PROTECTING” criteria of equality (women as victims, in perennial need of help), but the </a:t>
            </a:r>
            <a:r>
              <a:rPr lang="en-US" sz="2800" b="1" dirty="0">
                <a:solidFill>
                  <a:srgbClr val="C00000"/>
                </a:solidFill>
              </a:rPr>
              <a:t>lack of public structures of welfare </a:t>
            </a:r>
            <a:r>
              <a:rPr lang="en-US" sz="2800" dirty="0"/>
              <a:t>in most of the EU states, de-potentiates the power of this approach.</a:t>
            </a:r>
            <a:endParaRPr lang="it-IT" sz="2800" dirty="0"/>
          </a:p>
        </p:txBody>
      </p:sp>
    </p:spTree>
    <p:extLst>
      <p:ext uri="{BB962C8B-B14F-4D97-AF65-F5344CB8AC3E}">
        <p14:creationId xmlns:p14="http://schemas.microsoft.com/office/powerpoint/2010/main" val="1698529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Little changes in the Sixties….</a:t>
            </a:r>
          </a:p>
        </p:txBody>
      </p:sp>
      <p:sp>
        <p:nvSpPr>
          <p:cNvPr id="4" name="Text Box 3"/>
          <p:cNvSpPr txBox="1">
            <a:spLocks noGrp="1" noChangeArrowheads="1"/>
          </p:cNvSpPr>
          <p:nvPr>
            <p:ph sz="quarter" idx="1"/>
          </p:nvPr>
        </p:nvSpPr>
        <p:spPr bwMode="auto">
          <a:xfrm>
            <a:off x="381537" y="1700808"/>
            <a:ext cx="8153400" cy="861391"/>
          </a:xfrm>
          <a:prstGeom prst="rect">
            <a:avLst/>
          </a:prstGeom>
          <a:solidFill>
            <a:srgbClr val="FF99FF"/>
          </a:solidFill>
          <a:ln w="9525">
            <a:noFill/>
            <a:round/>
            <a:headEnd/>
            <a:tailEnd/>
          </a:ln>
          <a:effectLst/>
        </p:spPr>
        <p:txBody>
          <a:bodyPr lIns="90000" tIns="46800" rIns="90000" bIns="46800">
            <a:spAutoFit/>
          </a:bodyPr>
          <a:lstStyle/>
          <a:p>
            <a:pPr algn="ctr">
              <a:lnSpc>
                <a:spcPct val="100000"/>
              </a:lnSpc>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1" u="sng" dirty="0">
                <a:solidFill>
                  <a:srgbClr val="000000"/>
                </a:solidFill>
                <a:latin typeface="Arial" charset="0"/>
              </a:rPr>
              <a:t>The situation starts changing only </a:t>
            </a:r>
          </a:p>
          <a:p>
            <a:pPr algn="ctr">
              <a:lnSpc>
                <a:spcPct val="100000"/>
              </a:lnSpc>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1" u="sng" dirty="0">
                <a:solidFill>
                  <a:srgbClr val="000000"/>
                </a:solidFill>
                <a:latin typeface="Arial" charset="0"/>
              </a:rPr>
              <a:t>at the end of the sixties (and mostly in USA and UK)</a:t>
            </a:r>
          </a:p>
        </p:txBody>
      </p:sp>
      <p:sp>
        <p:nvSpPr>
          <p:cNvPr id="3" name="CasellaDiTesto 2"/>
          <p:cNvSpPr txBox="1"/>
          <p:nvPr/>
        </p:nvSpPr>
        <p:spPr>
          <a:xfrm>
            <a:off x="381537" y="2828835"/>
            <a:ext cx="8061236" cy="1200329"/>
          </a:xfrm>
          <a:prstGeom prst="rect">
            <a:avLst/>
          </a:prstGeom>
          <a:solidFill>
            <a:schemeClr val="accent2">
              <a:lumMod val="40000"/>
              <a:lumOff val="60000"/>
            </a:schemeClr>
          </a:solidFill>
        </p:spPr>
        <p:txBody>
          <a:bodyPr wrap="square" rtlCol="0">
            <a:spAutoFit/>
          </a:bodyPr>
          <a:lstStyle/>
          <a:p>
            <a:r>
              <a:rPr lang="it-IT" dirty="0" err="1"/>
              <a:t>One</a:t>
            </a:r>
            <a:r>
              <a:rPr lang="it-IT" dirty="0"/>
              <a:t> of the </a:t>
            </a:r>
            <a:r>
              <a:rPr lang="it-IT" dirty="0" err="1"/>
              <a:t>most</a:t>
            </a:r>
            <a:r>
              <a:rPr lang="it-IT" dirty="0"/>
              <a:t> </a:t>
            </a:r>
            <a:r>
              <a:rPr lang="it-IT" dirty="0" err="1"/>
              <a:t>relevant</a:t>
            </a:r>
            <a:r>
              <a:rPr lang="it-IT" dirty="0"/>
              <a:t> book </a:t>
            </a:r>
            <a:r>
              <a:rPr lang="it-IT" dirty="0" err="1"/>
              <a:t>published</a:t>
            </a:r>
            <a:r>
              <a:rPr lang="it-IT" dirty="0"/>
              <a:t> in 1963 </a:t>
            </a:r>
            <a:r>
              <a:rPr lang="it-IT" dirty="0" err="1"/>
              <a:t>was</a:t>
            </a:r>
            <a:r>
              <a:rPr lang="it-IT" dirty="0"/>
              <a:t>: </a:t>
            </a:r>
            <a:endParaRPr lang="it-IT" i="1" dirty="0"/>
          </a:p>
          <a:p>
            <a:pPr algn="ctr"/>
            <a:r>
              <a:rPr lang="it-IT" b="1" i="1" dirty="0">
                <a:solidFill>
                  <a:srgbClr val="FF0000"/>
                </a:solidFill>
              </a:rPr>
              <a:t>The </a:t>
            </a:r>
            <a:r>
              <a:rPr lang="it-IT" b="1" i="1" dirty="0" err="1">
                <a:solidFill>
                  <a:srgbClr val="FF0000"/>
                </a:solidFill>
              </a:rPr>
              <a:t>femininine</a:t>
            </a:r>
            <a:r>
              <a:rPr lang="it-IT" b="1" i="1" dirty="0">
                <a:solidFill>
                  <a:srgbClr val="FF0000"/>
                </a:solidFill>
              </a:rPr>
              <a:t> </a:t>
            </a:r>
            <a:r>
              <a:rPr lang="it-IT" b="1" i="1" dirty="0" err="1">
                <a:solidFill>
                  <a:srgbClr val="FF0000"/>
                </a:solidFill>
              </a:rPr>
              <a:t>mistique</a:t>
            </a:r>
            <a:r>
              <a:rPr lang="it-IT" b="1" i="1" dirty="0">
                <a:solidFill>
                  <a:srgbClr val="FF0000"/>
                </a:solidFill>
              </a:rPr>
              <a:t> </a:t>
            </a:r>
            <a:r>
              <a:rPr lang="it-IT" b="1" dirty="0">
                <a:solidFill>
                  <a:srgbClr val="FF0000"/>
                </a:solidFill>
              </a:rPr>
              <a:t>by Betty </a:t>
            </a:r>
            <a:r>
              <a:rPr lang="it-IT" b="1" dirty="0" err="1">
                <a:solidFill>
                  <a:srgbClr val="FF0000"/>
                </a:solidFill>
              </a:rPr>
              <a:t>Friedan</a:t>
            </a:r>
            <a:endParaRPr lang="it-IT" b="1" dirty="0">
              <a:solidFill>
                <a:srgbClr val="FF0000"/>
              </a:solidFill>
            </a:endParaRPr>
          </a:p>
          <a:p>
            <a:r>
              <a:rPr lang="en-US" dirty="0"/>
              <a:t>It reveals the dramatic  and depressive situation of white women of the middle class in American society </a:t>
            </a:r>
          </a:p>
        </p:txBody>
      </p:sp>
      <p:sp>
        <p:nvSpPr>
          <p:cNvPr id="6" name="Rettangolo 5"/>
          <p:cNvSpPr/>
          <p:nvPr/>
        </p:nvSpPr>
        <p:spPr>
          <a:xfrm>
            <a:off x="348700" y="4295800"/>
            <a:ext cx="8105314" cy="1477328"/>
          </a:xfrm>
          <a:prstGeom prst="rect">
            <a:avLst/>
          </a:prstGeom>
          <a:solidFill>
            <a:schemeClr val="bg2"/>
          </a:solidFill>
        </p:spPr>
        <p:txBody>
          <a:bodyPr wrap="square">
            <a:spAutoFit/>
          </a:bodyPr>
          <a:lstStyle/>
          <a:p>
            <a:r>
              <a:rPr lang="it-IT" dirty="0" err="1"/>
              <a:t>This</a:t>
            </a:r>
            <a:r>
              <a:rPr lang="it-IT" dirty="0"/>
              <a:t> symposium </a:t>
            </a:r>
            <a:r>
              <a:rPr lang="en-US" i="1" u="sng" dirty="0"/>
              <a:t>The Feminine Mystique: Past, Present, and Future </a:t>
            </a:r>
            <a:r>
              <a:rPr lang="en-US" dirty="0"/>
              <a:t>is on the on-going relevance of this book and the status of the battles of feminist movement today and </a:t>
            </a:r>
            <a:r>
              <a:rPr lang="it-IT" dirty="0" err="1"/>
              <a:t>is</a:t>
            </a:r>
            <a:r>
              <a:rPr lang="it-IT" dirty="0"/>
              <a:t> </a:t>
            </a:r>
            <a:r>
              <a:rPr lang="it-IT" dirty="0" err="1"/>
              <a:t>very</a:t>
            </a:r>
            <a:r>
              <a:rPr lang="it-IT" dirty="0"/>
              <a:t> </a:t>
            </a:r>
            <a:r>
              <a:rPr lang="it-IT" dirty="0" err="1"/>
              <a:t>interesting</a:t>
            </a:r>
            <a:r>
              <a:rPr lang="it-IT" dirty="0"/>
              <a:t>:</a:t>
            </a:r>
          </a:p>
          <a:p>
            <a:r>
              <a:rPr lang="it-IT" dirty="0">
                <a:hlinkClick r:id="rId2"/>
              </a:rPr>
              <a:t>https://www.youtube.com/watch?v=l9g_sZeE-98</a:t>
            </a:r>
            <a:endParaRPr lang="it-IT" dirty="0"/>
          </a:p>
          <a:p>
            <a:endParaRPr lang="it-IT" dirty="0"/>
          </a:p>
        </p:txBody>
      </p:sp>
    </p:spTree>
    <p:extLst>
      <p:ext uri="{BB962C8B-B14F-4D97-AF65-F5344CB8AC3E}">
        <p14:creationId xmlns:p14="http://schemas.microsoft.com/office/powerpoint/2010/main" val="634720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5E4B57-293C-4FBB-AA6B-CAA6FEBB854F}"/>
              </a:ext>
            </a:extLst>
          </p:cNvPr>
          <p:cNvSpPr>
            <a:spLocks noGrp="1"/>
          </p:cNvSpPr>
          <p:nvPr>
            <p:ph type="title"/>
          </p:nvPr>
        </p:nvSpPr>
        <p:spPr/>
        <p:txBody>
          <a:bodyPr/>
          <a:lstStyle/>
          <a:p>
            <a:r>
              <a:rPr lang="it-IT" dirty="0"/>
              <a:t>Two </a:t>
            </a:r>
            <a:r>
              <a:rPr lang="it-IT" dirty="0" err="1"/>
              <a:t>faces</a:t>
            </a:r>
            <a:r>
              <a:rPr lang="it-IT" dirty="0"/>
              <a:t> of the Sixties in USA</a:t>
            </a:r>
          </a:p>
        </p:txBody>
      </p:sp>
      <p:sp>
        <p:nvSpPr>
          <p:cNvPr id="3" name="Segnaposto contenuto 2">
            <a:extLst>
              <a:ext uri="{FF2B5EF4-FFF2-40B4-BE49-F238E27FC236}">
                <a16:creationId xmlns:a16="http://schemas.microsoft.com/office/drawing/2014/main" id="{2A3BD52E-0800-41A0-ACF3-A745FFA875A8}"/>
              </a:ext>
            </a:extLst>
          </p:cNvPr>
          <p:cNvSpPr>
            <a:spLocks noGrp="1"/>
          </p:cNvSpPr>
          <p:nvPr>
            <p:ph sz="quarter" idx="1"/>
          </p:nvPr>
        </p:nvSpPr>
        <p:spPr>
          <a:xfrm>
            <a:off x="3347864" y="1628800"/>
            <a:ext cx="5418184" cy="5229200"/>
          </a:xfrm>
        </p:spPr>
        <p:txBody>
          <a:bodyPr/>
          <a:lstStyle/>
          <a:p>
            <a:r>
              <a:rPr lang="it-IT" sz="2000" b="1" dirty="0"/>
              <a:t>BETTIE FRIEDAN </a:t>
            </a:r>
            <a:r>
              <a:rPr lang="it-IT" sz="2000" b="1" dirty="0" err="1"/>
              <a:t>feminist</a:t>
            </a:r>
            <a:endParaRPr lang="it-IT" sz="2000" b="1" dirty="0"/>
          </a:p>
          <a:p>
            <a:r>
              <a:rPr lang="en-US" sz="2000" i="1" u="sng" dirty="0"/>
              <a:t>The Feminine Mystique: Past, Present, and Future </a:t>
            </a:r>
            <a:r>
              <a:rPr lang="en-US" sz="2000" dirty="0"/>
              <a:t>is on the on-going relevance of this book and the status of the battles of feminist movement today and </a:t>
            </a:r>
            <a:r>
              <a:rPr lang="it-IT" sz="2000" dirty="0" err="1"/>
              <a:t>is</a:t>
            </a:r>
            <a:r>
              <a:rPr lang="it-IT" sz="2000" dirty="0"/>
              <a:t> </a:t>
            </a:r>
            <a:r>
              <a:rPr lang="it-IT" sz="2000" dirty="0" err="1"/>
              <a:t>very</a:t>
            </a:r>
            <a:r>
              <a:rPr lang="it-IT" sz="2000" dirty="0"/>
              <a:t> </a:t>
            </a:r>
            <a:r>
              <a:rPr lang="it-IT" sz="2000" dirty="0" err="1"/>
              <a:t>interesting</a:t>
            </a:r>
            <a:r>
              <a:rPr lang="it-IT" sz="2000" dirty="0"/>
              <a:t>:</a:t>
            </a:r>
          </a:p>
          <a:p>
            <a:r>
              <a:rPr lang="it-IT" sz="2000" dirty="0">
                <a:hlinkClick r:id="rId2"/>
              </a:rPr>
              <a:t>https://www.youtube.com/watch?v=l9g_sZeE-98</a:t>
            </a:r>
            <a:endParaRPr lang="it-IT" sz="2000" dirty="0"/>
          </a:p>
          <a:p>
            <a:r>
              <a:rPr lang="it-IT" sz="2000" b="1" dirty="0"/>
              <a:t>PHILLIS SCHLAFLY  conservative</a:t>
            </a:r>
          </a:p>
          <a:p>
            <a:r>
              <a:rPr lang="it-IT" sz="2000" dirty="0" err="1"/>
              <a:t>republican</a:t>
            </a:r>
            <a:r>
              <a:rPr lang="it-IT" sz="2000" dirty="0"/>
              <a:t>, anti </a:t>
            </a:r>
            <a:r>
              <a:rPr lang="it-IT" sz="2000" dirty="0" err="1"/>
              <a:t>Equal</a:t>
            </a:r>
            <a:r>
              <a:rPr lang="it-IT" sz="2000" dirty="0"/>
              <a:t> right </a:t>
            </a:r>
            <a:r>
              <a:rPr lang="it-IT" sz="2000" dirty="0" err="1"/>
              <a:t>Amendment</a:t>
            </a:r>
            <a:r>
              <a:rPr lang="it-IT" sz="2000" dirty="0"/>
              <a:t> (ERA) for </a:t>
            </a:r>
            <a:r>
              <a:rPr lang="it-IT" sz="2000" dirty="0" err="1"/>
              <a:t>women</a:t>
            </a:r>
            <a:r>
              <a:rPr lang="it-IT" sz="2000" dirty="0"/>
              <a:t> !!!! (1924-2016)</a:t>
            </a:r>
          </a:p>
          <a:p>
            <a:r>
              <a:rPr lang="it-IT" sz="2000" dirty="0"/>
              <a:t>(</a:t>
            </a:r>
            <a:r>
              <a:rPr lang="it-IT" sz="2000" dirty="0" err="1"/>
              <a:t>see</a:t>
            </a:r>
            <a:r>
              <a:rPr lang="it-IT" sz="2000" dirty="0"/>
              <a:t> the tv </a:t>
            </a:r>
            <a:r>
              <a:rPr lang="it-IT" sz="2000" dirty="0" err="1"/>
              <a:t>series</a:t>
            </a:r>
            <a:r>
              <a:rPr lang="it-IT" sz="2000" dirty="0"/>
              <a:t>: </a:t>
            </a:r>
            <a:r>
              <a:rPr lang="it-IT" sz="2000" dirty="0" err="1"/>
              <a:t>Mrs</a:t>
            </a:r>
            <a:r>
              <a:rPr lang="it-IT" sz="2000" dirty="0"/>
              <a:t> America, with </a:t>
            </a:r>
            <a:r>
              <a:rPr lang="it-IT" sz="2000" dirty="0" err="1"/>
              <a:t>Cate</a:t>
            </a:r>
            <a:r>
              <a:rPr lang="it-IT" sz="2000" dirty="0"/>
              <a:t> Blanchett)</a:t>
            </a:r>
          </a:p>
          <a:p>
            <a:r>
              <a:rPr lang="it-IT" sz="2000" dirty="0">
                <a:hlinkClick r:id="rId3"/>
              </a:rPr>
              <a:t>https://www.latimes.com/entertainment-arts/tv/story/2020-04-24/mrs-america-phyllis-schlafly-equal-rights-amendment</a:t>
            </a:r>
            <a:endParaRPr lang="it-IT" sz="2000" dirty="0"/>
          </a:p>
          <a:p>
            <a:endParaRPr lang="it-IT" sz="2000" dirty="0"/>
          </a:p>
        </p:txBody>
      </p:sp>
      <p:pic>
        <p:nvPicPr>
          <p:cNvPr id="4" name="Immagine 3">
            <a:extLst>
              <a:ext uri="{FF2B5EF4-FFF2-40B4-BE49-F238E27FC236}">
                <a16:creationId xmlns:a16="http://schemas.microsoft.com/office/drawing/2014/main" id="{890232F0-34F0-4B4D-8776-A39869364B73}"/>
              </a:ext>
            </a:extLst>
          </p:cNvPr>
          <p:cNvPicPr>
            <a:picLocks noChangeAspect="1"/>
          </p:cNvPicPr>
          <p:nvPr/>
        </p:nvPicPr>
        <p:blipFill rotWithShape="1">
          <a:blip r:embed="rId4"/>
          <a:srcRect l="14563" t="23387" r="38975" b="14983"/>
          <a:stretch/>
        </p:blipFill>
        <p:spPr>
          <a:xfrm>
            <a:off x="15586" y="3876700"/>
            <a:ext cx="3384376" cy="2523942"/>
          </a:xfrm>
          <a:prstGeom prst="rect">
            <a:avLst/>
          </a:prstGeom>
        </p:spPr>
      </p:pic>
      <p:pic>
        <p:nvPicPr>
          <p:cNvPr id="1026" name="Picture 2" descr="Betty Friedan: Libri dell'autore in vendita online">
            <a:extLst>
              <a:ext uri="{FF2B5EF4-FFF2-40B4-BE49-F238E27FC236}">
                <a16:creationId xmlns:a16="http://schemas.microsoft.com/office/drawing/2014/main" id="{9FAECA71-8B3B-4D98-8363-9BFB2779AA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466" y="1644844"/>
            <a:ext cx="21621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355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Changes, </a:t>
            </a:r>
            <a:r>
              <a:rPr lang="it-IT" dirty="0" err="1"/>
              <a:t>but</a:t>
            </a:r>
            <a:r>
              <a:rPr lang="it-IT" dirty="0"/>
              <a:t> in slow </a:t>
            </a:r>
            <a:r>
              <a:rPr lang="it-IT" dirty="0" err="1"/>
              <a:t>motion</a:t>
            </a:r>
            <a:r>
              <a:rPr lang="it-IT" dirty="0"/>
              <a:t> and family </a:t>
            </a:r>
            <a:r>
              <a:rPr lang="it-IT" dirty="0" err="1"/>
              <a:t>at</a:t>
            </a:r>
            <a:r>
              <a:rPr lang="it-IT" dirty="0"/>
              <a:t> the center</a:t>
            </a:r>
          </a:p>
        </p:txBody>
      </p:sp>
      <p:sp>
        <p:nvSpPr>
          <p:cNvPr id="3" name="Segnaposto contenuto 2"/>
          <p:cNvSpPr>
            <a:spLocks noGrp="1"/>
          </p:cNvSpPr>
          <p:nvPr>
            <p:ph sz="quarter" idx="1"/>
          </p:nvPr>
        </p:nvSpPr>
        <p:spPr>
          <a:xfrm>
            <a:off x="323528" y="1600200"/>
            <a:ext cx="8442520" cy="4853136"/>
          </a:xfrm>
          <a:solidFill>
            <a:schemeClr val="tx2">
              <a:lumMod val="20000"/>
              <a:lumOff val="80000"/>
            </a:schemeClr>
          </a:solidFill>
        </p:spPr>
        <p:txBody>
          <a:bodyPr/>
          <a:lstStyle/>
          <a:p>
            <a:r>
              <a:rPr lang="en-US" dirty="0">
                <a:solidFill>
                  <a:srgbClr val="C00000"/>
                </a:solidFill>
              </a:rPr>
              <a:t>After the WWII, what certainly improved  was the condition of women </a:t>
            </a:r>
            <a:r>
              <a:rPr lang="en-US" u="sng" dirty="0">
                <a:solidFill>
                  <a:srgbClr val="C00000"/>
                </a:solidFill>
              </a:rPr>
              <a:t>as workers</a:t>
            </a:r>
            <a:r>
              <a:rPr lang="en-US" dirty="0">
                <a:solidFill>
                  <a:srgbClr val="C00000"/>
                </a:solidFill>
              </a:rPr>
              <a:t>, but not the one of women </a:t>
            </a:r>
            <a:r>
              <a:rPr lang="en-US" u="sng" dirty="0">
                <a:solidFill>
                  <a:srgbClr val="C00000"/>
                </a:solidFill>
              </a:rPr>
              <a:t>as citizens!</a:t>
            </a:r>
            <a:endParaRPr lang="en-US" dirty="0"/>
          </a:p>
          <a:p>
            <a:endParaRPr lang="en-US" dirty="0"/>
          </a:p>
          <a:p>
            <a:r>
              <a:rPr lang="en-US" sz="2400" b="1" dirty="0"/>
              <a:t>Social rights are harder and slower to get than others</a:t>
            </a:r>
            <a:r>
              <a:rPr lang="en-US" sz="2400" dirty="0"/>
              <a:t>.</a:t>
            </a:r>
          </a:p>
          <a:p>
            <a:endParaRPr lang="en-US" sz="2400" dirty="0"/>
          </a:p>
          <a:p>
            <a:r>
              <a:rPr lang="en-US" sz="2400" dirty="0">
                <a:solidFill>
                  <a:srgbClr val="FF0000"/>
                </a:solidFill>
              </a:rPr>
              <a:t>The concept of </a:t>
            </a:r>
            <a:r>
              <a:rPr lang="en-US" sz="2400" dirty="0"/>
              <a:t>FAMILY</a:t>
            </a:r>
            <a:r>
              <a:rPr lang="en-US" sz="2400" dirty="0">
                <a:solidFill>
                  <a:srgbClr val="FF0000"/>
                </a:solidFill>
              </a:rPr>
              <a:t> as the main  (and possibly the only) center and of the life of women is sill deeply rooted in the mentality of most of the societies.</a:t>
            </a:r>
          </a:p>
          <a:p>
            <a:r>
              <a:rPr lang="en-US" sz="2400" dirty="0">
                <a:solidFill>
                  <a:srgbClr val="FF0000"/>
                </a:solidFill>
              </a:rPr>
              <a:t>Women still seen mostly as MOTHERS – WORKERS AND MOTHERS</a:t>
            </a:r>
            <a:endParaRPr lang="it-IT" sz="2400" dirty="0">
              <a:solidFill>
                <a:srgbClr val="FF0000"/>
              </a:solidFill>
            </a:endParaRPr>
          </a:p>
        </p:txBody>
      </p:sp>
    </p:spTree>
    <p:extLst>
      <p:ext uri="{BB962C8B-B14F-4D97-AF65-F5344CB8AC3E}">
        <p14:creationId xmlns:p14="http://schemas.microsoft.com/office/powerpoint/2010/main" val="146234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b="1" dirty="0"/>
              <a:t>In 1968… REFLECT ON LOCAL CHRONOLOGY</a:t>
            </a:r>
          </a:p>
        </p:txBody>
      </p:sp>
      <p:sp>
        <p:nvSpPr>
          <p:cNvPr id="3" name="Segnaposto contenuto 2"/>
          <p:cNvSpPr>
            <a:spLocks noGrp="1"/>
          </p:cNvSpPr>
          <p:nvPr>
            <p:ph sz="quarter" idx="1"/>
          </p:nvPr>
        </p:nvSpPr>
        <p:spPr>
          <a:xfrm>
            <a:off x="323528" y="1600200"/>
            <a:ext cx="8442520" cy="4997152"/>
          </a:xfrm>
          <a:solidFill>
            <a:schemeClr val="bg2"/>
          </a:solidFill>
        </p:spPr>
        <p:txBody>
          <a:bodyPr/>
          <a:lstStyle/>
          <a:p>
            <a:pPr marL="0" indent="0">
              <a:lnSpc>
                <a:spcPct val="80000"/>
              </a:lnSpc>
              <a:spcBef>
                <a:spcPts val="600"/>
              </a:spcBef>
              <a:buClr>
                <a:srgbClr val="FE8637"/>
              </a:buClr>
              <a:buSzPct val="7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solidFill>
                  <a:srgbClr val="FF0000"/>
                </a:solidFill>
                <a:cs typeface="Times New Roman" pitchFamily="18" charset="0"/>
              </a:rPr>
              <a:t>While the rest of the World was entering the </a:t>
            </a:r>
            <a:r>
              <a:rPr lang="en-GB" sz="2800" b="1" u="sng" dirty="0">
                <a:solidFill>
                  <a:srgbClr val="FF0000"/>
                </a:solidFill>
                <a:cs typeface="Times New Roman" pitchFamily="18" charset="0"/>
              </a:rPr>
              <a:t>era of cultural revolution…</a:t>
            </a:r>
          </a:p>
          <a:p>
            <a:pPr marL="0" indent="0">
              <a:lnSpc>
                <a:spcPct val="80000"/>
              </a:lnSpc>
              <a:spcBef>
                <a:spcPts val="600"/>
              </a:spcBef>
              <a:buClr>
                <a:srgbClr val="FE8637"/>
              </a:buClr>
              <a:buSzPct val="7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solidFill>
                  <a:srgbClr val="FF0000"/>
                </a:solidFill>
                <a:cs typeface="Times New Roman" pitchFamily="18" charset="0"/>
              </a:rPr>
              <a:t> </a:t>
            </a:r>
          </a:p>
          <a:p>
            <a:pPr marL="0" indent="0">
              <a:lnSpc>
                <a:spcPct val="80000"/>
              </a:lnSpc>
              <a:spcBef>
                <a:spcPts val="600"/>
              </a:spcBef>
              <a:buClr>
                <a:srgbClr val="FE8637"/>
              </a:buClr>
              <a:buSzPct val="7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cs typeface="Times New Roman" pitchFamily="18" charset="0"/>
              </a:rPr>
              <a:t>in Italy (and in other countries of Europe) women were still:</a:t>
            </a:r>
          </a:p>
          <a:p>
            <a:pPr marL="0" indent="0">
              <a:lnSpc>
                <a:spcPct val="80000"/>
              </a:lnSpc>
              <a:spcBef>
                <a:spcPts val="600"/>
              </a:spcBef>
              <a:buClr>
                <a:srgbClr val="FE8637"/>
              </a:buClr>
              <a:buSzPct val="7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solidFill>
                  <a:srgbClr val="000000"/>
                </a:solidFill>
                <a:cs typeface="Times New Roman" pitchFamily="18" charset="0"/>
              </a:rPr>
              <a:t> </a:t>
            </a:r>
          </a:p>
          <a:p>
            <a:pPr>
              <a:lnSpc>
                <a:spcPct val="80000"/>
              </a:lnSpc>
              <a:spcBef>
                <a:spcPts val="600"/>
              </a:spcBef>
              <a:buClr>
                <a:srgbClr val="FE8637"/>
              </a:buClr>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err="1">
                <a:solidFill>
                  <a:srgbClr val="FF0000"/>
                </a:solidFill>
                <a:cs typeface="Times New Roman" pitchFamily="18" charset="0"/>
              </a:rPr>
              <a:t>Punishement</a:t>
            </a:r>
            <a:r>
              <a:rPr lang="en-GB" sz="2800" b="1" dirty="0">
                <a:solidFill>
                  <a:srgbClr val="FF0000"/>
                </a:solidFill>
                <a:cs typeface="Times New Roman" pitchFamily="18" charset="0"/>
              </a:rPr>
              <a:t> for Adultery </a:t>
            </a:r>
            <a:r>
              <a:rPr lang="en-GB" sz="2800" b="1" dirty="0">
                <a:solidFill>
                  <a:srgbClr val="000000"/>
                </a:solidFill>
                <a:cs typeface="Times New Roman" pitchFamily="18" charset="0"/>
              </a:rPr>
              <a:t>(for the wife a sentence of one year in prison, no consequences for the husband) </a:t>
            </a:r>
          </a:p>
          <a:p>
            <a:pPr marL="0" indent="0">
              <a:lnSpc>
                <a:spcPct val="80000"/>
              </a:lnSpc>
              <a:spcBef>
                <a:spcPts val="600"/>
              </a:spcBef>
              <a:buClr>
                <a:srgbClr val="FE8637"/>
              </a:buClr>
              <a:buSzPct val="7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solidFill>
                  <a:schemeClr val="accent1">
                    <a:lumMod val="75000"/>
                  </a:schemeClr>
                </a:solidFill>
                <a:cs typeface="Times New Roman" pitchFamily="18" charset="0"/>
              </a:rPr>
              <a:t>abolished only in </a:t>
            </a:r>
            <a:r>
              <a:rPr lang="en-GB" sz="2800" b="1" dirty="0">
                <a:solidFill>
                  <a:srgbClr val="C00000"/>
                </a:solidFill>
                <a:cs typeface="Times New Roman" pitchFamily="18" charset="0"/>
              </a:rPr>
              <a:t>1968</a:t>
            </a:r>
          </a:p>
          <a:p>
            <a:pPr>
              <a:lnSpc>
                <a:spcPct val="80000"/>
              </a:lnSpc>
              <a:spcBef>
                <a:spcPts val="600"/>
              </a:spcBef>
              <a:buClr>
                <a:srgbClr val="FE8637"/>
              </a:buClr>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err="1">
                <a:solidFill>
                  <a:srgbClr val="FF0000"/>
                </a:solidFill>
                <a:cs typeface="Times New Roman" pitchFamily="18" charset="0"/>
              </a:rPr>
              <a:t>Victioms</a:t>
            </a:r>
            <a:r>
              <a:rPr lang="en-GB" sz="2800" b="1" dirty="0">
                <a:solidFill>
                  <a:srgbClr val="FF0000"/>
                </a:solidFill>
                <a:cs typeface="Times New Roman" pitchFamily="18" charset="0"/>
              </a:rPr>
              <a:t> of </a:t>
            </a:r>
            <a:r>
              <a:rPr lang="en-GB" sz="2800" b="1" dirty="0" err="1">
                <a:solidFill>
                  <a:srgbClr val="FF0000"/>
                </a:solidFill>
                <a:cs typeface="Times New Roman" pitchFamily="18" charset="0"/>
              </a:rPr>
              <a:t>Honor</a:t>
            </a:r>
            <a:r>
              <a:rPr lang="en-GB" sz="2800" b="1" dirty="0">
                <a:solidFill>
                  <a:srgbClr val="FF0000"/>
                </a:solidFill>
                <a:cs typeface="Times New Roman" pitchFamily="18" charset="0"/>
              </a:rPr>
              <a:t> killing </a:t>
            </a:r>
            <a:r>
              <a:rPr lang="en-GB" sz="2800" b="1" dirty="0">
                <a:solidFill>
                  <a:srgbClr val="000000"/>
                </a:solidFill>
                <a:cs typeface="Times New Roman" pitchFamily="18" charset="0"/>
              </a:rPr>
              <a:t>(for the husband who kill the wife for </a:t>
            </a:r>
            <a:r>
              <a:rPr lang="en-GB" sz="2800" b="1" dirty="0" err="1">
                <a:solidFill>
                  <a:srgbClr val="000000"/>
                </a:solidFill>
                <a:cs typeface="Times New Roman" pitchFamily="18" charset="0"/>
              </a:rPr>
              <a:t>disonoring</a:t>
            </a:r>
            <a:r>
              <a:rPr lang="en-GB" sz="2800" b="1" dirty="0">
                <a:solidFill>
                  <a:srgbClr val="000000"/>
                </a:solidFill>
                <a:cs typeface="Times New Roman" pitchFamily="18" charset="0"/>
              </a:rPr>
              <a:t> the name of the family just 3 years in prison, life </a:t>
            </a:r>
            <a:r>
              <a:rPr lang="en-GB" sz="2800" b="1" dirty="0" err="1">
                <a:solidFill>
                  <a:srgbClr val="000000"/>
                </a:solidFill>
                <a:cs typeface="Times New Roman" pitchFamily="18" charset="0"/>
              </a:rPr>
              <a:t>prisonement</a:t>
            </a:r>
            <a:r>
              <a:rPr lang="en-GB" sz="2800" b="1" dirty="0">
                <a:solidFill>
                  <a:srgbClr val="000000"/>
                </a:solidFill>
                <a:cs typeface="Times New Roman" pitchFamily="18" charset="0"/>
              </a:rPr>
              <a:t> for women) </a:t>
            </a:r>
          </a:p>
          <a:p>
            <a:pPr>
              <a:lnSpc>
                <a:spcPct val="80000"/>
              </a:lnSpc>
              <a:spcBef>
                <a:spcPts val="600"/>
              </a:spcBef>
              <a:buClr>
                <a:srgbClr val="FE8637"/>
              </a:buClr>
              <a:buSzPct val="7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solidFill>
                  <a:schemeClr val="accent1">
                    <a:lumMod val="75000"/>
                  </a:schemeClr>
                </a:solidFill>
                <a:cs typeface="Times New Roman" pitchFamily="18" charset="0"/>
              </a:rPr>
              <a:t>abolished only in </a:t>
            </a:r>
            <a:r>
              <a:rPr lang="en-GB" sz="2800" b="1" dirty="0">
                <a:solidFill>
                  <a:srgbClr val="C00000"/>
                </a:solidFill>
                <a:cs typeface="Times New Roman" pitchFamily="18" charset="0"/>
              </a:rPr>
              <a:t>1981</a:t>
            </a:r>
          </a:p>
          <a:p>
            <a:pPr marL="0" indent="0">
              <a:lnSpc>
                <a:spcPct val="80000"/>
              </a:lnSpc>
              <a:spcBef>
                <a:spcPts val="600"/>
              </a:spcBef>
              <a:buClr>
                <a:srgbClr val="FE8637"/>
              </a:buClr>
              <a:buSzPct val="7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3200" b="1" dirty="0">
              <a:solidFill>
                <a:srgbClr val="000000"/>
              </a:solidFill>
              <a:latin typeface="ScalaSans-Regular" charset="0"/>
              <a:cs typeface="Times New Roman" pitchFamily="18" charset="0"/>
            </a:endParaRPr>
          </a:p>
          <a:p>
            <a:pPr>
              <a:lnSpc>
                <a:spcPct val="80000"/>
              </a:lnSpc>
              <a:spcBef>
                <a:spcPts val="600"/>
              </a:spcBef>
              <a:buClr>
                <a:srgbClr val="FE8637"/>
              </a:buClr>
              <a:buSzPct val="7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3200" b="1" dirty="0">
              <a:solidFill>
                <a:srgbClr val="000000"/>
              </a:solidFill>
              <a:latin typeface="ScalaSans-Regular" charset="0"/>
              <a:cs typeface="Times New Roman" pitchFamily="18" charset="0"/>
            </a:endParaRPr>
          </a:p>
          <a:p>
            <a:endParaRPr lang="it-IT" dirty="0"/>
          </a:p>
        </p:txBody>
      </p:sp>
    </p:spTree>
    <p:extLst>
      <p:ext uri="{BB962C8B-B14F-4D97-AF65-F5344CB8AC3E}">
        <p14:creationId xmlns:p14="http://schemas.microsoft.com/office/powerpoint/2010/main" val="2448694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t>The </a:t>
            </a:r>
            <a:r>
              <a:rPr lang="it-IT" b="1" dirty="0" err="1"/>
              <a:t>Seventies</a:t>
            </a:r>
            <a:r>
              <a:rPr lang="it-IT" b="1" dirty="0"/>
              <a:t>*!!!</a:t>
            </a:r>
          </a:p>
        </p:txBody>
      </p:sp>
      <p:sp>
        <p:nvSpPr>
          <p:cNvPr id="3" name="Segnaposto contenuto 2"/>
          <p:cNvSpPr>
            <a:spLocks noGrp="1"/>
          </p:cNvSpPr>
          <p:nvPr>
            <p:ph sz="quarter" idx="1"/>
          </p:nvPr>
        </p:nvSpPr>
        <p:spPr>
          <a:xfrm>
            <a:off x="612648" y="1600200"/>
            <a:ext cx="8153400" cy="4925144"/>
          </a:xfrm>
        </p:spPr>
        <p:txBody>
          <a:bodyPr/>
          <a:lstStyle/>
          <a:p>
            <a:pPr algn="ctr">
              <a:lnSpc>
                <a:spcPct val="100000"/>
              </a:lnSpc>
              <a:buClr>
                <a:srgbClr val="575F6D"/>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5400" b="1" dirty="0">
                <a:solidFill>
                  <a:srgbClr val="575F6D"/>
                </a:solidFill>
                <a:latin typeface="Times New Roman" pitchFamily="18" charset="0"/>
              </a:rPr>
              <a:t>The feminist movement</a:t>
            </a:r>
            <a:r>
              <a:rPr lang="en-GB" sz="5400" b="1" dirty="0">
                <a:solidFill>
                  <a:srgbClr val="C00000"/>
                </a:solidFill>
                <a:latin typeface="Times New Roman" pitchFamily="18" charset="0"/>
              </a:rPr>
              <a:t>s</a:t>
            </a:r>
            <a:r>
              <a:rPr lang="en-GB" sz="5400" b="1" dirty="0">
                <a:solidFill>
                  <a:srgbClr val="575F6D"/>
                </a:solidFill>
                <a:latin typeface="Times New Roman" pitchFamily="18" charset="0"/>
              </a:rPr>
              <a:t> </a:t>
            </a:r>
            <a:br>
              <a:rPr lang="en-GB" sz="4400" b="1" dirty="0">
                <a:solidFill>
                  <a:srgbClr val="575F6D"/>
                </a:solidFill>
                <a:latin typeface="Times New Roman" pitchFamily="18" charset="0"/>
              </a:rPr>
            </a:br>
            <a:r>
              <a:rPr lang="en-GB" b="1" dirty="0">
                <a:solidFill>
                  <a:srgbClr val="CC3300"/>
                </a:solidFill>
                <a:latin typeface="Times New Roman" pitchFamily="18" charset="0"/>
              </a:rPr>
              <a:t>MAIN GOALS</a:t>
            </a:r>
          </a:p>
          <a:p>
            <a:pPr algn="ctr">
              <a:lnSpc>
                <a:spcPct val="100000"/>
              </a:lnSpc>
              <a:buClr>
                <a:srgbClr val="575F6D"/>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err="1">
                <a:solidFill>
                  <a:srgbClr val="CC3300"/>
                </a:solidFill>
                <a:latin typeface="Times New Roman" pitchFamily="18" charset="0"/>
              </a:rPr>
              <a:t>SELFdetermination</a:t>
            </a:r>
            <a:r>
              <a:rPr lang="en-GB" b="1" dirty="0">
                <a:solidFill>
                  <a:srgbClr val="CC3300"/>
                </a:solidFill>
                <a:latin typeface="Times New Roman" pitchFamily="18" charset="0"/>
              </a:rPr>
              <a:t> </a:t>
            </a:r>
          </a:p>
          <a:p>
            <a:pPr algn="ctr">
              <a:lnSpc>
                <a:spcPct val="100000"/>
              </a:lnSpc>
              <a:buClr>
                <a:srgbClr val="575F6D"/>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a:solidFill>
                  <a:srgbClr val="CC3300"/>
                </a:solidFill>
                <a:latin typeface="Times New Roman" pitchFamily="18" charset="0"/>
              </a:rPr>
              <a:t>salary for  domestic </a:t>
            </a:r>
            <a:r>
              <a:rPr lang="en-GB" b="1" dirty="0" err="1">
                <a:solidFill>
                  <a:srgbClr val="CC3300"/>
                </a:solidFill>
                <a:latin typeface="Times New Roman" pitchFamily="18" charset="0"/>
              </a:rPr>
              <a:t>houseworks</a:t>
            </a:r>
            <a:endParaRPr lang="en-GB" b="1" dirty="0">
              <a:solidFill>
                <a:srgbClr val="CC3300"/>
              </a:solidFill>
              <a:latin typeface="Times New Roman" pitchFamily="18" charset="0"/>
            </a:endParaRPr>
          </a:p>
          <a:p>
            <a:pPr algn="ctr">
              <a:lnSpc>
                <a:spcPct val="100000"/>
              </a:lnSpc>
              <a:buClr>
                <a:srgbClr val="575F6D"/>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a:solidFill>
                  <a:srgbClr val="CC3300"/>
                </a:solidFill>
                <a:latin typeface="Times New Roman" pitchFamily="18" charset="0"/>
              </a:rPr>
              <a:t>FREEDOM FOR ALL</a:t>
            </a:r>
          </a:p>
          <a:p>
            <a:pPr algn="ctr">
              <a:lnSpc>
                <a:spcPct val="100000"/>
              </a:lnSpc>
              <a:buClr>
                <a:srgbClr val="575F6D"/>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b="1" dirty="0">
              <a:solidFill>
                <a:srgbClr val="CC3300"/>
              </a:solidFill>
              <a:latin typeface="Times New Roman" pitchFamily="18" charset="0"/>
            </a:endParaRPr>
          </a:p>
          <a:p>
            <a:pPr algn="ctr">
              <a:lnSpc>
                <a:spcPct val="100000"/>
              </a:lnSpc>
              <a:buClr>
                <a:srgbClr val="575F6D"/>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u="sng" dirty="0">
                <a:latin typeface="Times New Roman" pitchFamily="18" charset="0"/>
              </a:rPr>
              <a:t>(*remember that  although they can vote and be voted, women were still outside the political institutions IN MOST OF THE COUNTRIES)</a:t>
            </a:r>
          </a:p>
        </p:txBody>
      </p:sp>
    </p:spTree>
    <p:extLst>
      <p:ext uri="{BB962C8B-B14F-4D97-AF65-F5344CB8AC3E}">
        <p14:creationId xmlns:p14="http://schemas.microsoft.com/office/powerpoint/2010/main" val="1659393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4">
              <a:lumMod val="60000"/>
              <a:lumOff val="40000"/>
            </a:schemeClr>
          </a:solidFill>
        </p:spPr>
        <p:txBody>
          <a:bodyPr/>
          <a:lstStyle/>
          <a:p>
            <a:r>
              <a:rPr lang="it-IT" dirty="0"/>
              <a:t>The </a:t>
            </a:r>
            <a:r>
              <a:rPr lang="it-IT" dirty="0" err="1"/>
              <a:t>Seventies</a:t>
            </a:r>
            <a:r>
              <a:rPr lang="it-IT" dirty="0"/>
              <a:t>…</a:t>
            </a:r>
          </a:p>
        </p:txBody>
      </p:sp>
      <p:sp>
        <p:nvSpPr>
          <p:cNvPr id="3" name="Segnaposto contenuto 2"/>
          <p:cNvSpPr>
            <a:spLocks noGrp="1"/>
          </p:cNvSpPr>
          <p:nvPr>
            <p:ph sz="quarter" idx="1"/>
          </p:nvPr>
        </p:nvSpPr>
        <p:spPr>
          <a:xfrm>
            <a:off x="467544" y="2132856"/>
            <a:ext cx="8153400" cy="4608512"/>
          </a:xfrm>
          <a:solidFill>
            <a:schemeClr val="accent2">
              <a:lumMod val="20000"/>
              <a:lumOff val="80000"/>
            </a:schemeClr>
          </a:solidFill>
        </p:spPr>
        <p:txBody>
          <a:bodyPr/>
          <a:lstStyle/>
          <a:p>
            <a:pPr marL="0" indent="0" algn="ctr">
              <a:buNone/>
            </a:pPr>
            <a:endParaRPr lang="it-IT" sz="800" dirty="0"/>
          </a:p>
          <a:p>
            <a:pPr marL="0" indent="0" algn="ctr">
              <a:buNone/>
            </a:pPr>
            <a:r>
              <a:rPr lang="it-IT" dirty="0"/>
              <a:t>At the beginning of the Seventies </a:t>
            </a:r>
          </a:p>
          <a:p>
            <a:pPr marL="0" indent="0" algn="ctr">
              <a:buNone/>
            </a:pPr>
            <a:r>
              <a:rPr lang="it-IT" dirty="0" err="1"/>
              <a:t>Women</a:t>
            </a:r>
            <a:r>
              <a:rPr lang="it-IT" dirty="0"/>
              <a:t> are </a:t>
            </a:r>
            <a:r>
              <a:rPr lang="it-IT" dirty="0" err="1"/>
              <a:t>still</a:t>
            </a:r>
            <a:r>
              <a:rPr lang="it-IT" dirty="0"/>
              <a:t> </a:t>
            </a:r>
            <a:r>
              <a:rPr lang="it-IT" dirty="0" err="1"/>
              <a:t>outside</a:t>
            </a:r>
            <a:r>
              <a:rPr lang="it-IT" dirty="0"/>
              <a:t> the </a:t>
            </a:r>
            <a:r>
              <a:rPr lang="it-IT" dirty="0" err="1"/>
              <a:t>political</a:t>
            </a:r>
            <a:r>
              <a:rPr lang="it-IT" dirty="0"/>
              <a:t> institutions.</a:t>
            </a:r>
          </a:p>
          <a:p>
            <a:r>
              <a:rPr lang="it-IT" b="1" dirty="0" err="1">
                <a:solidFill>
                  <a:srgbClr val="C00000"/>
                </a:solidFill>
              </a:rPr>
              <a:t>Equality</a:t>
            </a:r>
            <a:r>
              <a:rPr lang="it-IT" b="1" dirty="0">
                <a:solidFill>
                  <a:srgbClr val="C00000"/>
                </a:solidFill>
              </a:rPr>
              <a:t> and </a:t>
            </a:r>
            <a:r>
              <a:rPr lang="it-IT" b="1" dirty="0" err="1">
                <a:solidFill>
                  <a:srgbClr val="C00000"/>
                </a:solidFill>
              </a:rPr>
              <a:t>citizenship</a:t>
            </a:r>
            <a:r>
              <a:rPr lang="it-IT" b="1" dirty="0">
                <a:solidFill>
                  <a:srgbClr val="C00000"/>
                </a:solidFill>
              </a:rPr>
              <a:t>  </a:t>
            </a:r>
            <a:r>
              <a:rPr lang="it-IT" b="1" u="sng" dirty="0"/>
              <a:t>are </a:t>
            </a:r>
            <a:r>
              <a:rPr lang="it-IT" b="1" u="sng" dirty="0" err="1"/>
              <a:t>not</a:t>
            </a:r>
            <a:r>
              <a:rPr lang="it-IT" b="1" u="sng" dirty="0"/>
              <a:t> </a:t>
            </a:r>
            <a:r>
              <a:rPr lang="it-IT" b="1" dirty="0">
                <a:solidFill>
                  <a:srgbClr val="C00000"/>
                </a:solidFill>
              </a:rPr>
              <a:t>the </a:t>
            </a:r>
            <a:r>
              <a:rPr lang="it-IT" b="1" dirty="0" err="1">
                <a:solidFill>
                  <a:srgbClr val="C00000"/>
                </a:solidFill>
              </a:rPr>
              <a:t>main</a:t>
            </a:r>
            <a:r>
              <a:rPr lang="it-IT" b="1" dirty="0">
                <a:solidFill>
                  <a:srgbClr val="C00000"/>
                </a:solidFill>
              </a:rPr>
              <a:t> target in the culture of the </a:t>
            </a:r>
            <a:r>
              <a:rPr lang="it-IT" b="1" dirty="0" err="1">
                <a:solidFill>
                  <a:srgbClr val="C00000"/>
                </a:solidFill>
              </a:rPr>
              <a:t>feminist</a:t>
            </a:r>
            <a:r>
              <a:rPr lang="it-IT" b="1" dirty="0">
                <a:solidFill>
                  <a:srgbClr val="C00000"/>
                </a:solidFill>
              </a:rPr>
              <a:t> </a:t>
            </a:r>
            <a:r>
              <a:rPr lang="it-IT" b="1" dirty="0" err="1">
                <a:solidFill>
                  <a:srgbClr val="C00000"/>
                </a:solidFill>
              </a:rPr>
              <a:t>movements</a:t>
            </a:r>
            <a:r>
              <a:rPr lang="it-IT" b="1" dirty="0">
                <a:solidFill>
                  <a:srgbClr val="C00000"/>
                </a:solidFill>
              </a:rPr>
              <a:t> </a:t>
            </a:r>
            <a:r>
              <a:rPr lang="it-IT" b="1" dirty="0" err="1">
                <a:solidFill>
                  <a:srgbClr val="C00000"/>
                </a:solidFill>
              </a:rPr>
              <a:t>at</a:t>
            </a:r>
            <a:r>
              <a:rPr lang="it-IT" b="1" dirty="0">
                <a:solidFill>
                  <a:srgbClr val="C00000"/>
                </a:solidFill>
              </a:rPr>
              <a:t> the </a:t>
            </a:r>
            <a:r>
              <a:rPr lang="it-IT" b="1" dirty="0" err="1">
                <a:solidFill>
                  <a:srgbClr val="C00000"/>
                </a:solidFill>
              </a:rPr>
              <a:t>beginning</a:t>
            </a:r>
            <a:r>
              <a:rPr lang="it-IT" b="1" dirty="0">
                <a:solidFill>
                  <a:srgbClr val="C00000"/>
                </a:solidFill>
              </a:rPr>
              <a:t>.</a:t>
            </a:r>
          </a:p>
          <a:p>
            <a:pPr algn="ctr"/>
            <a:r>
              <a:rPr lang="it-IT" dirty="0" err="1"/>
              <a:t>Only</a:t>
            </a:r>
            <a:r>
              <a:rPr lang="it-IT" dirty="0"/>
              <a:t> </a:t>
            </a:r>
            <a:r>
              <a:rPr lang="it-IT" dirty="0" err="1"/>
              <a:t>at</a:t>
            </a:r>
            <a:r>
              <a:rPr lang="it-IT" dirty="0"/>
              <a:t> the end of the decade </a:t>
            </a:r>
            <a:r>
              <a:rPr lang="it-IT" dirty="0" err="1"/>
              <a:t>equal</a:t>
            </a:r>
            <a:r>
              <a:rPr lang="it-IT" dirty="0"/>
              <a:t> opportunities and </a:t>
            </a:r>
            <a:r>
              <a:rPr lang="it-IT" dirty="0" err="1"/>
              <a:t>citizenship</a:t>
            </a:r>
            <a:r>
              <a:rPr lang="it-IT" dirty="0"/>
              <a:t> </a:t>
            </a:r>
            <a:r>
              <a:rPr lang="it-IT" dirty="0" err="1"/>
              <a:t>become</a:t>
            </a:r>
            <a:r>
              <a:rPr lang="it-IT" dirty="0"/>
              <a:t> </a:t>
            </a:r>
            <a:r>
              <a:rPr lang="it-IT" dirty="0" err="1"/>
              <a:t>interesting</a:t>
            </a:r>
            <a:r>
              <a:rPr lang="it-IT" dirty="0"/>
              <a:t> </a:t>
            </a:r>
            <a:r>
              <a:rPr lang="it-IT" dirty="0" err="1"/>
              <a:t>subjects</a:t>
            </a:r>
            <a:r>
              <a:rPr lang="it-IT" dirty="0"/>
              <a:t> </a:t>
            </a:r>
            <a:r>
              <a:rPr lang="en-US" dirty="0"/>
              <a:t>in a legal and institutional sense.</a:t>
            </a:r>
            <a:endParaRPr lang="it-IT" dirty="0"/>
          </a:p>
        </p:txBody>
      </p:sp>
      <p:sp>
        <p:nvSpPr>
          <p:cNvPr id="4" name="Rettangolo 3"/>
          <p:cNvSpPr/>
          <p:nvPr/>
        </p:nvSpPr>
        <p:spPr>
          <a:xfrm>
            <a:off x="1331640" y="1567813"/>
            <a:ext cx="5940152" cy="369332"/>
          </a:xfrm>
          <a:prstGeom prst="rect">
            <a:avLst/>
          </a:prstGeom>
          <a:solidFill>
            <a:schemeClr val="accent5">
              <a:lumMod val="20000"/>
              <a:lumOff val="80000"/>
            </a:schemeClr>
          </a:solidFill>
        </p:spPr>
        <p:txBody>
          <a:bodyPr wrap="square">
            <a:spAutoFit/>
          </a:bodyPr>
          <a:lstStyle/>
          <a:p>
            <a:r>
              <a:rPr lang="it-IT" dirty="0">
                <a:hlinkClick r:id="rId2"/>
              </a:rPr>
              <a:t>https://www.youtube.com/watch?v=Ilrd0NPxuYA</a:t>
            </a:r>
            <a:endParaRPr lang="it-IT" dirty="0"/>
          </a:p>
        </p:txBody>
      </p:sp>
    </p:spTree>
    <p:extLst>
      <p:ext uri="{BB962C8B-B14F-4D97-AF65-F5344CB8AC3E}">
        <p14:creationId xmlns:p14="http://schemas.microsoft.com/office/powerpoint/2010/main" val="1217083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bg2"/>
          </a:solidFill>
        </p:spPr>
        <p:txBody>
          <a:bodyPr/>
          <a:lstStyle/>
          <a:p>
            <a:r>
              <a:rPr lang="it-IT" dirty="0" err="1"/>
              <a:t>Lets</a:t>
            </a:r>
            <a:r>
              <a:rPr lang="it-IT" dirty="0"/>
              <a:t> </a:t>
            </a:r>
            <a:r>
              <a:rPr lang="it-IT" dirty="0" err="1"/>
              <a:t>reflect</a:t>
            </a:r>
            <a:r>
              <a:rPr lang="it-IT" dirty="0"/>
              <a:t> on </a:t>
            </a:r>
            <a:r>
              <a:rPr lang="it-IT" dirty="0" err="1"/>
              <a:t>words</a:t>
            </a:r>
            <a:endParaRPr lang="it-IT" dirty="0"/>
          </a:p>
        </p:txBody>
      </p:sp>
      <p:sp>
        <p:nvSpPr>
          <p:cNvPr id="3" name="Segnaposto contenuto 2"/>
          <p:cNvSpPr>
            <a:spLocks noGrp="1"/>
          </p:cNvSpPr>
          <p:nvPr>
            <p:ph sz="quarter" idx="1"/>
          </p:nvPr>
        </p:nvSpPr>
        <p:spPr/>
        <p:txBody>
          <a:bodyPr/>
          <a:lstStyle/>
          <a:p>
            <a:pPr marL="0" indent="0">
              <a:buNone/>
            </a:pPr>
            <a:r>
              <a:rPr lang="en-US" i="1" dirty="0"/>
              <a:t>“It is vitally important that all structures of Government, including the President himself, should understand this fully: </a:t>
            </a:r>
            <a:r>
              <a:rPr lang="en-US" b="1" i="1" dirty="0">
                <a:solidFill>
                  <a:srgbClr val="C00000"/>
                </a:solidFill>
              </a:rPr>
              <a:t>freedom cannot be achieved unless women have been emancipated from all forms of oppression</a:t>
            </a:r>
            <a:r>
              <a:rPr lang="en-US" i="1" dirty="0"/>
              <a:t>.” </a:t>
            </a:r>
          </a:p>
          <a:p>
            <a:pPr marL="0" indent="0">
              <a:buNone/>
            </a:pPr>
            <a:endParaRPr lang="en-US" i="1" dirty="0"/>
          </a:p>
          <a:p>
            <a:pPr marL="0" indent="0">
              <a:buNone/>
            </a:pPr>
            <a:r>
              <a:rPr lang="en-US" i="1" dirty="0"/>
              <a:t>(State of the nation address by the President of South Africa, </a:t>
            </a:r>
            <a:r>
              <a:rPr lang="en-US" i="1" dirty="0">
                <a:solidFill>
                  <a:srgbClr val="C00000"/>
                </a:solidFill>
              </a:rPr>
              <a:t>Nelson Mandela</a:t>
            </a:r>
            <a:r>
              <a:rPr lang="en-US" i="1" dirty="0"/>
              <a:t>, Houses of Parliament, Cape Town, 24 May 1994).</a:t>
            </a:r>
            <a:endParaRPr lang="it-IT" dirty="0"/>
          </a:p>
        </p:txBody>
      </p:sp>
    </p:spTree>
    <p:extLst>
      <p:ext uri="{BB962C8B-B14F-4D97-AF65-F5344CB8AC3E}">
        <p14:creationId xmlns:p14="http://schemas.microsoft.com/office/powerpoint/2010/main" val="2481192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0445E4-4700-4117-9868-C281E3A70D59}"/>
              </a:ext>
            </a:extLst>
          </p:cNvPr>
          <p:cNvSpPr>
            <a:spLocks noGrp="1"/>
          </p:cNvSpPr>
          <p:nvPr>
            <p:ph type="title"/>
          </p:nvPr>
        </p:nvSpPr>
        <p:spPr>
          <a:xfrm>
            <a:off x="179512" y="0"/>
            <a:ext cx="8586536" cy="1219200"/>
          </a:xfrm>
          <a:solidFill>
            <a:schemeClr val="bg2">
              <a:lumMod val="90000"/>
            </a:schemeClr>
          </a:solidFill>
        </p:spPr>
        <p:txBody>
          <a:bodyPr/>
          <a:lstStyle/>
          <a:p>
            <a:r>
              <a:rPr lang="it-IT" dirty="0">
                <a:solidFill>
                  <a:schemeClr val="tx1"/>
                </a:solidFill>
              </a:rPr>
              <a:t>1920-29:</a:t>
            </a:r>
            <a:br>
              <a:rPr lang="it-IT" dirty="0">
                <a:solidFill>
                  <a:schemeClr val="tx1"/>
                </a:solidFill>
              </a:rPr>
            </a:br>
            <a:r>
              <a:rPr lang="it-IT" dirty="0">
                <a:solidFill>
                  <a:schemeClr val="tx1"/>
                </a:solidFill>
              </a:rPr>
              <a:t>from the </a:t>
            </a:r>
            <a:r>
              <a:rPr lang="it-IT" dirty="0" err="1">
                <a:solidFill>
                  <a:schemeClr val="tx1"/>
                </a:solidFill>
              </a:rPr>
              <a:t>fordist</a:t>
            </a:r>
            <a:r>
              <a:rPr lang="it-IT" dirty="0">
                <a:solidFill>
                  <a:schemeClr val="tx1"/>
                </a:solidFill>
              </a:rPr>
              <a:t> </a:t>
            </a:r>
            <a:r>
              <a:rPr lang="it-IT" dirty="0" err="1">
                <a:solidFill>
                  <a:schemeClr val="tx1"/>
                </a:solidFill>
              </a:rPr>
              <a:t>perspective</a:t>
            </a:r>
            <a:r>
              <a:rPr lang="it-IT" dirty="0">
                <a:solidFill>
                  <a:schemeClr val="tx1"/>
                </a:solidFill>
              </a:rPr>
              <a:t> to </a:t>
            </a:r>
            <a:r>
              <a:rPr lang="it-IT" dirty="0" err="1">
                <a:solidFill>
                  <a:schemeClr val="tx1"/>
                </a:solidFill>
              </a:rPr>
              <a:t>crisis</a:t>
            </a:r>
            <a:endParaRPr lang="it-IT" dirty="0">
              <a:solidFill>
                <a:schemeClr val="tx1"/>
              </a:solidFill>
            </a:endParaRPr>
          </a:p>
        </p:txBody>
      </p:sp>
      <p:sp>
        <p:nvSpPr>
          <p:cNvPr id="3" name="Segnaposto contenuto 2">
            <a:extLst>
              <a:ext uri="{FF2B5EF4-FFF2-40B4-BE49-F238E27FC236}">
                <a16:creationId xmlns:a16="http://schemas.microsoft.com/office/drawing/2014/main" id="{7D1559F4-50C3-4FB9-928C-9D27A13FDCAA}"/>
              </a:ext>
            </a:extLst>
          </p:cNvPr>
          <p:cNvSpPr>
            <a:spLocks noGrp="1"/>
          </p:cNvSpPr>
          <p:nvPr>
            <p:ph sz="quarter" idx="1"/>
          </p:nvPr>
        </p:nvSpPr>
        <p:spPr>
          <a:xfrm>
            <a:off x="179512" y="1600200"/>
            <a:ext cx="8586536" cy="5029200"/>
          </a:xfrm>
        </p:spPr>
        <p:txBody>
          <a:bodyPr/>
          <a:lstStyle/>
          <a:p>
            <a:r>
              <a:rPr lang="it-IT" sz="3200" b="1" u="sng" dirty="0">
                <a:solidFill>
                  <a:srgbClr val="FF0000"/>
                </a:solidFill>
              </a:rPr>
              <a:t>Rights </a:t>
            </a:r>
            <a:r>
              <a:rPr lang="it-IT" sz="3200" b="1" u="sng" dirty="0" err="1">
                <a:solidFill>
                  <a:srgbClr val="FF0000"/>
                </a:solidFill>
              </a:rPr>
              <a:t>likned</a:t>
            </a:r>
            <a:r>
              <a:rPr lang="it-IT" sz="3200" b="1" u="sng" dirty="0">
                <a:solidFill>
                  <a:srgbClr val="FF0000"/>
                </a:solidFill>
              </a:rPr>
              <a:t> to job –</a:t>
            </a:r>
            <a:r>
              <a:rPr lang="it-IT" sz="3200" b="1" u="sng" dirty="0"/>
              <a:t> </a:t>
            </a:r>
            <a:r>
              <a:rPr lang="it-IT" sz="3200" b="1" u="sng" dirty="0" err="1"/>
              <a:t>this</a:t>
            </a:r>
            <a:r>
              <a:rPr lang="it-IT" sz="3200" b="1" u="sng" dirty="0"/>
              <a:t> phase </a:t>
            </a:r>
            <a:r>
              <a:rPr lang="it-IT" sz="3200" b="1" u="sng" dirty="0" err="1"/>
              <a:t>is</a:t>
            </a:r>
            <a:r>
              <a:rPr lang="it-IT" sz="3200" b="1" u="sng" dirty="0"/>
              <a:t> </a:t>
            </a:r>
            <a:r>
              <a:rPr lang="it-IT" sz="3200" b="1" u="sng" dirty="0" err="1"/>
              <a:t>known</a:t>
            </a:r>
            <a:r>
              <a:rPr lang="it-IT" sz="3200" b="1" u="sng" dirty="0"/>
              <a:t> </a:t>
            </a:r>
            <a:r>
              <a:rPr lang="it-IT" sz="3200" b="1" u="sng" dirty="0" err="1"/>
              <a:t>as</a:t>
            </a:r>
            <a:r>
              <a:rPr lang="it-IT" sz="3200" b="1" u="sng" dirty="0"/>
              <a:t> «</a:t>
            </a:r>
            <a:r>
              <a:rPr lang="it-IT" sz="3200" b="1" u="sng" dirty="0" err="1"/>
              <a:t>fordist</a:t>
            </a:r>
            <a:r>
              <a:rPr lang="it-IT" sz="3200" b="1" u="sng" dirty="0"/>
              <a:t> </a:t>
            </a:r>
            <a:r>
              <a:rPr lang="it-IT" sz="3200" b="1" u="sng" dirty="0" err="1"/>
              <a:t>perspective</a:t>
            </a:r>
            <a:r>
              <a:rPr lang="it-IT" sz="3200" b="1" u="sng" dirty="0"/>
              <a:t>» on </a:t>
            </a:r>
            <a:r>
              <a:rPr lang="it-IT" sz="3200" b="1" u="sng" dirty="0" err="1"/>
              <a:t>citizenship</a:t>
            </a:r>
            <a:r>
              <a:rPr lang="it-IT" sz="3200" b="1" u="sng" dirty="0"/>
              <a:t> of rights following the criterium of a future of full </a:t>
            </a:r>
            <a:r>
              <a:rPr lang="it-IT" sz="3200" b="1" u="sng" dirty="0" err="1"/>
              <a:t>emplyment</a:t>
            </a:r>
            <a:r>
              <a:rPr lang="it-IT" sz="3200" b="1" u="sng" dirty="0"/>
              <a:t> for </a:t>
            </a:r>
            <a:r>
              <a:rPr lang="it-IT" sz="3200" b="1" u="sng" dirty="0" err="1"/>
              <a:t>all</a:t>
            </a:r>
            <a:r>
              <a:rPr lang="it-IT" sz="3200" b="1" u="sng" dirty="0"/>
              <a:t>, a </a:t>
            </a:r>
            <a:r>
              <a:rPr lang="it-IT" sz="3200" b="1" u="sng" dirty="0" err="1"/>
              <a:t>positivistic</a:t>
            </a:r>
            <a:r>
              <a:rPr lang="it-IT" sz="3200" b="1" u="sng" dirty="0"/>
              <a:t> idea in force in the 1920-1930,</a:t>
            </a:r>
            <a:r>
              <a:rPr lang="it-IT" sz="3200" b="1" dirty="0"/>
              <a:t> </a:t>
            </a:r>
            <a:r>
              <a:rPr lang="it-IT" sz="3200" b="1" dirty="0" err="1"/>
              <a:t>named</a:t>
            </a:r>
            <a:r>
              <a:rPr lang="it-IT" sz="3200" b="1" dirty="0"/>
              <a:t> </a:t>
            </a:r>
            <a:r>
              <a:rPr lang="it-IT" sz="3200" b="1" dirty="0" err="1"/>
              <a:t>after</a:t>
            </a:r>
            <a:r>
              <a:rPr lang="it-IT" sz="3200" b="1" dirty="0"/>
              <a:t> the  American </a:t>
            </a:r>
            <a:r>
              <a:rPr lang="it-IT" sz="3200" b="1" dirty="0" err="1"/>
              <a:t>entrapreneur</a:t>
            </a:r>
            <a:r>
              <a:rPr lang="it-IT" sz="3200" b="1" dirty="0"/>
              <a:t> Henry Ford.</a:t>
            </a:r>
          </a:p>
          <a:p>
            <a:r>
              <a:rPr lang="it-IT" sz="3200" b="1" dirty="0" err="1"/>
              <a:t>But</a:t>
            </a:r>
            <a:r>
              <a:rPr lang="it-IT" sz="3200" b="1" dirty="0"/>
              <a:t> the </a:t>
            </a:r>
            <a:r>
              <a:rPr lang="it-IT" sz="3200" b="1" u="sng" dirty="0" err="1">
                <a:solidFill>
                  <a:srgbClr val="C00000"/>
                </a:solidFill>
              </a:rPr>
              <a:t>great</a:t>
            </a:r>
            <a:r>
              <a:rPr lang="it-IT" sz="3200" b="1" u="sng" dirty="0">
                <a:solidFill>
                  <a:srgbClr val="C00000"/>
                </a:solidFill>
              </a:rPr>
              <a:t> </a:t>
            </a:r>
            <a:r>
              <a:rPr lang="it-IT" sz="3200" b="1" u="sng" dirty="0" err="1">
                <a:solidFill>
                  <a:srgbClr val="C00000"/>
                </a:solidFill>
              </a:rPr>
              <a:t>economic</a:t>
            </a:r>
            <a:r>
              <a:rPr lang="it-IT" sz="3200" b="1" u="sng" dirty="0">
                <a:solidFill>
                  <a:srgbClr val="C00000"/>
                </a:solidFill>
              </a:rPr>
              <a:t> </a:t>
            </a:r>
            <a:r>
              <a:rPr lang="it-IT" sz="3200" b="1" u="sng" dirty="0" err="1">
                <a:solidFill>
                  <a:srgbClr val="C00000"/>
                </a:solidFill>
              </a:rPr>
              <a:t>crisis</a:t>
            </a:r>
            <a:r>
              <a:rPr lang="it-IT" sz="3200" b="1" u="sng" dirty="0">
                <a:solidFill>
                  <a:srgbClr val="C00000"/>
                </a:solidFill>
              </a:rPr>
              <a:t> of the 1929 </a:t>
            </a:r>
            <a:r>
              <a:rPr lang="it-IT" sz="3200" b="1" dirty="0" err="1"/>
              <a:t>changed</a:t>
            </a:r>
            <a:r>
              <a:rPr lang="it-IT" sz="3200" b="1" dirty="0"/>
              <a:t> </a:t>
            </a:r>
            <a:r>
              <a:rPr lang="it-IT" sz="3200" b="1" dirty="0" err="1"/>
              <a:t>this</a:t>
            </a:r>
            <a:r>
              <a:rPr lang="it-IT" sz="3200" b="1" dirty="0"/>
              <a:t> linear and </a:t>
            </a:r>
            <a:r>
              <a:rPr lang="it-IT" sz="3200" b="1" dirty="0" err="1"/>
              <a:t>positivist</a:t>
            </a:r>
            <a:r>
              <a:rPr lang="it-IT" sz="3200" b="1" dirty="0"/>
              <a:t>  </a:t>
            </a:r>
            <a:r>
              <a:rPr lang="it-IT" sz="3200" b="1" dirty="0" err="1"/>
              <a:t>perspective</a:t>
            </a:r>
            <a:r>
              <a:rPr lang="it-IT" sz="3200" b="1" dirty="0"/>
              <a:t> of </a:t>
            </a:r>
          </a:p>
          <a:p>
            <a:r>
              <a:rPr lang="it-IT" sz="3200" b="1" dirty="0"/>
              <a:t>«full </a:t>
            </a:r>
            <a:r>
              <a:rPr lang="it-IT" sz="3200" b="1" dirty="0" err="1"/>
              <a:t>emplyment</a:t>
            </a:r>
            <a:r>
              <a:rPr lang="it-IT" sz="3200" b="1" dirty="0"/>
              <a:t> for </a:t>
            </a:r>
            <a:r>
              <a:rPr lang="it-IT" sz="3200" b="1" dirty="0" err="1"/>
              <a:t>all</a:t>
            </a:r>
            <a:r>
              <a:rPr lang="it-IT" sz="3200" b="1" dirty="0"/>
              <a:t> = rights for </a:t>
            </a:r>
            <a:r>
              <a:rPr lang="it-IT" sz="3200" b="1" dirty="0" err="1"/>
              <a:t>all</a:t>
            </a:r>
            <a:r>
              <a:rPr lang="it-IT" sz="3200" b="1" dirty="0"/>
              <a:t>».</a:t>
            </a:r>
            <a:endParaRPr lang="it-IT" sz="3200" dirty="0"/>
          </a:p>
          <a:p>
            <a:endParaRPr lang="it-IT" dirty="0"/>
          </a:p>
        </p:txBody>
      </p:sp>
    </p:spTree>
    <p:extLst>
      <p:ext uri="{BB962C8B-B14F-4D97-AF65-F5344CB8AC3E}">
        <p14:creationId xmlns:p14="http://schemas.microsoft.com/office/powerpoint/2010/main" val="4236634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bg2"/>
          </a:solidFill>
        </p:spPr>
        <p:txBody>
          <a:bodyPr/>
          <a:lstStyle/>
          <a:p>
            <a:r>
              <a:rPr lang="it-IT" dirty="0" err="1"/>
              <a:t>Lets</a:t>
            </a:r>
            <a:r>
              <a:rPr lang="it-IT" dirty="0"/>
              <a:t> </a:t>
            </a:r>
            <a:r>
              <a:rPr lang="it-IT" dirty="0" err="1"/>
              <a:t>reflect</a:t>
            </a:r>
            <a:r>
              <a:rPr lang="it-IT" dirty="0"/>
              <a:t> on </a:t>
            </a:r>
            <a:r>
              <a:rPr lang="it-IT" dirty="0" err="1"/>
              <a:t>words</a:t>
            </a:r>
            <a:r>
              <a:rPr lang="it-IT" dirty="0"/>
              <a:t>…</a:t>
            </a:r>
          </a:p>
        </p:txBody>
      </p:sp>
      <p:sp>
        <p:nvSpPr>
          <p:cNvPr id="3" name="Segnaposto contenuto 2"/>
          <p:cNvSpPr>
            <a:spLocks noGrp="1"/>
          </p:cNvSpPr>
          <p:nvPr>
            <p:ph sz="quarter" idx="1"/>
          </p:nvPr>
        </p:nvSpPr>
        <p:spPr/>
        <p:txBody>
          <a:bodyPr/>
          <a:lstStyle/>
          <a:p>
            <a:pPr marL="0" indent="0">
              <a:buNone/>
            </a:pPr>
            <a:r>
              <a:rPr lang="en-US" dirty="0"/>
              <a:t>“If a political system neglects women’s participation, if it evades  accountability for women’s rights, it fails half of its citizens. Indeed, </a:t>
            </a:r>
            <a:r>
              <a:rPr lang="en-US" b="1" dirty="0">
                <a:solidFill>
                  <a:srgbClr val="C00000"/>
                </a:solidFill>
              </a:rPr>
              <a:t>true democracy is based on the realization of human rights and gender equality</a:t>
            </a:r>
            <a:r>
              <a:rPr lang="en-US" dirty="0"/>
              <a:t>. If one of these falters, so do the others.”</a:t>
            </a:r>
          </a:p>
          <a:p>
            <a:pPr marL="0" indent="0">
              <a:buNone/>
            </a:pPr>
            <a:endParaRPr lang="en-US" dirty="0"/>
          </a:p>
          <a:p>
            <a:pPr marL="0" indent="0">
              <a:buNone/>
            </a:pPr>
            <a:r>
              <a:rPr lang="en-US" i="1" dirty="0"/>
              <a:t>Ms. Lakshmi </a:t>
            </a:r>
            <a:r>
              <a:rPr lang="en-US" i="1" dirty="0" err="1"/>
              <a:t>Puri</a:t>
            </a:r>
            <a:r>
              <a:rPr lang="en-US" i="1" dirty="0"/>
              <a:t> Deputy Executive Director of UN Women, 2011</a:t>
            </a:r>
            <a:endParaRPr lang="it-IT" dirty="0"/>
          </a:p>
        </p:txBody>
      </p:sp>
    </p:spTree>
    <p:extLst>
      <p:ext uri="{BB962C8B-B14F-4D97-AF65-F5344CB8AC3E}">
        <p14:creationId xmlns:p14="http://schemas.microsoft.com/office/powerpoint/2010/main" val="3288581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bg2"/>
          </a:solidFill>
        </p:spPr>
        <p:txBody>
          <a:bodyPr/>
          <a:lstStyle/>
          <a:p>
            <a:r>
              <a:rPr lang="it-IT" dirty="0" err="1"/>
              <a:t>Words</a:t>
            </a:r>
            <a:r>
              <a:rPr lang="it-IT" dirty="0"/>
              <a:t> from CEDAW</a:t>
            </a:r>
          </a:p>
        </p:txBody>
      </p:sp>
      <p:sp>
        <p:nvSpPr>
          <p:cNvPr id="3" name="Segnaposto contenuto 2"/>
          <p:cNvSpPr>
            <a:spLocks noGrp="1"/>
          </p:cNvSpPr>
          <p:nvPr>
            <p:ph sz="quarter" idx="1"/>
          </p:nvPr>
        </p:nvSpPr>
        <p:spPr/>
        <p:txBody>
          <a:bodyPr/>
          <a:lstStyle/>
          <a:p>
            <a:pPr marL="0" indent="0">
              <a:buNone/>
            </a:pPr>
            <a:r>
              <a:rPr lang="en-US" dirty="0"/>
              <a:t>the CEDAW Committee has suggested that </a:t>
            </a:r>
          </a:p>
          <a:p>
            <a:pPr marL="0" indent="0">
              <a:buNone/>
            </a:pPr>
            <a:endParaRPr lang="en-US" dirty="0"/>
          </a:p>
          <a:p>
            <a:pPr marL="0" indent="0">
              <a:buNone/>
            </a:pPr>
            <a:r>
              <a:rPr lang="en-US" dirty="0"/>
              <a:t>“where women are underrepresented in public offices or women’s and girls’ rights can be violated with impunity, political legitimacy suffers. This, in turn, results in lower trust in the government, deteriorates the rule of law, and makes enlisting public support for collective action more difficult”.</a:t>
            </a:r>
            <a:endParaRPr lang="it-IT" dirty="0"/>
          </a:p>
        </p:txBody>
      </p:sp>
    </p:spTree>
    <p:extLst>
      <p:ext uri="{BB962C8B-B14F-4D97-AF65-F5344CB8AC3E}">
        <p14:creationId xmlns:p14="http://schemas.microsoft.com/office/powerpoint/2010/main" val="2072891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85782" y="211639"/>
            <a:ext cx="8153400" cy="990600"/>
          </a:xfrm>
          <a:solidFill>
            <a:schemeClr val="bg2"/>
          </a:solidFill>
        </p:spPr>
        <p:txBody>
          <a:bodyPr/>
          <a:lstStyle/>
          <a:p>
            <a:br>
              <a:rPr lang="en-US" sz="3200" dirty="0"/>
            </a:br>
            <a:r>
              <a:rPr lang="en-US" sz="3200" dirty="0"/>
              <a:t>A law in itself cannot secure rights</a:t>
            </a:r>
            <a:br>
              <a:rPr lang="it-IT" sz="3200" dirty="0"/>
            </a:br>
            <a:endParaRPr lang="it-IT" sz="3200" dirty="0"/>
          </a:p>
        </p:txBody>
      </p:sp>
      <p:sp>
        <p:nvSpPr>
          <p:cNvPr id="3" name="Segnaposto contenuto 2"/>
          <p:cNvSpPr>
            <a:spLocks noGrp="1"/>
          </p:cNvSpPr>
          <p:nvPr>
            <p:ph sz="quarter" idx="1"/>
          </p:nvPr>
        </p:nvSpPr>
        <p:spPr>
          <a:xfrm>
            <a:off x="601272" y="1584304"/>
            <a:ext cx="8153400" cy="5029200"/>
          </a:xfrm>
        </p:spPr>
        <p:txBody>
          <a:bodyPr/>
          <a:lstStyle/>
          <a:p>
            <a:pPr marL="0" indent="0" algn="ctr">
              <a:buNone/>
            </a:pPr>
            <a:r>
              <a:rPr lang="it-IT" sz="3600" dirty="0" err="1"/>
              <a:t>It</a:t>
            </a:r>
            <a:r>
              <a:rPr lang="it-IT" sz="3600" dirty="0"/>
              <a:t> </a:t>
            </a:r>
            <a:r>
              <a:rPr lang="it-IT" sz="3600" dirty="0" err="1"/>
              <a:t>is</a:t>
            </a:r>
            <a:r>
              <a:rPr lang="it-IT" sz="3600" dirty="0"/>
              <a:t> </a:t>
            </a:r>
            <a:r>
              <a:rPr lang="it-IT" sz="3600" dirty="0" err="1"/>
              <a:t>important</a:t>
            </a:r>
            <a:r>
              <a:rPr lang="it-IT" sz="3600" dirty="0"/>
              <a:t> to </a:t>
            </a:r>
            <a:r>
              <a:rPr lang="it-IT" sz="3600" dirty="0" err="1"/>
              <a:t>have</a:t>
            </a:r>
            <a:r>
              <a:rPr lang="it-IT" sz="3600" dirty="0"/>
              <a:t> </a:t>
            </a:r>
          </a:p>
          <a:p>
            <a:pPr algn="ctr"/>
            <a:r>
              <a:rPr lang="it-IT" sz="3600" dirty="0"/>
              <a:t>gender sensitive laws </a:t>
            </a:r>
          </a:p>
          <a:p>
            <a:pPr algn="ctr"/>
            <a:r>
              <a:rPr lang="it-IT" sz="3600" dirty="0"/>
              <a:t>Charters</a:t>
            </a:r>
          </a:p>
          <a:p>
            <a:pPr algn="ctr"/>
            <a:r>
              <a:rPr lang="it-IT" sz="3600" dirty="0" err="1"/>
              <a:t>Treaties</a:t>
            </a:r>
            <a:endParaRPr lang="it-IT" sz="3600" dirty="0"/>
          </a:p>
          <a:p>
            <a:pPr algn="ctr"/>
            <a:r>
              <a:rPr lang="it-IT" sz="3600" dirty="0" err="1"/>
              <a:t>Reccomendations</a:t>
            </a:r>
            <a:endParaRPr lang="it-IT" sz="3600" dirty="0"/>
          </a:p>
          <a:p>
            <a:pPr algn="ctr"/>
            <a:r>
              <a:rPr lang="it-IT" sz="3600" dirty="0" err="1"/>
              <a:t>directives</a:t>
            </a:r>
            <a:endParaRPr lang="it-IT" sz="3600" dirty="0"/>
          </a:p>
          <a:p>
            <a:pPr algn="ctr"/>
            <a:r>
              <a:rPr lang="it-IT" sz="3600" dirty="0" err="1"/>
              <a:t>All</a:t>
            </a:r>
            <a:r>
              <a:rPr lang="it-IT" sz="3600" dirty="0"/>
              <a:t> </a:t>
            </a:r>
            <a:r>
              <a:rPr lang="it-IT" sz="3600" dirty="0" err="1"/>
              <a:t>these</a:t>
            </a:r>
            <a:r>
              <a:rPr lang="it-IT" sz="3600" dirty="0"/>
              <a:t> act are </a:t>
            </a:r>
            <a:r>
              <a:rPr lang="it-IT" sz="3600" dirty="0" err="1"/>
              <a:t>fundamental</a:t>
            </a:r>
            <a:r>
              <a:rPr lang="it-IT" sz="3600" dirty="0"/>
              <a:t>. </a:t>
            </a:r>
          </a:p>
          <a:p>
            <a:pPr algn="ctr"/>
            <a:r>
              <a:rPr lang="it-IT" sz="3600" b="1" dirty="0" err="1">
                <a:solidFill>
                  <a:srgbClr val="FF0000"/>
                </a:solidFill>
              </a:rPr>
              <a:t>But</a:t>
            </a:r>
            <a:r>
              <a:rPr lang="it-IT" sz="3600" dirty="0"/>
              <a:t> ……..</a:t>
            </a:r>
          </a:p>
          <a:p>
            <a:endParaRPr lang="it-IT" sz="3600" dirty="0"/>
          </a:p>
        </p:txBody>
      </p:sp>
    </p:spTree>
    <p:extLst>
      <p:ext uri="{BB962C8B-B14F-4D97-AF65-F5344CB8AC3E}">
        <p14:creationId xmlns:p14="http://schemas.microsoft.com/office/powerpoint/2010/main" val="1047762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0136D6-175A-4B87-B0BD-1A77B4562709}"/>
              </a:ext>
            </a:extLst>
          </p:cNvPr>
          <p:cNvSpPr>
            <a:spLocks noGrp="1"/>
          </p:cNvSpPr>
          <p:nvPr>
            <p:ph type="title"/>
          </p:nvPr>
        </p:nvSpPr>
        <p:spPr/>
        <p:txBody>
          <a:bodyPr/>
          <a:lstStyle/>
          <a:p>
            <a:r>
              <a:rPr lang="it-IT" b="1" dirty="0">
                <a:solidFill>
                  <a:srgbClr val="C00000"/>
                </a:solidFill>
              </a:rPr>
              <a:t>….BUT</a:t>
            </a:r>
          </a:p>
        </p:txBody>
      </p:sp>
      <p:sp>
        <p:nvSpPr>
          <p:cNvPr id="3" name="Segnaposto contenuto 2">
            <a:extLst>
              <a:ext uri="{FF2B5EF4-FFF2-40B4-BE49-F238E27FC236}">
                <a16:creationId xmlns:a16="http://schemas.microsoft.com/office/drawing/2014/main" id="{11238A88-6E5A-4998-8EC5-139EDE3F04B4}"/>
              </a:ext>
            </a:extLst>
          </p:cNvPr>
          <p:cNvSpPr>
            <a:spLocks noGrp="1"/>
          </p:cNvSpPr>
          <p:nvPr>
            <p:ph sz="quarter" idx="1"/>
          </p:nvPr>
        </p:nvSpPr>
        <p:spPr/>
        <p:txBody>
          <a:bodyPr/>
          <a:lstStyle/>
          <a:p>
            <a:r>
              <a:rPr lang="it-IT" dirty="0" err="1"/>
              <a:t>what</a:t>
            </a:r>
            <a:r>
              <a:rPr lang="it-IT" dirty="0"/>
              <a:t> </a:t>
            </a:r>
            <a:r>
              <a:rPr lang="it-IT" dirty="0" err="1"/>
              <a:t>is</a:t>
            </a:r>
            <a:r>
              <a:rPr lang="it-IT" dirty="0"/>
              <a:t> of </a:t>
            </a:r>
            <a:r>
              <a:rPr lang="it-IT" b="1" dirty="0" err="1">
                <a:solidFill>
                  <a:srgbClr val="C00000"/>
                </a:solidFill>
              </a:rPr>
              <a:t>crucial</a:t>
            </a:r>
            <a:r>
              <a:rPr lang="it-IT" b="1" dirty="0">
                <a:solidFill>
                  <a:srgbClr val="C00000"/>
                </a:solidFill>
              </a:rPr>
              <a:t> </a:t>
            </a:r>
            <a:r>
              <a:rPr lang="it-IT" b="1" dirty="0" err="1">
                <a:solidFill>
                  <a:srgbClr val="C00000"/>
                </a:solidFill>
              </a:rPr>
              <a:t>importance</a:t>
            </a:r>
            <a:r>
              <a:rPr lang="it-IT" b="1" dirty="0">
                <a:solidFill>
                  <a:srgbClr val="C00000"/>
                </a:solidFill>
              </a:rPr>
              <a:t> </a:t>
            </a:r>
            <a:r>
              <a:rPr lang="it-IT" dirty="0" err="1"/>
              <a:t>is</a:t>
            </a:r>
            <a:r>
              <a:rPr lang="it-IT" dirty="0"/>
              <a:t> to </a:t>
            </a:r>
            <a:r>
              <a:rPr lang="it-IT" dirty="0" err="1"/>
              <a:t>have</a:t>
            </a:r>
            <a:r>
              <a:rPr lang="it-IT" dirty="0"/>
              <a:t> first of </a:t>
            </a:r>
            <a:r>
              <a:rPr lang="it-IT" dirty="0" err="1"/>
              <a:t>all</a:t>
            </a:r>
            <a:r>
              <a:rPr lang="it-IT" dirty="0"/>
              <a:t> </a:t>
            </a:r>
            <a:r>
              <a:rPr lang="it-IT" b="1" dirty="0" err="1">
                <a:solidFill>
                  <a:srgbClr val="C00000"/>
                </a:solidFill>
              </a:rPr>
              <a:t>instruments</a:t>
            </a:r>
            <a:r>
              <a:rPr lang="it-IT" b="1" dirty="0">
                <a:solidFill>
                  <a:srgbClr val="C00000"/>
                </a:solidFill>
              </a:rPr>
              <a:t> to measure the </a:t>
            </a:r>
            <a:r>
              <a:rPr lang="it-IT" b="1" dirty="0" err="1">
                <a:solidFill>
                  <a:srgbClr val="C00000"/>
                </a:solidFill>
              </a:rPr>
              <a:t>effectiveness</a:t>
            </a:r>
            <a:r>
              <a:rPr lang="it-IT" b="1" dirty="0">
                <a:solidFill>
                  <a:srgbClr val="C00000"/>
                </a:solidFill>
              </a:rPr>
              <a:t> of the laws </a:t>
            </a:r>
            <a:r>
              <a:rPr lang="it-IT" dirty="0"/>
              <a:t>and of the rules and a </a:t>
            </a:r>
            <a:r>
              <a:rPr lang="it-IT" dirty="0" err="1"/>
              <a:t>lot</a:t>
            </a:r>
            <a:r>
              <a:rPr lang="it-IT" dirty="0"/>
              <a:t> of </a:t>
            </a:r>
            <a:r>
              <a:rPr lang="it-IT" dirty="0" err="1"/>
              <a:t>patience</a:t>
            </a:r>
            <a:r>
              <a:rPr lang="it-IT" dirty="0"/>
              <a:t> and </a:t>
            </a:r>
            <a:r>
              <a:rPr lang="it-IT" dirty="0" err="1"/>
              <a:t>insistence</a:t>
            </a:r>
            <a:r>
              <a:rPr lang="it-IT" dirty="0"/>
              <a:t> in </a:t>
            </a:r>
            <a:r>
              <a:rPr lang="it-IT" dirty="0" err="1"/>
              <a:t>putting</a:t>
            </a:r>
            <a:r>
              <a:rPr lang="it-IT" dirty="0"/>
              <a:t> </a:t>
            </a:r>
            <a:r>
              <a:rPr lang="it-IT" dirty="0" err="1"/>
              <a:t>into</a:t>
            </a:r>
            <a:r>
              <a:rPr lang="it-IT" dirty="0"/>
              <a:t> force </a:t>
            </a:r>
          </a:p>
          <a:p>
            <a:r>
              <a:rPr lang="it-IT" dirty="0"/>
              <a:t>policies </a:t>
            </a:r>
            <a:r>
              <a:rPr lang="it-IT" dirty="0" err="1"/>
              <a:t>aimed</a:t>
            </a:r>
            <a:r>
              <a:rPr lang="it-IT" dirty="0"/>
              <a:t> </a:t>
            </a:r>
            <a:r>
              <a:rPr lang="it-IT" dirty="0" err="1"/>
              <a:t>at</a:t>
            </a:r>
            <a:r>
              <a:rPr lang="it-IT" dirty="0"/>
              <a:t> </a:t>
            </a:r>
          </a:p>
          <a:p>
            <a:r>
              <a:rPr lang="it-IT" dirty="0"/>
              <a:t>change </a:t>
            </a:r>
            <a:r>
              <a:rPr lang="it-IT" dirty="0" err="1"/>
              <a:t>mentalities</a:t>
            </a:r>
            <a:r>
              <a:rPr lang="it-IT" dirty="0"/>
              <a:t>, social </a:t>
            </a:r>
            <a:r>
              <a:rPr lang="it-IT" dirty="0" err="1"/>
              <a:t>roles</a:t>
            </a:r>
            <a:r>
              <a:rPr lang="it-IT" dirty="0"/>
              <a:t>, </a:t>
            </a:r>
            <a:r>
              <a:rPr lang="it-IT" dirty="0" err="1"/>
              <a:t>stereotypes</a:t>
            </a:r>
            <a:endParaRPr lang="it-IT" dirty="0"/>
          </a:p>
          <a:p>
            <a:endParaRPr lang="it-IT" b="1" dirty="0">
              <a:solidFill>
                <a:srgbClr val="C00000"/>
              </a:solidFill>
            </a:endParaRPr>
          </a:p>
          <a:p>
            <a:r>
              <a:rPr lang="it-IT" b="1" dirty="0" err="1">
                <a:solidFill>
                  <a:srgbClr val="C00000"/>
                </a:solidFill>
              </a:rPr>
              <a:t>Otherwise</a:t>
            </a:r>
            <a:r>
              <a:rPr lang="it-IT" b="1" dirty="0">
                <a:solidFill>
                  <a:srgbClr val="C00000"/>
                </a:solidFill>
              </a:rPr>
              <a:t> gender </a:t>
            </a:r>
            <a:r>
              <a:rPr lang="it-IT" b="1" dirty="0" err="1">
                <a:solidFill>
                  <a:srgbClr val="C00000"/>
                </a:solidFill>
              </a:rPr>
              <a:t>equality</a:t>
            </a:r>
            <a:r>
              <a:rPr lang="it-IT" b="1" dirty="0">
                <a:solidFill>
                  <a:srgbClr val="C00000"/>
                </a:solidFill>
              </a:rPr>
              <a:t> </a:t>
            </a:r>
            <a:r>
              <a:rPr lang="it-IT" b="1" dirty="0" err="1">
                <a:solidFill>
                  <a:srgbClr val="C00000"/>
                </a:solidFill>
              </a:rPr>
              <a:t>remains</a:t>
            </a:r>
            <a:r>
              <a:rPr lang="it-IT" b="1" dirty="0">
                <a:solidFill>
                  <a:srgbClr val="C00000"/>
                </a:solidFill>
              </a:rPr>
              <a:t> in the </a:t>
            </a:r>
            <a:r>
              <a:rPr lang="it-IT" b="1" dirty="0" err="1">
                <a:solidFill>
                  <a:srgbClr val="C00000"/>
                </a:solidFill>
              </a:rPr>
              <a:t>sphere</a:t>
            </a:r>
            <a:r>
              <a:rPr lang="it-IT" b="1" dirty="0">
                <a:solidFill>
                  <a:srgbClr val="C00000"/>
                </a:solidFill>
              </a:rPr>
              <a:t> of the «</a:t>
            </a:r>
            <a:r>
              <a:rPr lang="it-IT" b="1" dirty="0" err="1">
                <a:solidFill>
                  <a:srgbClr val="C00000"/>
                </a:solidFill>
              </a:rPr>
              <a:t>symbolic</a:t>
            </a:r>
            <a:r>
              <a:rPr lang="it-IT" b="1" dirty="0">
                <a:solidFill>
                  <a:srgbClr val="C00000"/>
                </a:solidFill>
              </a:rPr>
              <a:t>».</a:t>
            </a:r>
          </a:p>
          <a:p>
            <a:endParaRPr lang="it-IT" dirty="0"/>
          </a:p>
        </p:txBody>
      </p:sp>
    </p:spTree>
    <p:extLst>
      <p:ext uri="{BB962C8B-B14F-4D97-AF65-F5344CB8AC3E}">
        <p14:creationId xmlns:p14="http://schemas.microsoft.com/office/powerpoint/2010/main" val="1123747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179512" y="228600"/>
            <a:ext cx="8784975" cy="990600"/>
          </a:xfrm>
        </p:spPr>
        <p:txBody>
          <a:bodyPr/>
          <a:lstStyle/>
          <a:p>
            <a:r>
              <a:rPr lang="it-IT" sz="3600" b="1" dirty="0"/>
              <a:t>1940 </a:t>
            </a:r>
            <a:r>
              <a:rPr lang="it-IT" sz="3600" b="1" dirty="0" err="1"/>
              <a:t>ca</a:t>
            </a:r>
            <a:r>
              <a:rPr lang="it-IT" sz="3600" b="1" dirty="0"/>
              <a:t>: new </a:t>
            </a:r>
            <a:r>
              <a:rPr lang="it-IT" sz="3600" b="1" dirty="0" err="1"/>
              <a:t>concept</a:t>
            </a:r>
            <a:r>
              <a:rPr lang="it-IT" sz="3600" b="1" dirty="0"/>
              <a:t> of </a:t>
            </a:r>
            <a:br>
              <a:rPr lang="it-IT" sz="3600" b="1" dirty="0"/>
            </a:br>
            <a:r>
              <a:rPr lang="it-IT" sz="3600" b="1" dirty="0" err="1"/>
              <a:t>citizenship</a:t>
            </a:r>
            <a:r>
              <a:rPr lang="it-IT" sz="3600" b="1" dirty="0"/>
              <a:t> of rights (</a:t>
            </a:r>
            <a:r>
              <a:rPr lang="it-IT" sz="3600" b="1" dirty="0" err="1"/>
              <a:t>T.H.Marshall</a:t>
            </a:r>
            <a:r>
              <a:rPr lang="it-IT" sz="3600" b="1" dirty="0"/>
              <a:t>)</a:t>
            </a:r>
          </a:p>
        </p:txBody>
      </p:sp>
      <p:sp>
        <p:nvSpPr>
          <p:cNvPr id="16387" name="Segnaposto contenuto 2"/>
          <p:cNvSpPr>
            <a:spLocks noGrp="1"/>
          </p:cNvSpPr>
          <p:nvPr>
            <p:ph sz="quarter" idx="1"/>
          </p:nvPr>
        </p:nvSpPr>
        <p:spPr>
          <a:xfrm>
            <a:off x="161058" y="1664711"/>
            <a:ext cx="8784976" cy="4067581"/>
          </a:xfrm>
          <a:solidFill>
            <a:schemeClr val="accent2">
              <a:lumMod val="20000"/>
              <a:lumOff val="80000"/>
            </a:schemeClr>
          </a:solidFill>
        </p:spPr>
        <p:txBody>
          <a:bodyPr>
            <a:noAutofit/>
          </a:bodyPr>
          <a:lstStyle/>
          <a:p>
            <a:pPr marL="0" indent="0">
              <a:buNone/>
            </a:pPr>
            <a:r>
              <a:rPr lang="it-IT" sz="1800" b="1" dirty="0" err="1"/>
              <a:t>According</a:t>
            </a:r>
            <a:r>
              <a:rPr lang="it-IT" sz="1800" b="1" dirty="0"/>
              <a:t> to Marshall theory,  a citizen   </a:t>
            </a:r>
            <a:r>
              <a:rPr lang="it-IT" sz="1800" b="1" dirty="0" err="1"/>
              <a:t>is</a:t>
            </a:r>
            <a:r>
              <a:rPr lang="it-IT" sz="1800" b="1" dirty="0"/>
              <a:t> a </a:t>
            </a:r>
            <a:r>
              <a:rPr lang="it-IT" sz="1800" b="1" dirty="0" err="1"/>
              <a:t>person</a:t>
            </a:r>
            <a:r>
              <a:rPr lang="it-IT" sz="1800" b="1" dirty="0"/>
              <a:t> </a:t>
            </a:r>
            <a:r>
              <a:rPr lang="it-IT" sz="1800" b="1" dirty="0" err="1"/>
              <a:t>who</a:t>
            </a:r>
            <a:r>
              <a:rPr lang="it-IT" sz="1800" b="1" dirty="0"/>
              <a:t> </a:t>
            </a:r>
            <a:r>
              <a:rPr lang="it-IT" sz="1800" b="1" dirty="0" err="1"/>
              <a:t>will</a:t>
            </a:r>
            <a:r>
              <a:rPr lang="it-IT" sz="1800" b="1" dirty="0"/>
              <a:t> </a:t>
            </a:r>
            <a:r>
              <a:rPr lang="it-IT" sz="1800" b="1" dirty="0" err="1"/>
              <a:t>progressively</a:t>
            </a:r>
            <a:r>
              <a:rPr lang="it-IT" sz="1800" b="1" dirty="0"/>
              <a:t> gain in «</a:t>
            </a:r>
            <a:r>
              <a:rPr lang="it-IT" sz="1800" b="1" dirty="0" err="1"/>
              <a:t>his</a:t>
            </a:r>
            <a:r>
              <a:rPr lang="it-IT" sz="1800" b="1" dirty="0"/>
              <a:t>» life:</a:t>
            </a:r>
          </a:p>
          <a:p>
            <a:pPr marL="0" indent="0" algn="ctr">
              <a:buNone/>
            </a:pPr>
            <a:r>
              <a:rPr lang="it-IT" sz="1800" b="1" dirty="0"/>
              <a:t>POLITICAL, CIVIL AND SOCIAL RIGHTS</a:t>
            </a:r>
          </a:p>
          <a:p>
            <a:pPr marL="0" indent="0" algn="ctr">
              <a:buNone/>
            </a:pPr>
            <a:r>
              <a:rPr lang="it-IT" sz="3200" b="1" dirty="0">
                <a:solidFill>
                  <a:srgbClr val="C00000"/>
                </a:solidFill>
              </a:rPr>
              <a:t>GREAT NEWS!!!</a:t>
            </a:r>
          </a:p>
          <a:p>
            <a:pPr marL="0" indent="0">
              <a:buNone/>
            </a:pPr>
            <a:r>
              <a:rPr lang="it-IT" sz="1800" dirty="0"/>
              <a:t>In </a:t>
            </a:r>
            <a:r>
              <a:rPr lang="it-IT" sz="1800" dirty="0" err="1"/>
              <a:t>his</a:t>
            </a:r>
            <a:r>
              <a:rPr lang="it-IT" sz="1800" dirty="0"/>
              <a:t> theory the </a:t>
            </a:r>
            <a:r>
              <a:rPr lang="it-IT" sz="1800" dirty="0" err="1"/>
              <a:t>obtainment</a:t>
            </a:r>
            <a:r>
              <a:rPr lang="it-IT" sz="1800" dirty="0"/>
              <a:t> of rights </a:t>
            </a:r>
            <a:r>
              <a:rPr lang="it-IT" sz="1800" dirty="0" err="1"/>
              <a:t>is</a:t>
            </a:r>
            <a:r>
              <a:rPr lang="it-IT" sz="1800" dirty="0"/>
              <a:t> NOT </a:t>
            </a:r>
            <a:r>
              <a:rPr lang="it-IT" sz="1800" b="1" u="sng" dirty="0" err="1">
                <a:solidFill>
                  <a:srgbClr val="FF0000"/>
                </a:solidFill>
              </a:rPr>
              <a:t>releted</a:t>
            </a:r>
            <a:r>
              <a:rPr lang="it-IT" sz="1800" b="1" u="sng" dirty="0">
                <a:solidFill>
                  <a:srgbClr val="FF0000"/>
                </a:solidFill>
              </a:rPr>
              <a:t> to a </a:t>
            </a:r>
            <a:r>
              <a:rPr lang="it-IT" sz="1800" b="1" u="sng" dirty="0" err="1">
                <a:solidFill>
                  <a:srgbClr val="FF0000"/>
                </a:solidFill>
              </a:rPr>
              <a:t>salary</a:t>
            </a:r>
            <a:r>
              <a:rPr lang="it-IT" sz="1800" b="1" u="sng" dirty="0">
                <a:solidFill>
                  <a:srgbClr val="FF0000"/>
                </a:solidFill>
              </a:rPr>
              <a:t> </a:t>
            </a:r>
            <a:r>
              <a:rPr lang="it-IT" sz="1800" dirty="0" err="1"/>
              <a:t>but</a:t>
            </a:r>
            <a:r>
              <a:rPr lang="it-IT" sz="1800" dirty="0"/>
              <a:t> to the </a:t>
            </a:r>
            <a:r>
              <a:rPr lang="it-IT" sz="1800" dirty="0" err="1"/>
              <a:t>person</a:t>
            </a:r>
            <a:r>
              <a:rPr lang="it-IT" sz="1800" dirty="0"/>
              <a:t>!!! </a:t>
            </a:r>
          </a:p>
          <a:p>
            <a:pPr algn="ctr">
              <a:buNone/>
            </a:pPr>
            <a:r>
              <a:rPr lang="it-IT" sz="1800" b="1" dirty="0"/>
              <a:t>The citizen </a:t>
            </a:r>
            <a:r>
              <a:rPr lang="it-IT" sz="1800" b="1" dirty="0" err="1"/>
              <a:t>is</a:t>
            </a:r>
            <a:r>
              <a:rPr lang="it-IT" sz="1800" b="1" dirty="0"/>
              <a:t> a </a:t>
            </a:r>
            <a:r>
              <a:rPr lang="it-IT" sz="1800" b="1" dirty="0" err="1"/>
              <a:t>person</a:t>
            </a:r>
            <a:r>
              <a:rPr lang="it-IT" sz="1800" b="1" dirty="0"/>
              <a:t> first, and </a:t>
            </a:r>
            <a:r>
              <a:rPr lang="it-IT" sz="1800" b="1" dirty="0" err="1"/>
              <a:t>then</a:t>
            </a:r>
            <a:r>
              <a:rPr lang="it-IT" sz="1800" b="1" dirty="0"/>
              <a:t> a worker. </a:t>
            </a:r>
          </a:p>
          <a:p>
            <a:pPr>
              <a:buNone/>
            </a:pPr>
            <a:r>
              <a:rPr lang="it-IT" sz="1800" dirty="0"/>
              <a:t>The </a:t>
            </a:r>
            <a:r>
              <a:rPr lang="it-IT" sz="1800" dirty="0" err="1"/>
              <a:t>problem</a:t>
            </a:r>
            <a:r>
              <a:rPr lang="it-IT" sz="1800" dirty="0"/>
              <a:t> with </a:t>
            </a:r>
            <a:r>
              <a:rPr lang="it-IT" sz="1800" dirty="0" err="1"/>
              <a:t>this</a:t>
            </a:r>
            <a:r>
              <a:rPr lang="it-IT" sz="1800" dirty="0"/>
              <a:t> theory, </a:t>
            </a:r>
            <a:r>
              <a:rPr lang="it-IT" sz="1800" dirty="0" err="1"/>
              <a:t>however</a:t>
            </a:r>
            <a:r>
              <a:rPr lang="it-IT" sz="1800" dirty="0"/>
              <a:t>, do </a:t>
            </a:r>
            <a:r>
              <a:rPr lang="it-IT" sz="1800" dirty="0" err="1"/>
              <a:t>exists:m</a:t>
            </a:r>
            <a:r>
              <a:rPr lang="it-IT" sz="1800" dirty="0"/>
              <a:t> Marshall </a:t>
            </a:r>
            <a:r>
              <a:rPr lang="it-IT" sz="1800" dirty="0" err="1"/>
              <a:t>didn’t</a:t>
            </a:r>
            <a:r>
              <a:rPr lang="it-IT" sz="1800" dirty="0"/>
              <a:t> figure THE OBTAINMENT OF RIGHTS AS A STRUGGLE, he thought </a:t>
            </a:r>
            <a:r>
              <a:rPr lang="it-IT" sz="1800" dirty="0" err="1"/>
              <a:t>about</a:t>
            </a:r>
            <a:r>
              <a:rPr lang="it-IT" sz="1800" dirty="0"/>
              <a:t> a linear – by default-  </a:t>
            </a:r>
            <a:r>
              <a:rPr lang="it-IT" sz="1800" dirty="0" err="1"/>
              <a:t>acquisition</a:t>
            </a:r>
            <a:r>
              <a:rPr lang="it-IT" sz="1800" dirty="0"/>
              <a:t> of </a:t>
            </a:r>
            <a:r>
              <a:rPr lang="it-IT" sz="1800" dirty="0" err="1"/>
              <a:t>them</a:t>
            </a:r>
            <a:r>
              <a:rPr lang="it-IT" sz="1800" dirty="0"/>
              <a:t>, first the </a:t>
            </a:r>
            <a:r>
              <a:rPr lang="it-IT" sz="1800" dirty="0" err="1"/>
              <a:t>civil</a:t>
            </a:r>
            <a:r>
              <a:rPr lang="it-IT" sz="1800" dirty="0"/>
              <a:t>, </a:t>
            </a:r>
            <a:r>
              <a:rPr lang="it-IT" sz="1800" dirty="0" err="1"/>
              <a:t>then</a:t>
            </a:r>
            <a:r>
              <a:rPr lang="it-IT" sz="1800" dirty="0"/>
              <a:t> the </a:t>
            </a:r>
            <a:r>
              <a:rPr lang="it-IT" sz="1800" dirty="0" err="1"/>
              <a:t>political</a:t>
            </a:r>
            <a:r>
              <a:rPr lang="it-IT" sz="1800" dirty="0"/>
              <a:t> </a:t>
            </a:r>
            <a:r>
              <a:rPr lang="it-IT" sz="1800" dirty="0" err="1"/>
              <a:t>then</a:t>
            </a:r>
            <a:r>
              <a:rPr lang="it-IT" sz="1800" dirty="0"/>
              <a:t> the social rights in a </a:t>
            </a:r>
            <a:r>
              <a:rPr lang="it-IT" sz="1800" dirty="0" err="1"/>
              <a:t>pacific</a:t>
            </a:r>
            <a:r>
              <a:rPr lang="it-IT" sz="1800" dirty="0"/>
              <a:t> </a:t>
            </a:r>
            <a:r>
              <a:rPr lang="it-IT" sz="1800" dirty="0" err="1"/>
              <a:t>hronological</a:t>
            </a:r>
            <a:r>
              <a:rPr lang="it-IT" sz="1800" dirty="0"/>
              <a:t> time line.</a:t>
            </a:r>
            <a:endParaRPr lang="en-GB" sz="1800" b="1" dirty="0">
              <a:solidFill>
                <a:srgbClr val="FF0000"/>
              </a:solidFill>
              <a:latin typeface="Arial" charset="0"/>
              <a:ea typeface="Arial Unicode MS" pitchFamily="34" charset="-128"/>
              <a:cs typeface="Arial Unicode MS" pitchFamily="34" charset="-128"/>
            </a:endParaRPr>
          </a:p>
          <a:p>
            <a:endParaRPr lang="it-IT" dirty="0"/>
          </a:p>
        </p:txBody>
      </p:sp>
      <p:sp>
        <p:nvSpPr>
          <p:cNvPr id="2" name="Rettangolo 1"/>
          <p:cNvSpPr/>
          <p:nvPr/>
        </p:nvSpPr>
        <p:spPr>
          <a:xfrm>
            <a:off x="179512" y="5254473"/>
            <a:ext cx="8784976" cy="923330"/>
          </a:xfrm>
          <a:prstGeom prst="rect">
            <a:avLst/>
          </a:prstGeom>
          <a:solidFill>
            <a:schemeClr val="accent1">
              <a:lumMod val="60000"/>
              <a:lumOff val="40000"/>
            </a:schemeClr>
          </a:solidFill>
        </p:spPr>
        <p:txBody>
          <a:bodyPr wrap="square">
            <a:spAutoFit/>
          </a:bodyPr>
          <a:lstStyle/>
          <a:p>
            <a:pPr lvl="0" algn="ctr" defTabSz="449263">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a:solidFill>
                  <a:srgbClr val="FF0000"/>
                </a:solidFill>
                <a:ea typeface="Arial Unicode MS" pitchFamily="34" charset="-128"/>
                <a:cs typeface="Arial Unicode MS" pitchFamily="34" charset="-128"/>
              </a:rPr>
              <a:t>And mostly, he didn’t consider the different path of </a:t>
            </a:r>
            <a:r>
              <a:rPr lang="en-GB" b="1" dirty="0">
                <a:ea typeface="Arial Unicode MS" pitchFamily="34" charset="-128"/>
                <a:cs typeface="Arial Unicode MS" pitchFamily="34" charset="-128"/>
              </a:rPr>
              <a:t>women</a:t>
            </a:r>
            <a:r>
              <a:rPr lang="en-GB" b="1" dirty="0">
                <a:solidFill>
                  <a:srgbClr val="FF0000"/>
                </a:solidFill>
                <a:ea typeface="Arial Unicode MS" pitchFamily="34" charset="-128"/>
                <a:cs typeface="Arial Unicode MS" pitchFamily="34" charset="-128"/>
              </a:rPr>
              <a:t> who, in the fifties, </a:t>
            </a:r>
          </a:p>
          <a:p>
            <a:pPr lvl="0" algn="ctr" defTabSz="449263">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a:solidFill>
                  <a:srgbClr val="FF0000"/>
                </a:solidFill>
                <a:ea typeface="Arial Unicode MS" pitchFamily="34" charset="-128"/>
                <a:cs typeface="Arial Unicode MS" pitchFamily="34" charset="-128"/>
              </a:rPr>
              <a:t>had not gained almost nothing yet. All over the world after the WWII they were still struggling for their dignity as citizens!!!</a:t>
            </a:r>
          </a:p>
        </p:txBody>
      </p:sp>
      <p:sp>
        <p:nvSpPr>
          <p:cNvPr id="3" name="Arco 2"/>
          <p:cNvSpPr/>
          <p:nvPr/>
        </p:nvSpPr>
        <p:spPr>
          <a:xfrm>
            <a:off x="2771800" y="1772816"/>
            <a:ext cx="720080" cy="360040"/>
          </a:xfrm>
          <a:prstGeom prst="arc">
            <a:avLst>
              <a:gd name="adj1" fmla="val 16200000"/>
              <a:gd name="adj2" fmla="val 1622656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 name="Arco 3"/>
          <p:cNvSpPr/>
          <p:nvPr/>
        </p:nvSpPr>
        <p:spPr>
          <a:xfrm>
            <a:off x="3140683" y="1520352"/>
            <a:ext cx="855253" cy="648072"/>
          </a:xfrm>
          <a:prstGeom prst="arc">
            <a:avLst>
              <a:gd name="adj1" fmla="val 16200000"/>
              <a:gd name="adj2" fmla="val 15684857"/>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 name="Arco 7"/>
          <p:cNvSpPr/>
          <p:nvPr/>
        </p:nvSpPr>
        <p:spPr>
          <a:xfrm>
            <a:off x="7452320" y="3212976"/>
            <a:ext cx="1008112" cy="288032"/>
          </a:xfrm>
          <a:prstGeom prst="arc">
            <a:avLst>
              <a:gd name="adj1" fmla="val 16200000"/>
              <a:gd name="adj2" fmla="val 1625295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 name="Arco 8"/>
          <p:cNvSpPr/>
          <p:nvPr/>
        </p:nvSpPr>
        <p:spPr>
          <a:xfrm rot="20788192">
            <a:off x="6965531" y="3043816"/>
            <a:ext cx="936666" cy="770366"/>
          </a:xfrm>
          <a:prstGeom prst="arc">
            <a:avLst>
              <a:gd name="adj1" fmla="val 16200000"/>
              <a:gd name="adj2" fmla="val 16176019"/>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612775" y="228600"/>
            <a:ext cx="8153400" cy="990600"/>
          </a:xfrm>
          <a:solidFill>
            <a:schemeClr val="accent1">
              <a:lumMod val="60000"/>
              <a:lumOff val="40000"/>
            </a:schemeClr>
          </a:solidFill>
        </p:spPr>
        <p:txBody>
          <a:bodyPr/>
          <a:lstStyle/>
          <a:p>
            <a:pPr algn="ctr"/>
            <a:r>
              <a:rPr lang="it-IT" dirty="0" err="1"/>
              <a:t>Women</a:t>
            </a:r>
            <a:r>
              <a:rPr lang="it-IT" dirty="0"/>
              <a:t> in a </a:t>
            </a:r>
            <a:r>
              <a:rPr lang="it-IT" dirty="0" err="1"/>
              <a:t>different</a:t>
            </a:r>
            <a:r>
              <a:rPr lang="it-IT" dirty="0"/>
              <a:t> path</a:t>
            </a:r>
          </a:p>
        </p:txBody>
      </p:sp>
      <p:sp>
        <p:nvSpPr>
          <p:cNvPr id="17411" name="Segnaposto contenuto 2"/>
          <p:cNvSpPr>
            <a:spLocks noGrp="1"/>
          </p:cNvSpPr>
          <p:nvPr>
            <p:ph sz="quarter" idx="1"/>
          </p:nvPr>
        </p:nvSpPr>
        <p:spPr>
          <a:xfrm>
            <a:off x="285185" y="1628800"/>
            <a:ext cx="8497192" cy="4824536"/>
          </a:xfrm>
        </p:spPr>
        <p:txBody>
          <a:bodyPr/>
          <a:lstStyle/>
          <a:p>
            <a:pPr algn="ctr">
              <a:buFont typeface="Wingdings" pitchFamily="2" charset="2"/>
              <a:buNone/>
            </a:pPr>
            <a:r>
              <a:rPr lang="it-IT" b="1" u="sng" dirty="0">
                <a:solidFill>
                  <a:srgbClr val="C00000"/>
                </a:solidFill>
              </a:rPr>
              <a:t>From FR (1789-93) to the end of WWI and WWII:</a:t>
            </a:r>
          </a:p>
          <a:p>
            <a:pPr algn="ctr">
              <a:buNone/>
            </a:pPr>
            <a:r>
              <a:rPr lang="en-US" dirty="0"/>
              <a:t>Women not considered as individuals, </a:t>
            </a:r>
          </a:p>
          <a:p>
            <a:pPr algn="ctr">
              <a:buNone/>
            </a:pPr>
            <a:r>
              <a:rPr lang="en-US" dirty="0"/>
              <a:t>Left behind, in different path and with different patterns </a:t>
            </a:r>
          </a:p>
          <a:p>
            <a:pPr algn="ctr">
              <a:buNone/>
            </a:pPr>
            <a:r>
              <a:rPr lang="en-US" dirty="0"/>
              <a:t>of acquisition of most of the basic rights.</a:t>
            </a:r>
          </a:p>
          <a:p>
            <a:pPr algn="ctr">
              <a:buNone/>
            </a:pPr>
            <a:endParaRPr lang="en-US" dirty="0"/>
          </a:p>
          <a:p>
            <a:pPr algn="ctr">
              <a:buNone/>
            </a:pPr>
            <a:r>
              <a:rPr lang="en-US" dirty="0">
                <a:solidFill>
                  <a:srgbClr val="FF0000"/>
                </a:solidFill>
              </a:rPr>
              <a:t>Women have long been </a:t>
            </a:r>
            <a:r>
              <a:rPr lang="en-US" b="1" dirty="0">
                <a:solidFill>
                  <a:srgbClr val="C00000"/>
                </a:solidFill>
              </a:rPr>
              <a:t>DEPRIVED</a:t>
            </a:r>
            <a:r>
              <a:rPr lang="en-US" dirty="0">
                <a:solidFill>
                  <a:srgbClr val="FF0000"/>
                </a:solidFill>
              </a:rPr>
              <a:t> of those rights that Marshall considered as “universal”</a:t>
            </a:r>
          </a:p>
          <a:p>
            <a:pPr algn="ctr">
              <a:buNone/>
            </a:pPr>
            <a:r>
              <a:rPr lang="en-US" u="sng" dirty="0"/>
              <a:t>And this happened for a mere cultural and social custom,</a:t>
            </a:r>
          </a:p>
          <a:p>
            <a:pPr algn="ctr">
              <a:buNone/>
            </a:pPr>
            <a:r>
              <a:rPr lang="en-US" b="1" u="sng" dirty="0">
                <a:solidFill>
                  <a:srgbClr val="C00000"/>
                </a:solidFill>
              </a:rPr>
              <a:t>for any other reason than sex.</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2">
              <a:lumMod val="20000"/>
              <a:lumOff val="80000"/>
            </a:schemeClr>
          </a:solidFill>
        </p:spPr>
        <p:txBody>
          <a:bodyPr/>
          <a:lstStyle/>
          <a:p>
            <a:r>
              <a:rPr lang="it-IT" dirty="0" err="1"/>
              <a:t>Citizenship</a:t>
            </a:r>
            <a:r>
              <a:rPr lang="it-IT" dirty="0"/>
              <a:t> </a:t>
            </a:r>
            <a:r>
              <a:rPr lang="it-IT" dirty="0" err="1"/>
              <a:t>as</a:t>
            </a:r>
            <a:r>
              <a:rPr lang="it-IT" dirty="0"/>
              <a:t> </a:t>
            </a:r>
            <a:r>
              <a:rPr lang="it-IT" dirty="0" err="1"/>
              <a:t>an</a:t>
            </a:r>
            <a:r>
              <a:rPr lang="it-IT" dirty="0"/>
              <a:t> </a:t>
            </a:r>
            <a:r>
              <a:rPr lang="it-IT" dirty="0">
                <a:solidFill>
                  <a:srgbClr val="C00000"/>
                </a:solidFill>
              </a:rPr>
              <a:t>open </a:t>
            </a:r>
            <a:r>
              <a:rPr lang="it-IT" dirty="0" err="1">
                <a:solidFill>
                  <a:srgbClr val="C00000"/>
                </a:solidFill>
              </a:rPr>
              <a:t>process</a:t>
            </a:r>
            <a:endParaRPr lang="it-IT" dirty="0">
              <a:solidFill>
                <a:srgbClr val="C00000"/>
              </a:solidFill>
            </a:endParaRPr>
          </a:p>
        </p:txBody>
      </p:sp>
      <p:sp>
        <p:nvSpPr>
          <p:cNvPr id="3" name="Segnaposto contenuto 2"/>
          <p:cNvSpPr>
            <a:spLocks noGrp="1"/>
          </p:cNvSpPr>
          <p:nvPr>
            <p:ph sz="quarter" idx="1"/>
          </p:nvPr>
        </p:nvSpPr>
        <p:spPr>
          <a:xfrm>
            <a:off x="611560" y="1700808"/>
            <a:ext cx="8153400" cy="4495800"/>
          </a:xfrm>
        </p:spPr>
        <p:txBody>
          <a:bodyPr/>
          <a:lstStyle/>
          <a:p>
            <a:r>
              <a:rPr lang="en-US" dirty="0"/>
              <a:t>Beyond Marshall’s timeline (wrongly imagined as </a:t>
            </a:r>
            <a:r>
              <a:rPr lang="en-US" dirty="0">
                <a:solidFill>
                  <a:srgbClr val="C00000"/>
                </a:solidFill>
              </a:rPr>
              <a:t>linear for everybody</a:t>
            </a:r>
            <a:r>
              <a:rPr lang="en-US" dirty="0"/>
              <a:t>), the concept of citizenship has never been configured as a list of rights equal for all and obtained once and forever </a:t>
            </a:r>
          </a:p>
          <a:p>
            <a:pPr marL="0" indent="0">
              <a:buNone/>
            </a:pPr>
            <a:r>
              <a:rPr lang="en-US" dirty="0">
                <a:solidFill>
                  <a:srgbClr val="C00000"/>
                </a:solidFill>
              </a:rPr>
              <a:t>but rather </a:t>
            </a:r>
          </a:p>
          <a:p>
            <a:r>
              <a:rPr lang="en-US" dirty="0"/>
              <a:t>an open, evolving, </a:t>
            </a:r>
            <a:r>
              <a:rPr lang="en-US" dirty="0">
                <a:solidFill>
                  <a:srgbClr val="C00000"/>
                </a:solidFill>
              </a:rPr>
              <a:t>non-linear</a:t>
            </a:r>
            <a:r>
              <a:rPr lang="en-US" dirty="0"/>
              <a:t>, dynamic process, that proceeds by leaps and reverse gears and diverges, not only from country to country, but from one sex to the other.</a:t>
            </a:r>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3EB60C-D36E-4571-BD34-95931769F5A0}"/>
              </a:ext>
            </a:extLst>
          </p:cNvPr>
          <p:cNvSpPr>
            <a:spLocks noGrp="1"/>
          </p:cNvSpPr>
          <p:nvPr>
            <p:ph type="title"/>
          </p:nvPr>
        </p:nvSpPr>
        <p:spPr>
          <a:xfrm>
            <a:off x="179512" y="228600"/>
            <a:ext cx="8586536" cy="990600"/>
          </a:xfrm>
        </p:spPr>
        <p:txBody>
          <a:bodyPr/>
          <a:lstStyle/>
          <a:p>
            <a:r>
              <a:rPr lang="it-IT" sz="3200" b="1" dirty="0">
                <a:solidFill>
                  <a:srgbClr val="C00000"/>
                </a:solidFill>
              </a:rPr>
              <a:t>From </a:t>
            </a:r>
            <a:r>
              <a:rPr lang="it-IT" sz="3200" b="1" dirty="0" err="1">
                <a:solidFill>
                  <a:srgbClr val="C00000"/>
                </a:solidFill>
              </a:rPr>
              <a:t>disegualities</a:t>
            </a:r>
            <a:r>
              <a:rPr lang="it-IT" sz="3200" b="1" dirty="0">
                <a:solidFill>
                  <a:srgbClr val="C00000"/>
                </a:solidFill>
              </a:rPr>
              <a:t> </a:t>
            </a:r>
            <a:r>
              <a:rPr lang="it-IT" sz="3200" b="1" dirty="0" err="1">
                <a:solidFill>
                  <a:srgbClr val="C00000"/>
                </a:solidFill>
              </a:rPr>
              <a:t>written</a:t>
            </a:r>
            <a:r>
              <a:rPr lang="it-IT" sz="3200" b="1" dirty="0">
                <a:solidFill>
                  <a:srgbClr val="C00000"/>
                </a:solidFill>
              </a:rPr>
              <a:t> in the laws to </a:t>
            </a:r>
            <a:r>
              <a:rPr lang="it-IT" sz="3200" b="1" dirty="0" err="1">
                <a:solidFill>
                  <a:srgbClr val="C00000"/>
                </a:solidFill>
              </a:rPr>
              <a:t>disegualities</a:t>
            </a:r>
            <a:r>
              <a:rPr lang="it-IT" sz="3200" b="1" dirty="0">
                <a:solidFill>
                  <a:srgbClr val="C00000"/>
                </a:solidFill>
              </a:rPr>
              <a:t> in culture and social behaviour</a:t>
            </a:r>
          </a:p>
        </p:txBody>
      </p:sp>
      <p:sp>
        <p:nvSpPr>
          <p:cNvPr id="3" name="Segnaposto contenuto 2">
            <a:extLst>
              <a:ext uri="{FF2B5EF4-FFF2-40B4-BE49-F238E27FC236}">
                <a16:creationId xmlns:a16="http://schemas.microsoft.com/office/drawing/2014/main" id="{520CA516-4D3F-4E77-9322-D6FD86BE0547}"/>
              </a:ext>
            </a:extLst>
          </p:cNvPr>
          <p:cNvSpPr>
            <a:spLocks noGrp="1"/>
          </p:cNvSpPr>
          <p:nvPr>
            <p:ph sz="quarter" idx="1"/>
          </p:nvPr>
        </p:nvSpPr>
        <p:spPr>
          <a:xfrm>
            <a:off x="147790" y="1556792"/>
            <a:ext cx="8888705" cy="4853136"/>
          </a:xfrm>
        </p:spPr>
        <p:txBody>
          <a:bodyPr/>
          <a:lstStyle/>
          <a:p>
            <a:r>
              <a:rPr lang="it-IT" dirty="0"/>
              <a:t>In the XX </a:t>
            </a:r>
            <a:r>
              <a:rPr lang="it-IT" dirty="0" err="1"/>
              <a:t>century</a:t>
            </a:r>
            <a:r>
              <a:rPr lang="it-IT" dirty="0"/>
              <a:t> </a:t>
            </a:r>
            <a:r>
              <a:rPr lang="it-IT" dirty="0" err="1"/>
              <a:t>we</a:t>
            </a:r>
            <a:r>
              <a:rPr lang="it-IT" dirty="0"/>
              <a:t> pass from a situation in </a:t>
            </a:r>
            <a:r>
              <a:rPr lang="it-IT" dirty="0" err="1"/>
              <a:t>which</a:t>
            </a:r>
            <a:r>
              <a:rPr lang="it-IT" dirty="0"/>
              <a:t> «</a:t>
            </a:r>
            <a:r>
              <a:rPr lang="it-IT" dirty="0" err="1"/>
              <a:t>women</a:t>
            </a:r>
            <a:r>
              <a:rPr lang="it-IT" dirty="0"/>
              <a:t> are B level citizen»  </a:t>
            </a:r>
            <a:r>
              <a:rPr lang="it-IT" dirty="0" err="1"/>
              <a:t>is</a:t>
            </a:r>
            <a:r>
              <a:rPr lang="it-IT" dirty="0"/>
              <a:t> </a:t>
            </a:r>
            <a:r>
              <a:rPr lang="it-IT" dirty="0" err="1"/>
              <a:t>stated</a:t>
            </a:r>
            <a:r>
              <a:rPr lang="it-IT" dirty="0"/>
              <a:t> by the laws (</a:t>
            </a:r>
            <a:r>
              <a:rPr lang="it-IT" dirty="0" err="1"/>
              <a:t>see</a:t>
            </a:r>
            <a:r>
              <a:rPr lang="it-IT" dirty="0"/>
              <a:t> </a:t>
            </a:r>
            <a:r>
              <a:rPr lang="it-IT" dirty="0" err="1"/>
              <a:t>next</a:t>
            </a:r>
            <a:r>
              <a:rPr lang="it-IT" dirty="0"/>
              <a:t> slides)</a:t>
            </a:r>
          </a:p>
          <a:p>
            <a:r>
              <a:rPr lang="it-IT" dirty="0"/>
              <a:t>From a situation in </a:t>
            </a:r>
            <a:r>
              <a:rPr lang="it-IT" dirty="0" err="1"/>
              <a:t>which</a:t>
            </a:r>
            <a:r>
              <a:rPr lang="it-IT" dirty="0"/>
              <a:t> the </a:t>
            </a:r>
            <a:r>
              <a:rPr lang="it-IT" dirty="0" err="1"/>
              <a:t>discrimination</a:t>
            </a:r>
            <a:r>
              <a:rPr lang="it-IT" dirty="0"/>
              <a:t> </a:t>
            </a:r>
            <a:r>
              <a:rPr lang="it-IT" dirty="0" err="1"/>
              <a:t>is</a:t>
            </a:r>
            <a:r>
              <a:rPr lang="it-IT" dirty="0"/>
              <a:t> </a:t>
            </a:r>
            <a:r>
              <a:rPr lang="it-IT" dirty="0" err="1"/>
              <a:t>not</a:t>
            </a:r>
            <a:r>
              <a:rPr lang="it-IT" dirty="0"/>
              <a:t> </a:t>
            </a:r>
            <a:r>
              <a:rPr lang="it-IT" dirty="0" err="1"/>
              <a:t>written</a:t>
            </a:r>
            <a:r>
              <a:rPr lang="it-IT" dirty="0"/>
              <a:t> in the laws (and on the </a:t>
            </a:r>
            <a:r>
              <a:rPr lang="it-IT" dirty="0" err="1"/>
              <a:t>contrary</a:t>
            </a:r>
            <a:r>
              <a:rPr lang="it-IT" dirty="0"/>
              <a:t>, </a:t>
            </a:r>
            <a:r>
              <a:rPr lang="it-IT" dirty="0" err="1"/>
              <a:t>there</a:t>
            </a:r>
            <a:r>
              <a:rPr lang="it-IT" dirty="0"/>
              <a:t> are laws and </a:t>
            </a:r>
            <a:r>
              <a:rPr lang="it-IT" dirty="0" err="1"/>
              <a:t>norms</a:t>
            </a:r>
            <a:r>
              <a:rPr lang="it-IT" dirty="0"/>
              <a:t> </a:t>
            </a:r>
            <a:r>
              <a:rPr lang="it-IT" dirty="0" err="1"/>
              <a:t>addressing</a:t>
            </a:r>
            <a:r>
              <a:rPr lang="it-IT" dirty="0"/>
              <a:t> and </a:t>
            </a:r>
            <a:r>
              <a:rPr lang="it-IT" dirty="0" err="1"/>
              <a:t>fostering</a:t>
            </a:r>
            <a:r>
              <a:rPr lang="it-IT" dirty="0"/>
              <a:t> </a:t>
            </a:r>
            <a:r>
              <a:rPr lang="it-IT" dirty="0" err="1"/>
              <a:t>equality</a:t>
            </a:r>
            <a:r>
              <a:rPr lang="it-IT" dirty="0"/>
              <a:t>) </a:t>
            </a:r>
            <a:r>
              <a:rPr lang="it-IT" b="1" dirty="0">
                <a:solidFill>
                  <a:srgbClr val="C00000"/>
                </a:solidFill>
              </a:rPr>
              <a:t>BUT the situation of </a:t>
            </a:r>
            <a:r>
              <a:rPr lang="it-IT" b="1" dirty="0" err="1">
                <a:solidFill>
                  <a:srgbClr val="C00000"/>
                </a:solidFill>
              </a:rPr>
              <a:t>inequality</a:t>
            </a:r>
            <a:r>
              <a:rPr lang="it-IT" b="1" dirty="0">
                <a:solidFill>
                  <a:srgbClr val="C00000"/>
                </a:solidFill>
              </a:rPr>
              <a:t> </a:t>
            </a:r>
            <a:r>
              <a:rPr lang="it-IT" b="1" dirty="0" err="1">
                <a:solidFill>
                  <a:srgbClr val="C00000"/>
                </a:solidFill>
              </a:rPr>
              <a:t>is</a:t>
            </a:r>
            <a:r>
              <a:rPr lang="it-IT" b="1" dirty="0">
                <a:solidFill>
                  <a:srgbClr val="C00000"/>
                </a:solidFill>
              </a:rPr>
              <a:t> </a:t>
            </a:r>
            <a:r>
              <a:rPr lang="it-IT" b="1" dirty="0" err="1">
                <a:solidFill>
                  <a:srgbClr val="C00000"/>
                </a:solidFill>
              </a:rPr>
              <a:t>still</a:t>
            </a:r>
            <a:r>
              <a:rPr lang="it-IT" b="1" dirty="0">
                <a:solidFill>
                  <a:srgbClr val="C00000"/>
                </a:solidFill>
              </a:rPr>
              <a:t> </a:t>
            </a:r>
            <a:r>
              <a:rPr lang="it-IT" b="1" dirty="0" err="1">
                <a:solidFill>
                  <a:srgbClr val="C00000"/>
                </a:solidFill>
              </a:rPr>
              <a:t>persisting</a:t>
            </a:r>
            <a:r>
              <a:rPr lang="it-IT" b="1" dirty="0">
                <a:solidFill>
                  <a:srgbClr val="C00000"/>
                </a:solidFill>
              </a:rPr>
              <a:t>….</a:t>
            </a:r>
          </a:p>
          <a:p>
            <a:pPr algn="ctr"/>
            <a:r>
              <a:rPr lang="it-IT" sz="3200" b="1" dirty="0">
                <a:solidFill>
                  <a:srgbClr val="C00000"/>
                </a:solidFill>
              </a:rPr>
              <a:t>WHY?</a:t>
            </a:r>
          </a:p>
          <a:p>
            <a:r>
              <a:rPr lang="it-IT" dirty="0" err="1"/>
              <a:t>Because</a:t>
            </a:r>
            <a:r>
              <a:rPr lang="it-IT" dirty="0"/>
              <a:t> </a:t>
            </a:r>
            <a:r>
              <a:rPr lang="it-IT" dirty="0" err="1"/>
              <a:t>inequalities</a:t>
            </a:r>
            <a:r>
              <a:rPr lang="it-IT" dirty="0"/>
              <a:t> are </a:t>
            </a:r>
            <a:r>
              <a:rPr lang="it-IT" dirty="0" err="1"/>
              <a:t>deeply</a:t>
            </a:r>
            <a:r>
              <a:rPr lang="it-IT" dirty="0"/>
              <a:t> </a:t>
            </a:r>
            <a:r>
              <a:rPr lang="it-IT" dirty="0" err="1"/>
              <a:t>rooted</a:t>
            </a:r>
            <a:r>
              <a:rPr lang="it-IT" dirty="0"/>
              <a:t> in </a:t>
            </a:r>
            <a:r>
              <a:rPr lang="it-IT" dirty="0" err="1"/>
              <a:t>our</a:t>
            </a:r>
            <a:r>
              <a:rPr lang="it-IT" dirty="0"/>
              <a:t> </a:t>
            </a:r>
            <a:r>
              <a:rPr lang="it-IT" dirty="0" err="1"/>
              <a:t>cultures</a:t>
            </a:r>
            <a:r>
              <a:rPr lang="it-IT" dirty="0"/>
              <a:t>, </a:t>
            </a:r>
            <a:r>
              <a:rPr lang="it-IT" dirty="0" err="1"/>
              <a:t>behavioura</a:t>
            </a:r>
            <a:r>
              <a:rPr lang="it-IT" dirty="0"/>
              <a:t>, social </a:t>
            </a:r>
            <a:r>
              <a:rPr lang="it-IT" dirty="0" err="1"/>
              <a:t>relationships</a:t>
            </a:r>
            <a:endParaRPr lang="it-IT" dirty="0"/>
          </a:p>
        </p:txBody>
      </p:sp>
    </p:spTree>
    <p:extLst>
      <p:ext uri="{BB962C8B-B14F-4D97-AF65-F5344CB8AC3E}">
        <p14:creationId xmlns:p14="http://schemas.microsoft.com/office/powerpoint/2010/main" val="2762283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3">
              <a:lumMod val="40000"/>
              <a:lumOff val="60000"/>
            </a:schemeClr>
          </a:solidFill>
        </p:spPr>
        <p:txBody>
          <a:bodyPr/>
          <a:lstStyle/>
          <a:p>
            <a:pPr algn="ctr"/>
            <a:r>
              <a:rPr lang="it-IT" sz="3600" b="1" dirty="0">
                <a:solidFill>
                  <a:srgbClr val="C00000"/>
                </a:solidFill>
              </a:rPr>
              <a:t>Video resources on </a:t>
            </a:r>
            <a:r>
              <a:rPr lang="it-IT" sz="3600" b="1" dirty="0" err="1">
                <a:solidFill>
                  <a:srgbClr val="C00000"/>
                </a:solidFill>
              </a:rPr>
              <a:t>suffragism</a:t>
            </a:r>
            <a:r>
              <a:rPr lang="it-IT" sz="3600" b="1" dirty="0">
                <a:solidFill>
                  <a:srgbClr val="C00000"/>
                </a:solidFill>
              </a:rPr>
              <a:t> </a:t>
            </a:r>
            <a:br>
              <a:rPr lang="it-IT" sz="3600" b="1" dirty="0">
                <a:solidFill>
                  <a:srgbClr val="C00000"/>
                </a:solidFill>
              </a:rPr>
            </a:br>
            <a:r>
              <a:rPr lang="it-IT" sz="3600" b="1" dirty="0">
                <a:solidFill>
                  <a:srgbClr val="C00000"/>
                </a:solidFill>
              </a:rPr>
              <a:t>in XIX </a:t>
            </a:r>
            <a:r>
              <a:rPr lang="it-IT" sz="3600" b="1" dirty="0" err="1">
                <a:solidFill>
                  <a:srgbClr val="C00000"/>
                </a:solidFill>
              </a:rPr>
              <a:t>century</a:t>
            </a:r>
            <a:endParaRPr lang="it-IT" sz="3600" b="1" dirty="0">
              <a:solidFill>
                <a:srgbClr val="C00000"/>
              </a:solidFill>
            </a:endParaRPr>
          </a:p>
        </p:txBody>
      </p:sp>
      <p:sp>
        <p:nvSpPr>
          <p:cNvPr id="3" name="Segnaposto contenuto 2"/>
          <p:cNvSpPr>
            <a:spLocks noGrp="1"/>
          </p:cNvSpPr>
          <p:nvPr>
            <p:ph sz="quarter" idx="1"/>
          </p:nvPr>
        </p:nvSpPr>
        <p:spPr>
          <a:xfrm>
            <a:off x="495300" y="3235900"/>
            <a:ext cx="8153400" cy="2266492"/>
          </a:xfrm>
        </p:spPr>
        <p:txBody>
          <a:bodyPr/>
          <a:lstStyle/>
          <a:p>
            <a:pPr marL="0" indent="0">
              <a:buNone/>
            </a:pPr>
            <a:endParaRPr lang="it-IT" dirty="0"/>
          </a:p>
          <a:p>
            <a:pPr marL="0" indent="0">
              <a:buNone/>
            </a:pPr>
            <a:r>
              <a:rPr lang="it-IT" b="1" dirty="0"/>
              <a:t>UNTOLD STORY OF SUFFRAGE FOR BLACK WOMEN</a:t>
            </a:r>
          </a:p>
          <a:p>
            <a:pPr marL="0" indent="0">
              <a:buNone/>
            </a:pPr>
            <a:r>
              <a:rPr lang="it-IT" dirty="0"/>
              <a:t>https://www.youtube.com/watch?v=Br6b9sIuIDU</a:t>
            </a:r>
          </a:p>
          <a:p>
            <a:endParaRPr lang="it-IT" dirty="0"/>
          </a:p>
        </p:txBody>
      </p:sp>
      <p:sp>
        <p:nvSpPr>
          <p:cNvPr id="4" name="CasellaDiTesto 3">
            <a:extLst>
              <a:ext uri="{FF2B5EF4-FFF2-40B4-BE49-F238E27FC236}">
                <a16:creationId xmlns:a16="http://schemas.microsoft.com/office/drawing/2014/main" id="{72C8A4D0-B8C2-4FBD-8C60-CD855F490217}"/>
              </a:ext>
            </a:extLst>
          </p:cNvPr>
          <p:cNvSpPr txBox="1"/>
          <p:nvPr/>
        </p:nvSpPr>
        <p:spPr>
          <a:xfrm>
            <a:off x="899592" y="1915665"/>
            <a:ext cx="7478329" cy="523220"/>
          </a:xfrm>
          <a:prstGeom prst="rect">
            <a:avLst/>
          </a:prstGeom>
          <a:noFill/>
        </p:spPr>
        <p:txBody>
          <a:bodyPr wrap="none" rtlCol="0">
            <a:spAutoFit/>
          </a:bodyPr>
          <a:lstStyle/>
          <a:p>
            <a:r>
              <a:rPr lang="it-IT" sz="2800" b="1" dirty="0"/>
              <a:t>Right to vote for (white) </a:t>
            </a:r>
            <a:r>
              <a:rPr lang="it-IT" sz="2800" b="1" dirty="0" err="1"/>
              <a:t>women</a:t>
            </a:r>
            <a:r>
              <a:rPr lang="it-IT" sz="2800" b="1" dirty="0"/>
              <a:t>  1848-1920</a:t>
            </a:r>
          </a:p>
        </p:txBody>
      </p:sp>
      <p:sp>
        <p:nvSpPr>
          <p:cNvPr id="5" name="Rettangolo 4">
            <a:extLst>
              <a:ext uri="{FF2B5EF4-FFF2-40B4-BE49-F238E27FC236}">
                <a16:creationId xmlns:a16="http://schemas.microsoft.com/office/drawing/2014/main" id="{E57E7622-DC96-4CD5-9B67-B385BBE5887F}"/>
              </a:ext>
            </a:extLst>
          </p:cNvPr>
          <p:cNvSpPr/>
          <p:nvPr/>
        </p:nvSpPr>
        <p:spPr>
          <a:xfrm>
            <a:off x="914281" y="2607119"/>
            <a:ext cx="5868144" cy="369332"/>
          </a:xfrm>
          <a:prstGeom prst="rect">
            <a:avLst/>
          </a:prstGeom>
        </p:spPr>
        <p:txBody>
          <a:bodyPr wrap="square">
            <a:spAutoFit/>
          </a:bodyPr>
          <a:lstStyle/>
          <a:p>
            <a:r>
              <a:rPr lang="it-IT" dirty="0">
                <a:hlinkClick r:id="rId2"/>
              </a:rPr>
              <a:t>https://www.youtube.com/watch?v=uWQKYmg_0R0</a:t>
            </a:r>
            <a:endParaRPr lang="it-IT" dirty="0"/>
          </a:p>
        </p:txBody>
      </p:sp>
      <p:sp>
        <p:nvSpPr>
          <p:cNvPr id="8" name="CasellaDiTesto 7">
            <a:extLst>
              <a:ext uri="{FF2B5EF4-FFF2-40B4-BE49-F238E27FC236}">
                <a16:creationId xmlns:a16="http://schemas.microsoft.com/office/drawing/2014/main" id="{53D3B2B4-51D8-4D21-A1B3-AC00B7ED331C}"/>
              </a:ext>
            </a:extLst>
          </p:cNvPr>
          <p:cNvSpPr txBox="1"/>
          <p:nvPr/>
        </p:nvSpPr>
        <p:spPr>
          <a:xfrm>
            <a:off x="2209815" y="5765787"/>
            <a:ext cx="4724370" cy="369332"/>
          </a:xfrm>
          <a:prstGeom prst="rect">
            <a:avLst/>
          </a:prstGeom>
          <a:noFill/>
        </p:spPr>
        <p:txBody>
          <a:bodyPr wrap="none" rtlCol="0">
            <a:spAutoFit/>
          </a:bodyPr>
          <a:lstStyle/>
          <a:p>
            <a:r>
              <a:rPr lang="it-IT" b="1" dirty="0">
                <a:solidFill>
                  <a:srgbClr val="C00000"/>
                </a:solidFill>
              </a:rPr>
              <a:t>Remember 1865 ABOLITON OF SLAVERY</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una">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3271</TotalTime>
  <Words>3080</Words>
  <Application>Microsoft Office PowerPoint</Application>
  <PresentationFormat>Presentazione su schermo (4:3)</PresentationFormat>
  <Paragraphs>291</Paragraphs>
  <Slides>43</Slides>
  <Notes>2</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43</vt:i4>
      </vt:variant>
    </vt:vector>
  </HeadingPairs>
  <TitlesOfParts>
    <vt:vector size="54" baseType="lpstr">
      <vt:lpstr>Arial</vt:lpstr>
      <vt:lpstr>Arial Unicode MS</vt:lpstr>
      <vt:lpstr>Calibri</vt:lpstr>
      <vt:lpstr>Century Schoolbook</vt:lpstr>
      <vt:lpstr>Courier New</vt:lpstr>
      <vt:lpstr>ScalaSans-Regular</vt:lpstr>
      <vt:lpstr>Times New Roman</vt:lpstr>
      <vt:lpstr>Tw Cen MT</vt:lpstr>
      <vt:lpstr>Wingdings</vt:lpstr>
      <vt:lpstr>Wingdings 2</vt:lpstr>
      <vt:lpstr>Luna</vt:lpstr>
      <vt:lpstr>Presentazione standard di PowerPoint</vt:lpstr>
      <vt:lpstr> 1793: Universal declaration of the rights of men and of the citizens </vt:lpstr>
      <vt:lpstr>1793: are women included or not?</vt:lpstr>
      <vt:lpstr>1920-29: from the fordist perspective to crisis</vt:lpstr>
      <vt:lpstr>1940 ca: new concept of  citizenship of rights (T.H.Marshall)</vt:lpstr>
      <vt:lpstr>Women in a different path</vt:lpstr>
      <vt:lpstr>Citizenship as an open process</vt:lpstr>
      <vt:lpstr>From disegualities written in the laws to disegualities in culture and social behaviour</vt:lpstr>
      <vt:lpstr>Video resources on suffragism  in XIX century</vt:lpstr>
      <vt:lpstr>Political rights</vt:lpstr>
      <vt:lpstr> Suffragism and pacifism</vt:lpstr>
      <vt:lpstr>Different chronology all over the world </vt:lpstr>
      <vt:lpstr>Civil rights (the rights of «freedom»)</vt:lpstr>
      <vt:lpstr>Social rights (mostly connected to the body)</vt:lpstr>
      <vt:lpstr> … what about women? </vt:lpstr>
      <vt:lpstr> </vt:lpstr>
      <vt:lpstr>The situation in Italy The husband’s authorization (1868-1919)</vt:lpstr>
      <vt:lpstr> Women as B level citizens (1868-1919) </vt:lpstr>
      <vt:lpstr> Women as  B level citizens (1868-1919…) </vt:lpstr>
      <vt:lpstr>Until XX century  Women inadequate as human beings…</vt:lpstr>
      <vt:lpstr>Women at work (XIX-XX cent)</vt:lpstr>
      <vt:lpstr>Presentazione standard di PowerPoint</vt:lpstr>
      <vt:lpstr>Women seen just as MOTHERS </vt:lpstr>
      <vt:lpstr>And sometimes «just mothers»</vt:lpstr>
      <vt:lpstr>The Italian case during Fascism</vt:lpstr>
      <vt:lpstr>II World War: women in public space</vt:lpstr>
      <vt:lpstr>1946: WOMEN CAN VOTE FOR THE FIRST TIME in Italy...</vt:lpstr>
      <vt:lpstr>But, After the war…</vt:lpstr>
      <vt:lpstr>Presentazione standard di PowerPoint</vt:lpstr>
      <vt:lpstr>Institutions born without women</vt:lpstr>
      <vt:lpstr>Women always treated differently just because they were women…</vt:lpstr>
      <vt:lpstr>After the war, in the 50es  and 60es  women entered the public space of work</vt:lpstr>
      <vt:lpstr>Little changes in the Sixties….</vt:lpstr>
      <vt:lpstr>Two faces of the Sixties in USA</vt:lpstr>
      <vt:lpstr>Changes, but in slow motion and family at the center</vt:lpstr>
      <vt:lpstr>In 1968… REFLECT ON LOCAL CHRONOLOGY</vt:lpstr>
      <vt:lpstr>The Seventies*!!!</vt:lpstr>
      <vt:lpstr>The Seventies…</vt:lpstr>
      <vt:lpstr>Lets reflect on words</vt:lpstr>
      <vt:lpstr>Lets reflect on words…</vt:lpstr>
      <vt:lpstr>Words from CEDAW</vt:lpstr>
      <vt:lpstr> A law in itself cannot secure rights </vt:lpstr>
      <vt:lpstr>….BUT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Women’s  citizenship of rights</dc:title>
  <dc:creator>CIRSPG</dc:creator>
  <cp:lastModifiedBy>Utente</cp:lastModifiedBy>
  <cp:revision>105</cp:revision>
  <dcterms:created xsi:type="dcterms:W3CDTF">2015-03-17T10:11:49Z</dcterms:created>
  <dcterms:modified xsi:type="dcterms:W3CDTF">2022-03-08T06:59:21Z</dcterms:modified>
</cp:coreProperties>
</file>