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4" r:id="rId1"/>
  </p:sldMasterIdLst>
  <p:notesMasterIdLst>
    <p:notesMasterId r:id="rId33"/>
  </p:notesMasterIdLst>
  <p:sldIdLst>
    <p:sldId id="256" r:id="rId2"/>
    <p:sldId id="315" r:id="rId3"/>
    <p:sldId id="316" r:id="rId4"/>
    <p:sldId id="293" r:id="rId5"/>
    <p:sldId id="313" r:id="rId6"/>
    <p:sldId id="294" r:id="rId7"/>
    <p:sldId id="295" r:id="rId8"/>
    <p:sldId id="314" r:id="rId9"/>
    <p:sldId id="303" r:id="rId10"/>
    <p:sldId id="297" r:id="rId11"/>
    <p:sldId id="298" r:id="rId12"/>
    <p:sldId id="310" r:id="rId13"/>
    <p:sldId id="296" r:id="rId14"/>
    <p:sldId id="306" r:id="rId15"/>
    <p:sldId id="308" r:id="rId16"/>
    <p:sldId id="309" r:id="rId17"/>
    <p:sldId id="312" r:id="rId18"/>
    <p:sldId id="307" r:id="rId19"/>
    <p:sldId id="299" r:id="rId20"/>
    <p:sldId id="289" r:id="rId21"/>
    <p:sldId id="279" r:id="rId22"/>
    <p:sldId id="280" r:id="rId23"/>
    <p:sldId id="281" r:id="rId24"/>
    <p:sldId id="282" r:id="rId25"/>
    <p:sldId id="291" r:id="rId26"/>
    <p:sldId id="287" r:id="rId27"/>
    <p:sldId id="288" r:id="rId28"/>
    <p:sldId id="283" r:id="rId29"/>
    <p:sldId id="284" r:id="rId30"/>
    <p:sldId id="285" r:id="rId31"/>
    <p:sldId id="286"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98" autoAdjust="0"/>
    <p:restoredTop sz="94635" autoAdjust="0"/>
  </p:normalViewPr>
  <p:slideViewPr>
    <p:cSldViewPr>
      <p:cViewPr varScale="1">
        <p:scale>
          <a:sx n="104" d="100"/>
          <a:sy n="104" d="100"/>
        </p:scale>
        <p:origin x="1062" y="114"/>
      </p:cViewPr>
      <p:guideLst>
        <p:guide orient="horz" pos="2160"/>
        <p:guide pos="2880"/>
      </p:guideLst>
    </p:cSldViewPr>
  </p:slideViewPr>
  <p:outlineViewPr>
    <p:cViewPr>
      <p:scale>
        <a:sx n="33" d="100"/>
        <a:sy n="33" d="100"/>
      </p:scale>
      <p:origin x="0" y="-22116"/>
    </p:cViewPr>
  </p:outlineViewPr>
  <p:notesTextViewPr>
    <p:cViewPr>
      <p:scale>
        <a:sx n="1" d="1"/>
        <a:sy n="1" d="1"/>
      </p:scale>
      <p:origin x="0" y="0"/>
    </p:cViewPr>
  </p:notesTextViewPr>
  <p:sorterViewPr>
    <p:cViewPr>
      <p:scale>
        <a:sx n="100" d="100"/>
        <a:sy n="100" d="100"/>
      </p:scale>
      <p:origin x="0" y="22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ABB229-8981-4CBB-9C49-BF300159A6E3}" type="datetimeFigureOut">
              <a:rPr lang="en-US" smtClean="0"/>
              <a:t>4/26/2022</a:t>
            </a:fld>
            <a:endParaRPr lang="en-US"/>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56E54F-71FE-4B9B-8464-DB07578F01DD}" type="slidenum">
              <a:rPr lang="en-US" smtClean="0"/>
              <a:t>‹N›</a:t>
            </a:fld>
            <a:endParaRPr lang="en-US"/>
          </a:p>
        </p:txBody>
      </p:sp>
    </p:spTree>
    <p:extLst>
      <p:ext uri="{BB962C8B-B14F-4D97-AF65-F5344CB8AC3E}">
        <p14:creationId xmlns:p14="http://schemas.microsoft.com/office/powerpoint/2010/main" val="2695090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6656E54F-71FE-4B9B-8464-DB07578F01DD}" type="slidenum">
              <a:rPr lang="en-US" smtClean="0"/>
              <a:t>29</a:t>
            </a:fld>
            <a:endParaRPr lang="en-US"/>
          </a:p>
        </p:txBody>
      </p:sp>
    </p:spTree>
    <p:extLst>
      <p:ext uri="{BB962C8B-B14F-4D97-AF65-F5344CB8AC3E}">
        <p14:creationId xmlns:p14="http://schemas.microsoft.com/office/powerpoint/2010/main" val="9469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lvl1pPr algn="l">
              <a:defRPr/>
            </a:lvl1pPr>
          </a:lstStyle>
          <a:p>
            <a:fld id="{534B476C-C25C-4B64-88CB-1BF14B4432E3}" type="datetimeFigureOut">
              <a:rPr lang="it-IT" smtClean="0"/>
              <a:t>26/04/2022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F84BDDB-A301-43DF-B9CA-E0B871D312F3}" type="slidenum">
              <a:rPr lang="it-IT" smtClean="0"/>
              <a:t>‹N›</a:t>
            </a:fld>
            <a:endParaRPr lang="it-IT"/>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9632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34B476C-C25C-4B64-88CB-1BF14B4432E3}" type="datetimeFigureOut">
              <a:rPr lang="it-IT" smtClean="0"/>
              <a:t>26/04/2022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F84BDDB-A301-43DF-B9CA-E0B871D312F3}" type="slidenum">
              <a:rPr lang="it-IT" smtClean="0"/>
              <a:t>‹N›</a:t>
            </a:fld>
            <a:endParaRPr lang="it-IT"/>
          </a:p>
        </p:txBody>
      </p:sp>
    </p:spTree>
    <p:extLst>
      <p:ext uri="{BB962C8B-B14F-4D97-AF65-F5344CB8AC3E}">
        <p14:creationId xmlns:p14="http://schemas.microsoft.com/office/powerpoint/2010/main" val="983419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34B476C-C25C-4B64-88CB-1BF14B4432E3}" type="datetimeFigureOut">
              <a:rPr lang="it-IT" smtClean="0"/>
              <a:t>26/04/2022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F84BDDB-A301-43DF-B9CA-E0B871D312F3}" type="slidenum">
              <a:rPr lang="it-IT" smtClean="0"/>
              <a:t>‹N›</a:t>
            </a:fld>
            <a:endParaRPr lang="it-IT"/>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3931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34B476C-C25C-4B64-88CB-1BF14B4432E3}" type="datetimeFigureOut">
              <a:rPr lang="it-IT" smtClean="0"/>
              <a:t>26/04/2022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F84BDDB-A301-43DF-B9CA-E0B871D312F3}" type="slidenum">
              <a:rPr lang="it-IT" smtClean="0"/>
              <a:t>‹N›</a:t>
            </a:fld>
            <a:endParaRPr lang="it-IT"/>
          </a:p>
        </p:txBody>
      </p:sp>
    </p:spTree>
    <p:extLst>
      <p:ext uri="{BB962C8B-B14F-4D97-AF65-F5344CB8AC3E}">
        <p14:creationId xmlns:p14="http://schemas.microsoft.com/office/powerpoint/2010/main" val="4227868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534B476C-C25C-4B64-88CB-1BF14B4432E3}" type="datetimeFigureOut">
              <a:rPr lang="it-IT" smtClean="0"/>
              <a:t>26/04/2022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F84BDDB-A301-43DF-B9CA-E0B871D312F3}" type="slidenum">
              <a:rPr lang="it-IT" smtClean="0"/>
              <a:t>‹N›</a:t>
            </a:fld>
            <a:endParaRPr lang="it-IT"/>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60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534B476C-C25C-4B64-88CB-1BF14B4432E3}" type="datetimeFigureOut">
              <a:rPr lang="it-IT" smtClean="0"/>
              <a:t>26/04/2022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F84BDDB-A301-43DF-B9CA-E0B871D312F3}" type="slidenum">
              <a:rPr lang="it-IT" smtClean="0"/>
              <a:t>‹N›</a:t>
            </a:fld>
            <a:endParaRPr lang="it-IT"/>
          </a:p>
        </p:txBody>
      </p:sp>
    </p:spTree>
    <p:extLst>
      <p:ext uri="{BB962C8B-B14F-4D97-AF65-F5344CB8AC3E}">
        <p14:creationId xmlns:p14="http://schemas.microsoft.com/office/powerpoint/2010/main" val="744096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768096" y="2967788"/>
            <a:ext cx="3566160" cy="334157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it-IT"/>
              <a:t>Modifica gli stili del testo dello schema</a:t>
            </a:r>
          </a:p>
        </p:txBody>
      </p:sp>
      <p:sp>
        <p:nvSpPr>
          <p:cNvPr id="6" name="Content Placeholder 5"/>
          <p:cNvSpPr>
            <a:spLocks noGrp="1"/>
          </p:cNvSpPr>
          <p:nvPr>
            <p:ph sz="quarter" idx="4"/>
          </p:nvPr>
        </p:nvSpPr>
        <p:spPr>
          <a:xfrm>
            <a:off x="4491990" y="2967788"/>
            <a:ext cx="3566160" cy="334157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534B476C-C25C-4B64-88CB-1BF14B4432E3}" type="datetimeFigureOut">
              <a:rPr lang="it-IT" smtClean="0"/>
              <a:t>26/04/2022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DF84BDDB-A301-43DF-B9CA-E0B871D312F3}" type="slidenum">
              <a:rPr lang="it-IT" smtClean="0"/>
              <a:t>‹N›</a:t>
            </a:fld>
            <a:endParaRPr lang="it-IT"/>
          </a:p>
        </p:txBody>
      </p:sp>
    </p:spTree>
    <p:extLst>
      <p:ext uri="{BB962C8B-B14F-4D97-AF65-F5344CB8AC3E}">
        <p14:creationId xmlns:p14="http://schemas.microsoft.com/office/powerpoint/2010/main" val="528357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534B476C-C25C-4B64-88CB-1BF14B4432E3}" type="datetimeFigureOut">
              <a:rPr lang="it-IT" smtClean="0"/>
              <a:t>26/04/2022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DF84BDDB-A301-43DF-B9CA-E0B871D312F3}" type="slidenum">
              <a:rPr lang="it-IT" smtClean="0"/>
              <a:t>‹N›</a:t>
            </a:fld>
            <a:endParaRPr lang="it-IT"/>
          </a:p>
        </p:txBody>
      </p:sp>
    </p:spTree>
    <p:extLst>
      <p:ext uri="{BB962C8B-B14F-4D97-AF65-F5344CB8AC3E}">
        <p14:creationId xmlns:p14="http://schemas.microsoft.com/office/powerpoint/2010/main" val="2973227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4B476C-C25C-4B64-88CB-1BF14B4432E3}" type="datetimeFigureOut">
              <a:rPr lang="it-IT" smtClean="0"/>
              <a:t>26/04/2022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DF84BDDB-A301-43DF-B9CA-E0B871D312F3}" type="slidenum">
              <a:rPr lang="it-IT" smtClean="0"/>
              <a:t>‹N›</a:t>
            </a:fld>
            <a:endParaRPr lang="it-IT"/>
          </a:p>
        </p:txBody>
      </p:sp>
    </p:spTree>
    <p:extLst>
      <p:ext uri="{BB962C8B-B14F-4D97-AF65-F5344CB8AC3E}">
        <p14:creationId xmlns:p14="http://schemas.microsoft.com/office/powerpoint/2010/main" val="2614396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534B476C-C25C-4B64-88CB-1BF14B4432E3}" type="datetimeFigureOut">
              <a:rPr lang="it-IT" smtClean="0"/>
              <a:t>26/04/2022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F84BDDB-A301-43DF-B9CA-E0B871D312F3}" type="slidenum">
              <a:rPr lang="it-IT" smtClean="0"/>
              <a:t>‹N›</a:t>
            </a:fld>
            <a:endParaRPr lang="it-IT"/>
          </a:p>
        </p:txBody>
      </p:sp>
    </p:spTree>
    <p:extLst>
      <p:ext uri="{BB962C8B-B14F-4D97-AF65-F5344CB8AC3E}">
        <p14:creationId xmlns:p14="http://schemas.microsoft.com/office/powerpoint/2010/main" val="1671930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534B476C-C25C-4B64-88CB-1BF14B4432E3}" type="datetimeFigureOut">
              <a:rPr lang="it-IT" smtClean="0"/>
              <a:t>26/04/2022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F84BDDB-A301-43DF-B9CA-E0B871D312F3}" type="slidenum">
              <a:rPr lang="it-IT" smtClean="0"/>
              <a:t>‹N›</a:t>
            </a:fld>
            <a:endParaRPr lang="it-IT"/>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5218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34B476C-C25C-4B64-88CB-1BF14B4432E3}" type="datetimeFigureOut">
              <a:rPr lang="it-IT" smtClean="0"/>
              <a:t>26/04/2022</a:t>
            </a:fld>
            <a:endParaRPr lang="it-IT"/>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it-IT"/>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F84BDDB-A301-43DF-B9CA-E0B871D312F3}" type="slidenum">
              <a:rPr lang="it-IT" smtClean="0"/>
              <a:t>‹N›</a:t>
            </a:fld>
            <a:endParaRPr lang="it-IT"/>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38361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www.abc.net.au/news/2015-07-08/food-deserts-have-serious-consequences-for-residents-experts/6605230"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k.sagepub.com/reference/encyclopedia-of-transportation/n605.xml" TargetMode="External"/><Relationship Id="rId2" Type="http://schemas.openxmlformats.org/officeDocument/2006/relationships/hyperlink" Target="http://www.ns.umich.edu/new/releases/21035-women-drivers-outnumber-men-but-still-drive-les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theage.com.au/national/victoria/highrise-apartments-are-bad-to-live-in-and-bad-for-society-says-respected-architect-20160829-gr39nf.html" TargetMode="External"/><Relationship Id="rId2" Type="http://schemas.openxmlformats.org/officeDocument/2006/relationships/hyperlink" Target="https://www.smh.com.au/national/single-parents-become-flatmates-to-cope-with-sydney-rent-prices-20150911-gjklaf.html"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s://www.youtube.com/watch?v=zIkzwyIgA4g&amp;ab_channel=TheAgendawithStevePaikin" TargetMode="External"/><Relationship Id="rId5" Type="http://schemas.openxmlformats.org/officeDocument/2006/relationships/hyperlink" Target="https://www.youtube.com/watch?v=ZXeEMD6U0NY&amp;ab_channel=NYL1ghts" TargetMode="External"/><Relationship Id="rId4" Type="http://schemas.openxmlformats.org/officeDocument/2006/relationships/hyperlink" Target="https://www.youtube.com/watch?v=mjEg7tChDrk"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watch?v=Sop4fqc2NV8"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unhabitat.org/wp-content/uploads/2012/06/GRHS2011ThematicStudyGender.pdf" TargetMode="External"/><Relationship Id="rId2" Type="http://schemas.openxmlformats.org/officeDocument/2006/relationships/hyperlink" Target="https://www.youtube.com/watch?v=umZedR_8XH8" TargetMode="External"/><Relationship Id="rId1" Type="http://schemas.openxmlformats.org/officeDocument/2006/relationships/slideLayout" Target="../slideLayouts/slideLayout2.xml"/><Relationship Id="rId4" Type="http://schemas.openxmlformats.org/officeDocument/2006/relationships/hyperlink" Target="https://www.youtube.com/watch?v=Q_Svzyrt2Go&amp;ab_channel=UN-Habitatworldwide"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unhabitat.org/wp-content/uploads/2012/06/GRHS2011ThematicStudyGender.pdf" TargetMode="External"/><Relationship Id="rId2" Type="http://schemas.openxmlformats.org/officeDocument/2006/relationships/hyperlink" Target="http://unhabitat.org/urban-themes/gender/"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womenability.org/meeting2-eva-kail-ceo-of-the-city-of-vienna/" TargetMode="External"/><Relationship Id="rId2" Type="http://schemas.openxmlformats.org/officeDocument/2006/relationships/hyperlink" Target="http://www.laciudadviva.org/blogs/?p=18503" TargetMode="External"/><Relationship Id="rId1" Type="http://schemas.openxmlformats.org/officeDocument/2006/relationships/slideLayout" Target="../slideLayouts/slideLayout2.xml"/><Relationship Id="rId6" Type="http://schemas.openxmlformats.org/officeDocument/2006/relationships/hyperlink" Target="https://www.citylab.com/transportation/2013/09/how-design-city-women/6739/" TargetMode="External"/><Relationship Id="rId5" Type="http://schemas.openxmlformats.org/officeDocument/2006/relationships/hyperlink" Target="https://apolitical.co/solution_article/vienna-designed-city-women/" TargetMode="External"/><Relationship Id="rId4" Type="http://schemas.openxmlformats.org/officeDocument/2006/relationships/hyperlink" Target="https://www.theguardian.com/cities/2019/may/14/city-with-a-female-face-how-modern-vienna-was-shaped-by-women"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jstor.org/stable/3173814"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9512" y="5085184"/>
            <a:ext cx="5826719" cy="1646302"/>
          </a:xfrm>
        </p:spPr>
        <p:txBody>
          <a:bodyPr>
            <a:normAutofit fontScale="90000"/>
          </a:bodyPr>
          <a:lstStyle/>
          <a:p>
            <a:r>
              <a:rPr lang="en-US" b="1" dirty="0"/>
              <a:t>How to Design a City for…all</a:t>
            </a:r>
            <a:br>
              <a:rPr lang="it-IT" dirty="0"/>
            </a:br>
            <a:endParaRPr lang="it-IT" dirty="0"/>
          </a:p>
        </p:txBody>
      </p:sp>
      <p:sp>
        <p:nvSpPr>
          <p:cNvPr id="3" name="Sottotitolo 2"/>
          <p:cNvSpPr>
            <a:spLocks noGrp="1"/>
          </p:cNvSpPr>
          <p:nvPr>
            <p:ph type="subTitle" idx="1"/>
          </p:nvPr>
        </p:nvSpPr>
        <p:spPr>
          <a:xfrm>
            <a:off x="6372201" y="5078435"/>
            <a:ext cx="2304256" cy="1096899"/>
          </a:xfrm>
        </p:spPr>
        <p:txBody>
          <a:bodyPr>
            <a:normAutofit/>
          </a:bodyPr>
          <a:lstStyle/>
          <a:p>
            <a:endParaRPr lang="it-IT" dirty="0"/>
          </a:p>
          <a:p>
            <a:endParaRPr lang="it-IT" dirty="0"/>
          </a:p>
          <a:p>
            <a:r>
              <a:rPr lang="it-IT" dirty="0"/>
              <a:t>Lorenza Perini 2020-21</a:t>
            </a:r>
          </a:p>
          <a:p>
            <a:endParaRPr lang="it-IT" dirty="0"/>
          </a:p>
        </p:txBody>
      </p:sp>
      <p:pic>
        <p:nvPicPr>
          <p:cNvPr id="4" name="Segnaposto contenuto 3">
            <a:extLst>
              <a:ext uri="{FF2B5EF4-FFF2-40B4-BE49-F238E27FC236}">
                <a16:creationId xmlns:a16="http://schemas.microsoft.com/office/drawing/2014/main" id="{7D70E9E3-9C6C-4B89-8393-34A4DF808964}"/>
              </a:ext>
            </a:extLst>
          </p:cNvPr>
          <p:cNvPicPr>
            <a:picLocks noChangeAspect="1"/>
          </p:cNvPicPr>
          <p:nvPr/>
        </p:nvPicPr>
        <p:blipFill rotWithShape="1">
          <a:blip r:embed="rId2"/>
          <a:srcRect l="31922" t="20964" r="41595" b="53952"/>
          <a:stretch/>
        </p:blipFill>
        <p:spPr>
          <a:xfrm>
            <a:off x="0" y="1"/>
            <a:ext cx="9146061" cy="4581128"/>
          </a:xfrm>
          <a:prstGeom prst="rect">
            <a:avLst/>
          </a:prstGeom>
        </p:spPr>
      </p:pic>
    </p:spTree>
    <p:extLst>
      <p:ext uri="{BB962C8B-B14F-4D97-AF65-F5344CB8AC3E}">
        <p14:creationId xmlns:p14="http://schemas.microsoft.com/office/powerpoint/2010/main" val="3659005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398630"/>
            <a:ext cx="7980368" cy="1499616"/>
          </a:xfrm>
        </p:spPr>
        <p:txBody>
          <a:bodyPr/>
          <a:lstStyle/>
          <a:p>
            <a:r>
              <a:rPr lang="it-IT" dirty="0" err="1"/>
              <a:t>Zoning</a:t>
            </a:r>
            <a:r>
              <a:rPr lang="it-IT" dirty="0"/>
              <a:t> </a:t>
            </a:r>
            <a:r>
              <a:rPr lang="it-IT" dirty="0" err="1"/>
              <a:t>linked</a:t>
            </a:r>
            <a:r>
              <a:rPr lang="it-IT" dirty="0"/>
              <a:t> to class </a:t>
            </a:r>
            <a:r>
              <a:rPr lang="it-IT" dirty="0" err="1"/>
              <a:t>discriminations</a:t>
            </a:r>
            <a:endParaRPr lang="en-US" dirty="0"/>
          </a:p>
        </p:txBody>
      </p:sp>
      <p:sp>
        <p:nvSpPr>
          <p:cNvPr id="3" name="Segnaposto contenuto 2"/>
          <p:cNvSpPr>
            <a:spLocks noGrp="1"/>
          </p:cNvSpPr>
          <p:nvPr>
            <p:ph idx="1"/>
          </p:nvPr>
        </p:nvSpPr>
        <p:spPr>
          <a:xfrm>
            <a:off x="539552" y="1844824"/>
            <a:ext cx="4091935" cy="3813330"/>
          </a:xfrm>
        </p:spPr>
        <p:txBody>
          <a:bodyPr>
            <a:noAutofit/>
          </a:bodyPr>
          <a:lstStyle/>
          <a:p>
            <a:r>
              <a:rPr lang="en-US" sz="2400" dirty="0"/>
              <a:t>What type of urban services are provided for people living in places like these, and what for a woman probably with no car, no job, and maybe not even …white? </a:t>
            </a:r>
          </a:p>
          <a:p>
            <a:r>
              <a:rPr lang="en-US" sz="2400" dirty="0"/>
              <a:t>what type of shops, leisure, or even services and health care facilities are they supposed to find there, in a </a:t>
            </a:r>
            <a:r>
              <a:rPr lang="en-US" sz="2400" b="1" u="sng" dirty="0">
                <a:solidFill>
                  <a:srgbClr val="C00000"/>
                </a:solidFill>
                <a:hlinkClick r:id="rId2">
                  <a:extLst>
                    <a:ext uri="{A12FA001-AC4F-418D-AE19-62706E023703}">
                      <ahyp:hlinkClr xmlns:ahyp="http://schemas.microsoft.com/office/drawing/2018/hyperlinkcolor" val="tx"/>
                    </a:ext>
                  </a:extLst>
                </a:hlinkClick>
              </a:rPr>
              <a:t>desert</a:t>
            </a:r>
            <a:r>
              <a:rPr lang="en-US" sz="2400" b="1" u="sng" dirty="0">
                <a:solidFill>
                  <a:srgbClr val="C00000"/>
                </a:solidFill>
              </a:rPr>
              <a:t> full of houses?</a:t>
            </a:r>
            <a:r>
              <a:rPr lang="en-US" sz="2400" b="1" dirty="0">
                <a:solidFill>
                  <a:srgbClr val="C00000"/>
                </a:solidFill>
              </a:rPr>
              <a:t> </a:t>
            </a:r>
          </a:p>
        </p:txBody>
      </p:sp>
      <p:pic>
        <p:nvPicPr>
          <p:cNvPr id="4" name="Picture 1">
            <a:extLst>
              <a:ext uri="{FF2B5EF4-FFF2-40B4-BE49-F238E27FC236}">
                <a16:creationId xmlns:a16="http://schemas.microsoft.com/office/drawing/2014/main" id="{3BB90A14-DBCE-4A87-91EE-A8804BB5E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814" y="2204864"/>
            <a:ext cx="4321590" cy="3813330"/>
          </a:xfrm>
          <a:prstGeom prst="rect">
            <a:avLst/>
          </a:prstGeom>
        </p:spPr>
      </p:pic>
    </p:spTree>
    <p:extLst>
      <p:ext uri="{BB962C8B-B14F-4D97-AF65-F5344CB8AC3E}">
        <p14:creationId xmlns:p14="http://schemas.microsoft.com/office/powerpoint/2010/main" val="2631744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6583" y="260648"/>
            <a:ext cx="7850833" cy="1320800"/>
          </a:xfrm>
        </p:spPr>
        <p:txBody>
          <a:bodyPr/>
          <a:lstStyle/>
          <a:p>
            <a:r>
              <a:rPr lang="it-IT" dirty="0" err="1"/>
              <a:t>discriminations</a:t>
            </a:r>
            <a:r>
              <a:rPr lang="it-IT" dirty="0"/>
              <a:t> </a:t>
            </a:r>
            <a:r>
              <a:rPr lang="it-IT" dirty="0" err="1"/>
              <a:t>linked</a:t>
            </a:r>
            <a:r>
              <a:rPr lang="it-IT" dirty="0"/>
              <a:t> to (</a:t>
            </a:r>
            <a:r>
              <a:rPr lang="it-IT" dirty="0" err="1"/>
              <a:t>bad</a:t>
            </a:r>
            <a:r>
              <a:rPr lang="it-IT" dirty="0"/>
              <a:t>) </a:t>
            </a:r>
            <a:r>
              <a:rPr lang="it-IT" dirty="0" err="1"/>
              <a:t>transport</a:t>
            </a:r>
            <a:endParaRPr lang="en-US" dirty="0"/>
          </a:p>
        </p:txBody>
      </p:sp>
      <p:sp>
        <p:nvSpPr>
          <p:cNvPr id="3" name="Segnaposto contenuto 2"/>
          <p:cNvSpPr>
            <a:spLocks noGrp="1"/>
          </p:cNvSpPr>
          <p:nvPr>
            <p:ph idx="1"/>
          </p:nvPr>
        </p:nvSpPr>
        <p:spPr>
          <a:xfrm>
            <a:off x="622958" y="1730547"/>
            <a:ext cx="7632848" cy="4517853"/>
          </a:xfrm>
        </p:spPr>
        <p:txBody>
          <a:bodyPr>
            <a:noAutofit/>
          </a:bodyPr>
          <a:lstStyle/>
          <a:p>
            <a:pPr fontAlgn="base"/>
            <a:r>
              <a:rPr lang="en-US" sz="2800" b="1" dirty="0">
                <a:solidFill>
                  <a:srgbClr val="C00000"/>
                </a:solidFill>
              </a:rPr>
              <a:t>In this type of urban development you need a car to do everything!!!!</a:t>
            </a:r>
          </a:p>
          <a:p>
            <a:pPr fontAlgn="base"/>
            <a:r>
              <a:rPr lang="en-US" sz="2800" dirty="0"/>
              <a:t>In a world where generally speaking  </a:t>
            </a:r>
            <a:r>
              <a:rPr lang="en-US" sz="2800" u="sng" dirty="0">
                <a:hlinkClick r:id="rId2"/>
              </a:rPr>
              <a:t>women drive less than men</a:t>
            </a:r>
            <a:r>
              <a:rPr lang="en-US" sz="2800" dirty="0"/>
              <a:t>, getting around is difficult. </a:t>
            </a:r>
          </a:p>
          <a:p>
            <a:pPr fontAlgn="base"/>
            <a:r>
              <a:rPr lang="en-US" sz="2800" dirty="0"/>
              <a:t>Extensive and congested highway systems slice across cities.</a:t>
            </a:r>
          </a:p>
          <a:p>
            <a:pPr fontAlgn="base"/>
            <a:r>
              <a:rPr lang="en-US" sz="2800" dirty="0"/>
              <a:t>Public transport is designed along </a:t>
            </a:r>
            <a:r>
              <a:rPr lang="en-US" sz="2800" u="sng" dirty="0">
                <a:hlinkClick r:id="rId3"/>
              </a:rPr>
              <a:t>inflexible trunk lines and schedules</a:t>
            </a:r>
            <a:r>
              <a:rPr lang="en-US" sz="2800" dirty="0"/>
              <a:t>. </a:t>
            </a:r>
          </a:p>
          <a:p>
            <a:pPr fontAlgn="base"/>
            <a:r>
              <a:rPr lang="en-US" sz="2800" dirty="0"/>
              <a:t>Such a system cannot meet the complex travel needs of working mothers who run myriad errands throughout the day. </a:t>
            </a:r>
          </a:p>
        </p:txBody>
      </p:sp>
    </p:spTree>
    <p:extLst>
      <p:ext uri="{BB962C8B-B14F-4D97-AF65-F5344CB8AC3E}">
        <p14:creationId xmlns:p14="http://schemas.microsoft.com/office/powerpoint/2010/main" val="3523988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971600" y="2276872"/>
            <a:ext cx="7416824" cy="3693319"/>
          </a:xfrm>
          <a:prstGeom prst="rect">
            <a:avLst/>
          </a:prstGeom>
        </p:spPr>
        <p:txBody>
          <a:bodyPr wrap="square">
            <a:spAutoFit/>
          </a:bodyPr>
          <a:lstStyle/>
          <a:p>
            <a:r>
              <a:rPr lang="en-US" dirty="0"/>
              <a:t>The rise of the suburb and homeownership in the early twentieth century altered the relationship between private and public life. </a:t>
            </a:r>
          </a:p>
          <a:p>
            <a:endParaRPr lang="en-US" dirty="0"/>
          </a:p>
          <a:p>
            <a:pPr algn="ctr"/>
            <a:r>
              <a:rPr lang="en-US" dirty="0"/>
              <a:t>The </a:t>
            </a:r>
            <a:r>
              <a:rPr lang="en-US" b="1" dirty="0">
                <a:solidFill>
                  <a:srgbClr val="C00000"/>
                </a:solidFill>
              </a:rPr>
              <a:t>suburb</a:t>
            </a:r>
            <a:r>
              <a:rPr lang="en-US" dirty="0"/>
              <a:t> was conceived as a </a:t>
            </a:r>
            <a:r>
              <a:rPr lang="en-US" dirty="0">
                <a:highlight>
                  <a:srgbClr val="FFFF00"/>
                </a:highlight>
              </a:rPr>
              <a:t>safe haven</a:t>
            </a:r>
          </a:p>
          <a:p>
            <a:pPr algn="ctr"/>
            <a:r>
              <a:rPr lang="en-US" dirty="0"/>
              <a:t>but only FOR WHITE MIDDLE CLASS  OWNERS.</a:t>
            </a:r>
          </a:p>
          <a:p>
            <a:endParaRPr lang="en-US" dirty="0"/>
          </a:p>
          <a:p>
            <a:r>
              <a:rPr lang="en-US" dirty="0"/>
              <a:t>HOW: </a:t>
            </a:r>
          </a:p>
          <a:p>
            <a:r>
              <a:rPr lang="en-US" dirty="0"/>
              <a:t>Federal programs for subsidized housing supported </a:t>
            </a:r>
            <a:r>
              <a:rPr lang="en-US" b="1" dirty="0">
                <a:solidFill>
                  <a:srgbClr val="C00000"/>
                </a:solidFill>
              </a:rPr>
              <a:t>racial covenants that excluded people of color from white communities </a:t>
            </a:r>
            <a:r>
              <a:rPr lang="en-US" dirty="0"/>
              <a:t>and unequivocally denied mortgages to unmarried women. </a:t>
            </a:r>
          </a:p>
          <a:p>
            <a:endParaRPr lang="en-US" dirty="0"/>
          </a:p>
          <a:p>
            <a:r>
              <a:rPr lang="en-US" dirty="0"/>
              <a:t>The primary beneficiaries of these new homes, designed for “a male worker and unpaid homemaker,” were </a:t>
            </a:r>
            <a:r>
              <a:rPr lang="en-US" b="1" dirty="0">
                <a:solidFill>
                  <a:srgbClr val="C00000"/>
                </a:solidFill>
              </a:rPr>
              <a:t>the white middle class. </a:t>
            </a:r>
            <a:endParaRPr lang="it-IT" b="1" dirty="0">
              <a:solidFill>
                <a:srgbClr val="C00000"/>
              </a:solidFill>
            </a:endParaRPr>
          </a:p>
        </p:txBody>
      </p:sp>
      <p:sp>
        <p:nvSpPr>
          <p:cNvPr id="3" name="CasellaDiTesto 2">
            <a:extLst>
              <a:ext uri="{FF2B5EF4-FFF2-40B4-BE49-F238E27FC236}">
                <a16:creationId xmlns:a16="http://schemas.microsoft.com/office/drawing/2014/main" id="{3DF8D4CE-9501-45F2-871D-2C18E683D86B}"/>
              </a:ext>
            </a:extLst>
          </p:cNvPr>
          <p:cNvSpPr txBox="1"/>
          <p:nvPr/>
        </p:nvSpPr>
        <p:spPr>
          <a:xfrm>
            <a:off x="827584" y="692696"/>
            <a:ext cx="6971973" cy="646331"/>
          </a:xfrm>
          <a:prstGeom prst="rect">
            <a:avLst/>
          </a:prstGeom>
          <a:noFill/>
        </p:spPr>
        <p:txBody>
          <a:bodyPr wrap="none" rtlCol="0">
            <a:spAutoFit/>
          </a:bodyPr>
          <a:lstStyle/>
          <a:p>
            <a:r>
              <a:rPr lang="it-IT" sz="3600" b="1" dirty="0">
                <a:solidFill>
                  <a:srgbClr val="C00000"/>
                </a:solidFill>
              </a:rPr>
              <a:t>THE WHITE MIDDLE CLASS HEAVEN</a:t>
            </a:r>
          </a:p>
        </p:txBody>
      </p:sp>
      <p:sp>
        <p:nvSpPr>
          <p:cNvPr id="4" name="CasellaDiTesto 3">
            <a:extLst>
              <a:ext uri="{FF2B5EF4-FFF2-40B4-BE49-F238E27FC236}">
                <a16:creationId xmlns:a16="http://schemas.microsoft.com/office/drawing/2014/main" id="{E63F7679-3DC9-4D5E-B69E-5D45172EA240}"/>
              </a:ext>
            </a:extLst>
          </p:cNvPr>
          <p:cNvSpPr txBox="1"/>
          <p:nvPr/>
        </p:nvSpPr>
        <p:spPr>
          <a:xfrm>
            <a:off x="2915816" y="1604423"/>
            <a:ext cx="2647520" cy="369332"/>
          </a:xfrm>
          <a:prstGeom prst="rect">
            <a:avLst/>
          </a:prstGeom>
          <a:noFill/>
        </p:spPr>
        <p:txBody>
          <a:bodyPr wrap="none" rtlCol="0">
            <a:spAutoFit/>
          </a:bodyPr>
          <a:lstStyle/>
          <a:p>
            <a:r>
              <a:rPr lang="it-IT" b="1" dirty="0" err="1">
                <a:solidFill>
                  <a:srgbClr val="C00000"/>
                </a:solidFill>
              </a:rPr>
              <a:t>Combining</a:t>
            </a:r>
            <a:r>
              <a:rPr lang="it-IT" b="1" dirty="0">
                <a:solidFill>
                  <a:srgbClr val="C00000"/>
                </a:solidFill>
              </a:rPr>
              <a:t> race and class</a:t>
            </a:r>
          </a:p>
        </p:txBody>
      </p:sp>
    </p:spTree>
    <p:extLst>
      <p:ext uri="{BB962C8B-B14F-4D97-AF65-F5344CB8AC3E}">
        <p14:creationId xmlns:p14="http://schemas.microsoft.com/office/powerpoint/2010/main" val="3217339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68096" y="585216"/>
            <a:ext cx="7764344" cy="1198336"/>
          </a:xfrm>
        </p:spPr>
        <p:txBody>
          <a:bodyPr/>
          <a:lstStyle/>
          <a:p>
            <a:r>
              <a:rPr lang="it-IT" dirty="0"/>
              <a:t>Single </a:t>
            </a:r>
            <a:r>
              <a:rPr lang="it-IT" dirty="0" err="1"/>
              <a:t>women</a:t>
            </a:r>
            <a:r>
              <a:rPr lang="it-IT" dirty="0"/>
              <a:t> with </a:t>
            </a:r>
            <a:r>
              <a:rPr lang="it-IT" dirty="0" err="1"/>
              <a:t>children</a:t>
            </a:r>
            <a:r>
              <a:rPr lang="it-IT" dirty="0"/>
              <a:t> the </a:t>
            </a:r>
            <a:r>
              <a:rPr lang="it-IT" dirty="0" err="1"/>
              <a:t>most</a:t>
            </a:r>
            <a:r>
              <a:rPr lang="it-IT" dirty="0"/>
              <a:t> </a:t>
            </a:r>
            <a:r>
              <a:rPr lang="it-IT" dirty="0" err="1"/>
              <a:t>disadvantaged</a:t>
            </a:r>
            <a:endParaRPr lang="en-US" dirty="0"/>
          </a:p>
        </p:txBody>
      </p:sp>
      <p:sp>
        <p:nvSpPr>
          <p:cNvPr id="3" name="Segnaposto contenuto 2"/>
          <p:cNvSpPr>
            <a:spLocks noGrp="1"/>
          </p:cNvSpPr>
          <p:nvPr>
            <p:ph idx="1"/>
          </p:nvPr>
        </p:nvSpPr>
        <p:spPr>
          <a:xfrm>
            <a:off x="539552" y="1916832"/>
            <a:ext cx="3816424" cy="4773168"/>
          </a:xfrm>
        </p:spPr>
        <p:txBody>
          <a:bodyPr>
            <a:noAutofit/>
          </a:bodyPr>
          <a:lstStyle/>
          <a:p>
            <a:r>
              <a:rPr lang="en-US" dirty="0"/>
              <a:t>Much of this type of housing is unaffordable – </a:t>
            </a:r>
            <a:r>
              <a:rPr lang="en-US" u="sng" dirty="0">
                <a:hlinkClick r:id="rId2"/>
              </a:rPr>
              <a:t>especially for single mothers</a:t>
            </a:r>
            <a:r>
              <a:rPr lang="en-US" dirty="0"/>
              <a:t> or women who lack an autonomous financial support. </a:t>
            </a:r>
          </a:p>
          <a:p>
            <a:r>
              <a:rPr lang="en-US" dirty="0"/>
              <a:t>If they are alone and/or poor, with children and maybe black, women often end up in minuscule </a:t>
            </a:r>
            <a:r>
              <a:rPr lang="en-US" u="sng" dirty="0">
                <a:hlinkClick r:id="rId3"/>
              </a:rPr>
              <a:t>flats in high-rise</a:t>
            </a:r>
            <a:r>
              <a:rPr lang="en-US" dirty="0"/>
              <a:t>, anonymous, brutalist architecture in working-class neighborhoods, in the industrial </a:t>
            </a:r>
            <a:r>
              <a:rPr lang="en-US" b="1" dirty="0">
                <a:solidFill>
                  <a:srgbClr val="C00000"/>
                </a:solidFill>
              </a:rPr>
              <a:t>peripheries of the big cities</a:t>
            </a:r>
          </a:p>
          <a:p>
            <a:r>
              <a:rPr lang="en-US" dirty="0"/>
              <a:t>Very different from the middle class heaven of the </a:t>
            </a:r>
            <a:r>
              <a:rPr lang="en-US" b="1" dirty="0">
                <a:solidFill>
                  <a:srgbClr val="C00000"/>
                </a:solidFill>
              </a:rPr>
              <a:t>single houses suburbs</a:t>
            </a:r>
          </a:p>
        </p:txBody>
      </p:sp>
      <p:pic>
        <p:nvPicPr>
          <p:cNvPr id="4" name="Immagine 3">
            <a:extLst>
              <a:ext uri="{FF2B5EF4-FFF2-40B4-BE49-F238E27FC236}">
                <a16:creationId xmlns:a16="http://schemas.microsoft.com/office/drawing/2014/main" id="{7F9097F5-3D7C-49BD-8E0C-93BEF1AE6D9B}"/>
              </a:ext>
            </a:extLst>
          </p:cNvPr>
          <p:cNvPicPr>
            <a:picLocks noChangeAspect="1"/>
          </p:cNvPicPr>
          <p:nvPr/>
        </p:nvPicPr>
        <p:blipFill>
          <a:blip r:embed="rId4"/>
          <a:stretch>
            <a:fillRect/>
          </a:stretch>
        </p:blipFill>
        <p:spPr>
          <a:xfrm>
            <a:off x="4597470" y="2132856"/>
            <a:ext cx="4413913" cy="3384376"/>
          </a:xfrm>
          <a:prstGeom prst="rect">
            <a:avLst/>
          </a:prstGeom>
        </p:spPr>
      </p:pic>
    </p:spTree>
    <p:extLst>
      <p:ext uri="{BB962C8B-B14F-4D97-AF65-F5344CB8AC3E}">
        <p14:creationId xmlns:p14="http://schemas.microsoft.com/office/powerpoint/2010/main" val="2370638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06996" y="1412776"/>
            <a:ext cx="7265911" cy="3416320"/>
          </a:xfrm>
          <a:prstGeom prst="rect">
            <a:avLst/>
          </a:prstGeom>
          <a:solidFill>
            <a:schemeClr val="bg2">
              <a:lumMod val="40000"/>
              <a:lumOff val="60000"/>
            </a:schemeClr>
          </a:solidFill>
        </p:spPr>
        <p:txBody>
          <a:bodyPr wrap="square">
            <a:spAutoFit/>
          </a:bodyPr>
          <a:lstStyle/>
          <a:p>
            <a:r>
              <a:rPr lang="en-US" sz="2400" dirty="0"/>
              <a:t>"The place of women is the house”, as one of the founding principles of American urban and architectural design of the last century, exported widely throughout the world; </a:t>
            </a:r>
          </a:p>
          <a:p>
            <a:endParaRPr lang="en-US" sz="2400" dirty="0"/>
          </a:p>
          <a:p>
            <a:r>
              <a:rPr lang="en-US" sz="2400" dirty="0"/>
              <a:t>if houses, neighborhoods, cities, designed for a woman confined to domestic walls, limit us physically, socially and economically, if this is the urban environment in which most of us live today,</a:t>
            </a:r>
          </a:p>
          <a:p>
            <a:endParaRPr lang="en-US" sz="2400" dirty="0"/>
          </a:p>
        </p:txBody>
      </p:sp>
      <p:sp>
        <p:nvSpPr>
          <p:cNvPr id="2" name="CasellaDiTesto 1">
            <a:extLst>
              <a:ext uri="{FF2B5EF4-FFF2-40B4-BE49-F238E27FC236}">
                <a16:creationId xmlns:a16="http://schemas.microsoft.com/office/drawing/2014/main" id="{90D392BA-8F67-4CD0-A602-92B90EBC4B20}"/>
              </a:ext>
            </a:extLst>
          </p:cNvPr>
          <p:cNvSpPr txBox="1"/>
          <p:nvPr/>
        </p:nvSpPr>
        <p:spPr>
          <a:xfrm>
            <a:off x="899592" y="476672"/>
            <a:ext cx="6480720" cy="707886"/>
          </a:xfrm>
          <a:prstGeom prst="rect">
            <a:avLst/>
          </a:prstGeom>
          <a:noFill/>
        </p:spPr>
        <p:txBody>
          <a:bodyPr wrap="square" rtlCol="0">
            <a:spAutoFit/>
          </a:bodyPr>
          <a:lstStyle/>
          <a:p>
            <a:r>
              <a:rPr lang="it-IT" sz="4000" dirty="0"/>
              <a:t>So, </a:t>
            </a:r>
            <a:r>
              <a:rPr lang="it-IT" sz="4000" dirty="0" err="1"/>
              <a:t>if</a:t>
            </a:r>
            <a:r>
              <a:rPr lang="it-IT" sz="4000" dirty="0"/>
              <a:t> the picture </a:t>
            </a:r>
            <a:r>
              <a:rPr lang="it-IT" sz="4000" dirty="0" err="1"/>
              <a:t>is</a:t>
            </a:r>
            <a:r>
              <a:rPr lang="it-IT" sz="4000" dirty="0"/>
              <a:t> </a:t>
            </a:r>
            <a:r>
              <a:rPr lang="it-IT" sz="4000" dirty="0" err="1"/>
              <a:t>this</a:t>
            </a:r>
            <a:r>
              <a:rPr lang="it-IT" sz="4000" dirty="0"/>
              <a:t>:</a:t>
            </a:r>
          </a:p>
        </p:txBody>
      </p:sp>
      <p:sp>
        <p:nvSpPr>
          <p:cNvPr id="4" name="Rettangolo 3">
            <a:extLst>
              <a:ext uri="{FF2B5EF4-FFF2-40B4-BE49-F238E27FC236}">
                <a16:creationId xmlns:a16="http://schemas.microsoft.com/office/drawing/2014/main" id="{9E9F3B30-10AE-4DF2-BDDF-1CA57CFF8152}"/>
              </a:ext>
            </a:extLst>
          </p:cNvPr>
          <p:cNvSpPr/>
          <p:nvPr/>
        </p:nvSpPr>
        <p:spPr>
          <a:xfrm>
            <a:off x="4224084" y="4365104"/>
            <a:ext cx="4384855" cy="2308324"/>
          </a:xfrm>
          <a:prstGeom prst="rect">
            <a:avLst/>
          </a:prstGeom>
        </p:spPr>
        <p:txBody>
          <a:bodyPr wrap="square">
            <a:spAutoFit/>
          </a:bodyPr>
          <a:lstStyle/>
          <a:p>
            <a:r>
              <a:rPr lang="en-US" dirty="0"/>
              <a:t>the only way out of this situation is to change the knowledge of the policy makers and the urban developers, in order to </a:t>
            </a:r>
            <a:r>
              <a:rPr lang="en-US" b="1" dirty="0">
                <a:solidFill>
                  <a:srgbClr val="C00000"/>
                </a:solidFill>
              </a:rPr>
              <a:t>develop a different paradigm of using and connecting and giving value and meaning to the cities we already have, to the houses we live in to  the neighborhood in which we </a:t>
            </a:r>
            <a:r>
              <a:rPr lang="en-US" b="1" dirty="0" err="1">
                <a:solidFill>
                  <a:srgbClr val="C00000"/>
                </a:solidFill>
              </a:rPr>
              <a:t>arry</a:t>
            </a:r>
            <a:r>
              <a:rPr lang="en-US" b="1" dirty="0">
                <a:solidFill>
                  <a:srgbClr val="C00000"/>
                </a:solidFill>
              </a:rPr>
              <a:t> out our daily lives</a:t>
            </a:r>
            <a:endParaRPr lang="it-IT" b="1" dirty="0">
              <a:solidFill>
                <a:srgbClr val="C00000"/>
              </a:solidFill>
            </a:endParaRPr>
          </a:p>
        </p:txBody>
      </p:sp>
      <p:sp>
        <p:nvSpPr>
          <p:cNvPr id="5" name="CasellaDiTesto 4">
            <a:extLst>
              <a:ext uri="{FF2B5EF4-FFF2-40B4-BE49-F238E27FC236}">
                <a16:creationId xmlns:a16="http://schemas.microsoft.com/office/drawing/2014/main" id="{8C4F7AB9-9E70-42F3-BA05-33C69776A8D0}"/>
              </a:ext>
            </a:extLst>
          </p:cNvPr>
          <p:cNvSpPr txBox="1"/>
          <p:nvPr/>
        </p:nvSpPr>
        <p:spPr>
          <a:xfrm>
            <a:off x="323528" y="5057314"/>
            <a:ext cx="3985386" cy="707886"/>
          </a:xfrm>
          <a:prstGeom prst="rect">
            <a:avLst/>
          </a:prstGeom>
          <a:noFill/>
        </p:spPr>
        <p:txBody>
          <a:bodyPr wrap="none" rtlCol="0">
            <a:spAutoFit/>
          </a:bodyPr>
          <a:lstStyle/>
          <a:p>
            <a:r>
              <a:rPr lang="it-IT" sz="4000" b="1" dirty="0">
                <a:solidFill>
                  <a:srgbClr val="C00000"/>
                </a:solidFill>
              </a:rPr>
              <a:t>The SOLUTION </a:t>
            </a:r>
            <a:r>
              <a:rPr lang="it-IT" sz="4000" b="1" dirty="0" err="1">
                <a:solidFill>
                  <a:srgbClr val="C00000"/>
                </a:solidFill>
              </a:rPr>
              <a:t>is</a:t>
            </a:r>
            <a:r>
              <a:rPr lang="it-IT" sz="4000" b="1" dirty="0">
                <a:solidFill>
                  <a:srgbClr val="C00000"/>
                </a:solidFill>
              </a:rPr>
              <a:t>:</a:t>
            </a:r>
          </a:p>
        </p:txBody>
      </p:sp>
    </p:spTree>
    <p:extLst>
      <p:ext uri="{BB962C8B-B14F-4D97-AF65-F5344CB8AC3E}">
        <p14:creationId xmlns:p14="http://schemas.microsoft.com/office/powerpoint/2010/main" val="3699481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0635" y="2413338"/>
            <a:ext cx="4903453" cy="3046988"/>
          </a:xfrm>
          <a:prstGeom prst="rect">
            <a:avLst/>
          </a:prstGeom>
        </p:spPr>
        <p:txBody>
          <a:bodyPr wrap="square">
            <a:spAutoFit/>
          </a:bodyPr>
          <a:lstStyle/>
          <a:p>
            <a:r>
              <a:rPr lang="en-US" sz="2400" dirty="0"/>
              <a:t>She examines how architectural design and urban planning in the United States have been </a:t>
            </a:r>
            <a:r>
              <a:rPr lang="en-US" sz="2400" b="1" dirty="0">
                <a:solidFill>
                  <a:srgbClr val="C00000"/>
                </a:solidFill>
              </a:rPr>
              <a:t>instrumental</a:t>
            </a:r>
            <a:r>
              <a:rPr lang="en-US" sz="2400" dirty="0"/>
              <a:t> in </a:t>
            </a:r>
            <a:r>
              <a:rPr lang="en-US" sz="2400" dirty="0" err="1"/>
              <a:t>preventingwomen’s</a:t>
            </a:r>
            <a:r>
              <a:rPr lang="en-US" sz="2400" dirty="0"/>
              <a:t> equal participation in physical, social, and economic life and explores alternative egalitarian housing solutions that can support women.</a:t>
            </a:r>
          </a:p>
        </p:txBody>
      </p:sp>
      <p:sp>
        <p:nvSpPr>
          <p:cNvPr id="3" name="CasellaDiTesto 2"/>
          <p:cNvSpPr txBox="1"/>
          <p:nvPr/>
        </p:nvSpPr>
        <p:spPr>
          <a:xfrm>
            <a:off x="460635" y="620688"/>
            <a:ext cx="6696744" cy="1200329"/>
          </a:xfrm>
          <a:prstGeom prst="rect">
            <a:avLst/>
          </a:prstGeom>
          <a:noFill/>
        </p:spPr>
        <p:txBody>
          <a:bodyPr wrap="square" rtlCol="0">
            <a:spAutoFit/>
          </a:bodyPr>
          <a:lstStyle/>
          <a:p>
            <a:r>
              <a:rPr lang="it-IT" sz="2400" dirty="0" err="1"/>
              <a:t>Someone</a:t>
            </a:r>
            <a:r>
              <a:rPr lang="it-IT" sz="2400" dirty="0"/>
              <a:t> </a:t>
            </a:r>
            <a:r>
              <a:rPr lang="it-IT" sz="2400" dirty="0" err="1"/>
              <a:t>who</a:t>
            </a:r>
            <a:r>
              <a:rPr lang="it-IT" sz="2400" dirty="0"/>
              <a:t> put </a:t>
            </a:r>
            <a:r>
              <a:rPr lang="it-IT" sz="2400" dirty="0" err="1"/>
              <a:t>all</a:t>
            </a:r>
            <a:r>
              <a:rPr lang="it-IT" sz="2400" dirty="0"/>
              <a:t> the planning </a:t>
            </a:r>
            <a:r>
              <a:rPr lang="it-IT" sz="2400" dirty="0" err="1"/>
              <a:t>principles</a:t>
            </a:r>
            <a:r>
              <a:rPr lang="it-IT" sz="2400" dirty="0"/>
              <a:t> of the XIX-XX </a:t>
            </a:r>
            <a:r>
              <a:rPr lang="it-IT" sz="2400" dirty="0" err="1"/>
              <a:t>century</a:t>
            </a:r>
            <a:r>
              <a:rPr lang="it-IT" sz="2400" dirty="0"/>
              <a:t> </a:t>
            </a:r>
            <a:r>
              <a:rPr lang="it-IT" sz="2400" dirty="0" err="1"/>
              <a:t>into</a:t>
            </a:r>
            <a:r>
              <a:rPr lang="it-IT" sz="2400" dirty="0"/>
              <a:t> </a:t>
            </a:r>
            <a:r>
              <a:rPr lang="it-IT" sz="2400" dirty="0" err="1"/>
              <a:t>quesiton</a:t>
            </a:r>
            <a:r>
              <a:rPr lang="it-IT" sz="2400" dirty="0"/>
              <a:t>: </a:t>
            </a:r>
            <a:r>
              <a:rPr lang="it-IT" sz="2400" b="1" dirty="0">
                <a:solidFill>
                  <a:srgbClr val="C00000"/>
                </a:solidFill>
              </a:rPr>
              <a:t>Dolores </a:t>
            </a:r>
            <a:r>
              <a:rPr lang="it-IT" sz="2400" b="1" dirty="0" err="1">
                <a:solidFill>
                  <a:srgbClr val="C00000"/>
                </a:solidFill>
              </a:rPr>
              <a:t>Heyden</a:t>
            </a:r>
            <a:r>
              <a:rPr lang="it-IT" sz="2400" dirty="0">
                <a:solidFill>
                  <a:srgbClr val="C00000"/>
                </a:solidFill>
              </a:rPr>
              <a:t>, </a:t>
            </a:r>
            <a:r>
              <a:rPr lang="it-IT" sz="2400" dirty="0" err="1">
                <a:solidFill>
                  <a:srgbClr val="C00000"/>
                </a:solidFill>
              </a:rPr>
              <a:t>What</a:t>
            </a:r>
            <a:r>
              <a:rPr lang="it-IT" sz="2400" dirty="0">
                <a:solidFill>
                  <a:srgbClr val="C00000"/>
                </a:solidFill>
              </a:rPr>
              <a:t> a non </a:t>
            </a:r>
            <a:r>
              <a:rPr lang="it-IT" sz="2400" dirty="0" err="1">
                <a:solidFill>
                  <a:srgbClr val="C00000"/>
                </a:solidFill>
              </a:rPr>
              <a:t>sexist</a:t>
            </a:r>
            <a:r>
              <a:rPr lang="it-IT" sz="2400" dirty="0">
                <a:solidFill>
                  <a:srgbClr val="C00000"/>
                </a:solidFill>
              </a:rPr>
              <a:t> city </a:t>
            </a:r>
            <a:r>
              <a:rPr lang="it-IT" sz="2400" dirty="0" err="1">
                <a:solidFill>
                  <a:srgbClr val="C00000"/>
                </a:solidFill>
              </a:rPr>
              <a:t>would</a:t>
            </a:r>
            <a:r>
              <a:rPr lang="it-IT" sz="2400" dirty="0">
                <a:solidFill>
                  <a:srgbClr val="C00000"/>
                </a:solidFill>
              </a:rPr>
              <a:t> be like? 1980</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52" r="15682"/>
          <a:stretch/>
        </p:blipFill>
        <p:spPr bwMode="auto">
          <a:xfrm>
            <a:off x="5868144" y="1700808"/>
            <a:ext cx="2664296" cy="4023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6069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004048" y="2492896"/>
            <a:ext cx="2921499" cy="2308324"/>
          </a:xfrm>
          <a:prstGeom prst="rect">
            <a:avLst/>
          </a:prstGeom>
        </p:spPr>
        <p:txBody>
          <a:bodyPr wrap="square">
            <a:spAutoFit/>
          </a:bodyPr>
          <a:lstStyle/>
          <a:p>
            <a:r>
              <a:rPr lang="en-US" dirty="0"/>
              <a:t>The Non-Sexist City that Hayden proposes unites housing, services, and jobs to support employed women and their families by adapting a financial model like those of limited-equity housing cooperatives.</a:t>
            </a:r>
            <a:endParaRPr lang="it-IT"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082" t="14533" r="39873" b="8558"/>
          <a:stretch/>
        </p:blipFill>
        <p:spPr bwMode="auto">
          <a:xfrm>
            <a:off x="235309" y="1268760"/>
            <a:ext cx="4113128" cy="5003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174943" y="260648"/>
            <a:ext cx="6348677" cy="830997"/>
          </a:xfrm>
          <a:prstGeom prst="rect">
            <a:avLst/>
          </a:prstGeom>
          <a:noFill/>
        </p:spPr>
        <p:txBody>
          <a:bodyPr wrap="square" rtlCol="0">
            <a:spAutoFit/>
          </a:bodyPr>
          <a:lstStyle/>
          <a:p>
            <a:r>
              <a:rPr lang="it-IT" sz="2400" b="1" dirty="0">
                <a:solidFill>
                  <a:srgbClr val="C00000"/>
                </a:solidFill>
              </a:rPr>
              <a:t>A </a:t>
            </a:r>
            <a:r>
              <a:rPr lang="it-IT" sz="2400" b="1" dirty="0" err="1">
                <a:solidFill>
                  <a:srgbClr val="C00000"/>
                </a:solidFill>
              </a:rPr>
              <a:t>Frindly</a:t>
            </a:r>
            <a:r>
              <a:rPr lang="it-IT" sz="2400" b="1" dirty="0">
                <a:solidFill>
                  <a:srgbClr val="C00000"/>
                </a:solidFill>
              </a:rPr>
              <a:t> and </a:t>
            </a:r>
            <a:r>
              <a:rPr lang="it-IT" sz="2400" b="1" dirty="0" err="1">
                <a:solidFill>
                  <a:srgbClr val="C00000"/>
                </a:solidFill>
              </a:rPr>
              <a:t>welcoming</a:t>
            </a:r>
            <a:r>
              <a:rPr lang="it-IT" sz="2400" b="1" dirty="0">
                <a:solidFill>
                  <a:srgbClr val="C00000"/>
                </a:solidFill>
              </a:rPr>
              <a:t> </a:t>
            </a:r>
            <a:r>
              <a:rPr lang="it-IT" sz="2400" b="1" dirty="0" err="1">
                <a:solidFill>
                  <a:srgbClr val="C00000"/>
                </a:solidFill>
              </a:rPr>
              <a:t>neighborhood</a:t>
            </a:r>
            <a:r>
              <a:rPr lang="it-IT" sz="2400" b="1" dirty="0">
                <a:solidFill>
                  <a:srgbClr val="C00000"/>
                </a:solidFill>
              </a:rPr>
              <a:t>: </a:t>
            </a:r>
            <a:r>
              <a:rPr lang="it-IT" sz="2400" b="1" dirty="0" err="1">
                <a:solidFill>
                  <a:srgbClr val="C00000"/>
                </a:solidFill>
              </a:rPr>
              <a:t>nothing</a:t>
            </a:r>
            <a:r>
              <a:rPr lang="it-IT" sz="2400" b="1" dirty="0">
                <a:solidFill>
                  <a:srgbClr val="C00000"/>
                </a:solidFill>
              </a:rPr>
              <a:t> </a:t>
            </a:r>
            <a:r>
              <a:rPr lang="it-IT" sz="2400" b="1" dirty="0" err="1">
                <a:solidFill>
                  <a:srgbClr val="C00000"/>
                </a:solidFill>
              </a:rPr>
              <a:t>impossible</a:t>
            </a:r>
            <a:r>
              <a:rPr lang="it-IT" sz="2400" b="1" dirty="0">
                <a:solidFill>
                  <a:srgbClr val="C00000"/>
                </a:solidFill>
              </a:rPr>
              <a:t>!</a:t>
            </a:r>
          </a:p>
        </p:txBody>
      </p:sp>
    </p:spTree>
    <p:extLst>
      <p:ext uri="{BB962C8B-B14F-4D97-AF65-F5344CB8AC3E}">
        <p14:creationId xmlns:p14="http://schemas.microsoft.com/office/powerpoint/2010/main" val="3329522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06885" y="0"/>
            <a:ext cx="2837115"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648178"/>
            <a:ext cx="3722737" cy="3003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237105" y="1161325"/>
            <a:ext cx="4449663" cy="4247317"/>
          </a:xfrm>
          <a:prstGeom prst="rect">
            <a:avLst/>
          </a:prstGeom>
        </p:spPr>
        <p:txBody>
          <a:bodyPr wrap="square">
            <a:spAutoFit/>
          </a:bodyPr>
          <a:lstStyle/>
          <a:p>
            <a:r>
              <a:rPr lang="en-US" dirty="0"/>
              <a:t>Jane Jacobs (1916-2006) was an urban writer and activist who championed new, community-based approaches to planning for over 40 years. Her 1961 treatise, </a:t>
            </a:r>
            <a:r>
              <a:rPr lang="en-US" i="1" dirty="0"/>
              <a:t>The Death and Life of Great American Cities</a:t>
            </a:r>
            <a:r>
              <a:rPr lang="en-US" dirty="0"/>
              <a:t>, became one of the most influential American texts about the inner workings and failings of cities, inspiring generations of urban planners and activists. Her efforts to stop downtown expressways and protect local neighborhoods invigorated community-based urban activism and helped end Parks Commissioner Robert Moses's reign of power in New York City.</a:t>
            </a:r>
            <a:endParaRPr lang="it-IT" dirty="0"/>
          </a:p>
        </p:txBody>
      </p:sp>
      <p:sp>
        <p:nvSpPr>
          <p:cNvPr id="3" name="Rettangolo 2">
            <a:extLst>
              <a:ext uri="{FF2B5EF4-FFF2-40B4-BE49-F238E27FC236}">
                <a16:creationId xmlns:a16="http://schemas.microsoft.com/office/drawing/2014/main" id="{A8975D99-F622-4411-81FC-84B77F84D8FE}"/>
              </a:ext>
            </a:extLst>
          </p:cNvPr>
          <p:cNvSpPr/>
          <p:nvPr/>
        </p:nvSpPr>
        <p:spPr>
          <a:xfrm>
            <a:off x="248301" y="4897055"/>
            <a:ext cx="4572000" cy="1754326"/>
          </a:xfrm>
          <a:prstGeom prst="rect">
            <a:avLst/>
          </a:prstGeom>
        </p:spPr>
        <p:txBody>
          <a:bodyPr>
            <a:spAutoFit/>
          </a:bodyPr>
          <a:lstStyle/>
          <a:p>
            <a:r>
              <a:rPr lang="it-IT" dirty="0">
                <a:hlinkClick r:id="rId4"/>
              </a:rPr>
              <a:t>https://www.youtube.com/watch?v=mjEg7tChDrk</a:t>
            </a:r>
            <a:endParaRPr lang="it-IT" dirty="0"/>
          </a:p>
          <a:p>
            <a:r>
              <a:rPr lang="it-IT" dirty="0">
                <a:hlinkClick r:id="rId5"/>
              </a:rPr>
              <a:t>https://www.youtube.com/watch?v=ZXeEMD6U0NY&amp;ab_channel=NYL1ghts</a:t>
            </a:r>
            <a:r>
              <a:rPr lang="it-IT" dirty="0"/>
              <a:t> </a:t>
            </a:r>
          </a:p>
          <a:p>
            <a:r>
              <a:rPr lang="it-IT" dirty="0">
                <a:hlinkClick r:id="rId6"/>
              </a:rPr>
              <a:t>https://www.youtube.com/watch?v=zIkzwyIgA4g&amp;ab_channel=TheAgendawithStevePaikin</a:t>
            </a:r>
            <a:r>
              <a:rPr lang="it-IT" dirty="0"/>
              <a:t> </a:t>
            </a:r>
          </a:p>
        </p:txBody>
      </p:sp>
      <p:sp>
        <p:nvSpPr>
          <p:cNvPr id="7" name="Titolo 1">
            <a:extLst>
              <a:ext uri="{FF2B5EF4-FFF2-40B4-BE49-F238E27FC236}">
                <a16:creationId xmlns:a16="http://schemas.microsoft.com/office/drawing/2014/main" id="{CF2EC7E4-D411-4242-9A5D-89CB7626C2D5}"/>
              </a:ext>
            </a:extLst>
          </p:cNvPr>
          <p:cNvSpPr txBox="1">
            <a:spLocks/>
          </p:cNvSpPr>
          <p:nvPr/>
        </p:nvSpPr>
        <p:spPr>
          <a:xfrm>
            <a:off x="237105" y="130339"/>
            <a:ext cx="7290054" cy="103098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it-IT" dirty="0" err="1"/>
              <a:t>Another</a:t>
            </a:r>
            <a:r>
              <a:rPr lang="it-IT" dirty="0"/>
              <a:t> </a:t>
            </a:r>
            <a:r>
              <a:rPr lang="it-IT" dirty="0" err="1"/>
              <a:t>very</a:t>
            </a:r>
            <a:r>
              <a:rPr lang="it-IT" dirty="0"/>
              <a:t> </a:t>
            </a:r>
            <a:r>
              <a:rPr lang="it-IT" dirty="0" err="1"/>
              <a:t>interesting</a:t>
            </a:r>
            <a:r>
              <a:rPr lang="it-IT" dirty="0"/>
              <a:t> figure:</a:t>
            </a:r>
            <a:br>
              <a:rPr lang="it-IT" dirty="0"/>
            </a:br>
            <a:r>
              <a:rPr lang="it-IT" dirty="0"/>
              <a:t>Jane Jacobs </a:t>
            </a:r>
          </a:p>
        </p:txBody>
      </p:sp>
    </p:spTree>
    <p:extLst>
      <p:ext uri="{BB962C8B-B14F-4D97-AF65-F5344CB8AC3E}">
        <p14:creationId xmlns:p14="http://schemas.microsoft.com/office/powerpoint/2010/main" val="211082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83568" y="1196752"/>
            <a:ext cx="7416824" cy="3785652"/>
          </a:xfrm>
          <a:prstGeom prst="rect">
            <a:avLst/>
          </a:prstGeom>
        </p:spPr>
        <p:txBody>
          <a:bodyPr wrap="square">
            <a:spAutoFit/>
          </a:bodyPr>
          <a:lstStyle/>
          <a:p>
            <a:r>
              <a:rPr lang="en-US" sz="4000" b="1" dirty="0" err="1">
                <a:solidFill>
                  <a:srgbClr val="C00000"/>
                </a:solidFill>
              </a:rPr>
              <a:t>Nevetheless</a:t>
            </a:r>
            <a:r>
              <a:rPr lang="en-US" sz="4000" dirty="0"/>
              <a:t>, despite this advocacy, </a:t>
            </a:r>
          </a:p>
          <a:p>
            <a:r>
              <a:rPr lang="en-US" sz="4000" dirty="0"/>
              <a:t>we continue to live in much the same housing that Hayden’s essay deems incongruous with an egalitarian society!</a:t>
            </a:r>
            <a:endParaRPr lang="it-IT" sz="4000" dirty="0"/>
          </a:p>
        </p:txBody>
      </p:sp>
    </p:spTree>
    <p:extLst>
      <p:ext uri="{BB962C8B-B14F-4D97-AF65-F5344CB8AC3E}">
        <p14:creationId xmlns:p14="http://schemas.microsoft.com/office/powerpoint/2010/main" val="782347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68096" y="585216"/>
            <a:ext cx="7692336" cy="1499616"/>
          </a:xfrm>
        </p:spPr>
        <p:txBody>
          <a:bodyPr/>
          <a:lstStyle/>
          <a:p>
            <a:r>
              <a:rPr lang="it-IT" dirty="0" err="1"/>
              <a:t>We</a:t>
            </a:r>
            <a:r>
              <a:rPr lang="it-IT" dirty="0"/>
              <a:t> need A </a:t>
            </a:r>
            <a:r>
              <a:rPr lang="it-IT" dirty="0" err="1"/>
              <a:t>transformative</a:t>
            </a:r>
            <a:r>
              <a:rPr lang="it-IT" dirty="0"/>
              <a:t> </a:t>
            </a:r>
            <a:r>
              <a:rPr lang="it-IT" dirty="0" err="1"/>
              <a:t>perspective</a:t>
            </a:r>
            <a:r>
              <a:rPr lang="it-IT" dirty="0"/>
              <a:t> </a:t>
            </a:r>
            <a:br>
              <a:rPr lang="it-IT" dirty="0"/>
            </a:br>
            <a:endParaRPr lang="en-US" dirty="0"/>
          </a:p>
        </p:txBody>
      </p:sp>
      <p:sp>
        <p:nvSpPr>
          <p:cNvPr id="3" name="Segnaposto contenuto 2"/>
          <p:cNvSpPr>
            <a:spLocks noGrp="1"/>
          </p:cNvSpPr>
          <p:nvPr>
            <p:ph idx="1"/>
          </p:nvPr>
        </p:nvSpPr>
        <p:spPr>
          <a:xfrm>
            <a:off x="926972" y="2071086"/>
            <a:ext cx="7290055" cy="4023360"/>
          </a:xfrm>
        </p:spPr>
        <p:txBody>
          <a:bodyPr>
            <a:normAutofit/>
          </a:bodyPr>
          <a:lstStyle/>
          <a:p>
            <a:pPr fontAlgn="base"/>
            <a:endParaRPr lang="en-US" dirty="0"/>
          </a:p>
          <a:p>
            <a:pPr fontAlgn="base"/>
            <a:r>
              <a:rPr lang="en-US" dirty="0"/>
              <a:t>In the 21st century, </a:t>
            </a:r>
            <a:r>
              <a:rPr lang="en-US" b="1" dirty="0">
                <a:solidFill>
                  <a:srgbClr val="FF0000"/>
                </a:solidFill>
              </a:rPr>
              <a:t>we need to imagine entirely new ways of ordering our cities, neighborhoods, streets, homes, workplaces.</a:t>
            </a:r>
          </a:p>
        </p:txBody>
      </p:sp>
    </p:spTree>
    <p:extLst>
      <p:ext uri="{BB962C8B-B14F-4D97-AF65-F5344CB8AC3E}">
        <p14:creationId xmlns:p14="http://schemas.microsoft.com/office/powerpoint/2010/main" val="1239848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B78414-7487-4858-BF2D-B009967CF997}"/>
              </a:ext>
            </a:extLst>
          </p:cNvPr>
          <p:cNvSpPr>
            <a:spLocks noGrp="1"/>
          </p:cNvSpPr>
          <p:nvPr>
            <p:ph type="title"/>
          </p:nvPr>
        </p:nvSpPr>
        <p:spPr/>
        <p:txBody>
          <a:bodyPr/>
          <a:lstStyle/>
          <a:p>
            <a:r>
              <a:rPr lang="it-IT" dirty="0" err="1"/>
              <a:t>Introduction</a:t>
            </a:r>
            <a:r>
              <a:rPr lang="it-IT" dirty="0"/>
              <a:t> -1 – Ana </a:t>
            </a:r>
            <a:r>
              <a:rPr lang="it-IT" dirty="0" err="1"/>
              <a:t>falu</a:t>
            </a:r>
            <a:r>
              <a:rPr lang="it-IT" dirty="0"/>
              <a:t>’</a:t>
            </a:r>
          </a:p>
        </p:txBody>
      </p:sp>
      <p:sp>
        <p:nvSpPr>
          <p:cNvPr id="3" name="Segnaposto contenuto 2">
            <a:extLst>
              <a:ext uri="{FF2B5EF4-FFF2-40B4-BE49-F238E27FC236}">
                <a16:creationId xmlns:a16="http://schemas.microsoft.com/office/drawing/2014/main" id="{E210C9B8-8002-403D-8FB8-E6B1D423C86D}"/>
              </a:ext>
            </a:extLst>
          </p:cNvPr>
          <p:cNvSpPr>
            <a:spLocks noGrp="1"/>
          </p:cNvSpPr>
          <p:nvPr>
            <p:ph idx="1"/>
          </p:nvPr>
        </p:nvSpPr>
        <p:spPr/>
        <p:txBody>
          <a:bodyPr/>
          <a:lstStyle/>
          <a:p>
            <a:r>
              <a:rPr lang="it-IT" dirty="0">
                <a:hlinkClick r:id="rId2"/>
              </a:rPr>
              <a:t>https://www.youtube.com/watch?v=Sop4fqc2NV8</a:t>
            </a:r>
            <a:r>
              <a:rPr lang="it-IT" dirty="0"/>
              <a:t> </a:t>
            </a:r>
          </a:p>
        </p:txBody>
      </p:sp>
      <p:pic>
        <p:nvPicPr>
          <p:cNvPr id="4" name="Immagine 3">
            <a:extLst>
              <a:ext uri="{FF2B5EF4-FFF2-40B4-BE49-F238E27FC236}">
                <a16:creationId xmlns:a16="http://schemas.microsoft.com/office/drawing/2014/main" id="{541D9EF0-9FC0-40D0-A995-BBD8F224E4EB}"/>
              </a:ext>
            </a:extLst>
          </p:cNvPr>
          <p:cNvPicPr>
            <a:picLocks noChangeAspect="1"/>
          </p:cNvPicPr>
          <p:nvPr/>
        </p:nvPicPr>
        <p:blipFill rotWithShape="1">
          <a:blip r:embed="rId3"/>
          <a:srcRect l="2751" t="15942" r="29525" b="18563"/>
          <a:stretch/>
        </p:blipFill>
        <p:spPr>
          <a:xfrm>
            <a:off x="2051720" y="2669756"/>
            <a:ext cx="6192688" cy="3600401"/>
          </a:xfrm>
          <a:prstGeom prst="rect">
            <a:avLst/>
          </a:prstGeom>
        </p:spPr>
      </p:pic>
    </p:spTree>
    <p:extLst>
      <p:ext uri="{BB962C8B-B14F-4D97-AF65-F5344CB8AC3E}">
        <p14:creationId xmlns:p14="http://schemas.microsoft.com/office/powerpoint/2010/main" val="731390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t>How to design a city for </a:t>
            </a:r>
            <a:r>
              <a:rPr lang="it-IT" b="1" dirty="0" err="1"/>
              <a:t>all</a:t>
            </a:r>
            <a:r>
              <a:rPr lang="it-IT" b="1" dirty="0"/>
              <a:t>?</a:t>
            </a:r>
            <a:endParaRPr lang="en-US" b="1" dirty="0"/>
          </a:p>
        </p:txBody>
      </p:sp>
      <p:sp>
        <p:nvSpPr>
          <p:cNvPr id="3" name="Segnaposto contenuto 2"/>
          <p:cNvSpPr>
            <a:spLocks noGrp="1"/>
          </p:cNvSpPr>
          <p:nvPr>
            <p:ph idx="1"/>
          </p:nvPr>
        </p:nvSpPr>
        <p:spPr/>
        <p:txBody>
          <a:bodyPr>
            <a:normAutofit/>
          </a:bodyPr>
          <a:lstStyle/>
          <a:p>
            <a:r>
              <a:rPr lang="it-IT" sz="4000" dirty="0"/>
              <a:t>The </a:t>
            </a:r>
            <a:r>
              <a:rPr lang="it-IT" sz="4000" dirty="0" err="1"/>
              <a:t>only</a:t>
            </a:r>
            <a:r>
              <a:rPr lang="it-IT" sz="4000" dirty="0"/>
              <a:t> way </a:t>
            </a:r>
            <a:r>
              <a:rPr lang="it-IT" sz="4000" dirty="0" err="1"/>
              <a:t>is</a:t>
            </a:r>
            <a:r>
              <a:rPr lang="it-IT" sz="4000" dirty="0"/>
              <a:t> </a:t>
            </a:r>
            <a:r>
              <a:rPr lang="it-IT" sz="4000" b="1" dirty="0">
                <a:solidFill>
                  <a:srgbClr val="C00000"/>
                </a:solidFill>
              </a:rPr>
              <a:t>mainstreaming</a:t>
            </a:r>
            <a:r>
              <a:rPr lang="it-IT" sz="4000" dirty="0"/>
              <a:t> </a:t>
            </a:r>
            <a:r>
              <a:rPr lang="it-IT" sz="4000" b="1" dirty="0">
                <a:solidFill>
                  <a:srgbClr val="C00000"/>
                </a:solidFill>
              </a:rPr>
              <a:t>the gender  and </a:t>
            </a:r>
            <a:r>
              <a:rPr lang="it-IT" sz="4000" b="1" dirty="0" err="1">
                <a:solidFill>
                  <a:srgbClr val="C00000"/>
                </a:solidFill>
              </a:rPr>
              <a:t>intersectional</a:t>
            </a:r>
            <a:r>
              <a:rPr lang="it-IT" sz="4000" b="1" dirty="0">
                <a:solidFill>
                  <a:srgbClr val="C00000"/>
                </a:solidFill>
              </a:rPr>
              <a:t> </a:t>
            </a:r>
            <a:r>
              <a:rPr lang="it-IT" sz="4000" b="1" dirty="0" err="1">
                <a:solidFill>
                  <a:srgbClr val="C00000"/>
                </a:solidFill>
              </a:rPr>
              <a:t>perspectives</a:t>
            </a:r>
            <a:r>
              <a:rPr lang="it-IT" sz="4000" b="1" dirty="0">
                <a:solidFill>
                  <a:srgbClr val="C00000"/>
                </a:solidFill>
              </a:rPr>
              <a:t> </a:t>
            </a:r>
            <a:r>
              <a:rPr lang="it-IT" sz="4000" dirty="0" err="1"/>
              <a:t>into</a:t>
            </a:r>
            <a:r>
              <a:rPr lang="it-IT" sz="4000" dirty="0"/>
              <a:t> </a:t>
            </a:r>
            <a:r>
              <a:rPr lang="it-IT" sz="4000" dirty="0" err="1"/>
              <a:t>all</a:t>
            </a:r>
            <a:r>
              <a:rPr lang="it-IT" sz="4000" dirty="0"/>
              <a:t> policies, </a:t>
            </a:r>
            <a:r>
              <a:rPr lang="it-IT" sz="4000" dirty="0" err="1"/>
              <a:t>incuded</a:t>
            </a:r>
            <a:r>
              <a:rPr lang="it-IT" sz="4000" dirty="0"/>
              <a:t> the </a:t>
            </a:r>
            <a:r>
              <a:rPr lang="it-IT" sz="4000" dirty="0" err="1"/>
              <a:t>urban</a:t>
            </a:r>
            <a:r>
              <a:rPr lang="it-IT" sz="4000" dirty="0"/>
              <a:t> policies.</a:t>
            </a:r>
            <a:endParaRPr lang="en-US" sz="4000" dirty="0"/>
          </a:p>
        </p:txBody>
      </p:sp>
    </p:spTree>
    <p:extLst>
      <p:ext uri="{BB962C8B-B14F-4D97-AF65-F5344CB8AC3E}">
        <p14:creationId xmlns:p14="http://schemas.microsoft.com/office/powerpoint/2010/main" val="240729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404664"/>
            <a:ext cx="7992888" cy="1128557"/>
          </a:xfrm>
        </p:spPr>
        <p:txBody>
          <a:bodyPr>
            <a:noAutofit/>
          </a:bodyPr>
          <a:lstStyle/>
          <a:p>
            <a:r>
              <a:rPr lang="en-US" sz="3200" b="1" dirty="0"/>
              <a:t>Why should we adopt a gender-oriented perspective in urban planning?</a:t>
            </a:r>
          </a:p>
        </p:txBody>
      </p:sp>
      <p:sp>
        <p:nvSpPr>
          <p:cNvPr id="3" name="Segnaposto contenuto 2"/>
          <p:cNvSpPr>
            <a:spLocks noGrp="1"/>
          </p:cNvSpPr>
          <p:nvPr>
            <p:ph idx="1"/>
          </p:nvPr>
        </p:nvSpPr>
        <p:spPr>
          <a:xfrm>
            <a:off x="827584" y="2348880"/>
            <a:ext cx="6912768" cy="3891427"/>
          </a:xfrm>
          <a:solidFill>
            <a:schemeClr val="accent3">
              <a:lumMod val="20000"/>
              <a:lumOff val="80000"/>
            </a:schemeClr>
          </a:solidFill>
        </p:spPr>
        <p:txBody>
          <a:bodyPr>
            <a:noAutofit/>
          </a:bodyPr>
          <a:lstStyle/>
          <a:p>
            <a:pPr marL="0" indent="0" algn="ctr">
              <a:buNone/>
            </a:pPr>
            <a:r>
              <a:rPr lang="en-US" sz="2600" dirty="0"/>
              <a:t>The decision to apply this perspective at urban level stems from the awareness that</a:t>
            </a:r>
          </a:p>
          <a:p>
            <a:pPr marL="0" indent="0" algn="ctr">
              <a:buNone/>
            </a:pPr>
            <a:r>
              <a:rPr lang="en-US" sz="2600" dirty="0"/>
              <a:t> </a:t>
            </a:r>
            <a:r>
              <a:rPr lang="en-US" sz="2600" dirty="0">
                <a:solidFill>
                  <a:srgbClr val="FF0000"/>
                </a:solidFill>
              </a:rPr>
              <a:t>THE CITY IS </a:t>
            </a:r>
          </a:p>
          <a:p>
            <a:pPr marL="0" indent="0" algn="ctr">
              <a:buNone/>
            </a:pPr>
            <a:r>
              <a:rPr lang="en-US" sz="2600" dirty="0">
                <a:solidFill>
                  <a:srgbClr val="FF0000"/>
                </a:solidFill>
              </a:rPr>
              <a:t>THE GREATEST EXPRESSION </a:t>
            </a:r>
          </a:p>
          <a:p>
            <a:pPr marL="0" indent="0" algn="ctr">
              <a:buNone/>
            </a:pPr>
            <a:r>
              <a:rPr lang="en-US" sz="2600" dirty="0">
                <a:solidFill>
                  <a:srgbClr val="FF0000"/>
                </a:solidFill>
              </a:rPr>
              <a:t>OF SOCIAL RELATIONS, </a:t>
            </a:r>
          </a:p>
          <a:p>
            <a:pPr marL="0" indent="0" algn="ctr">
              <a:buNone/>
            </a:pPr>
            <a:r>
              <a:rPr lang="en-US" sz="2600" dirty="0">
                <a:solidFill>
                  <a:srgbClr val="FF0000"/>
                </a:solidFill>
              </a:rPr>
              <a:t>AS WELL AS THE FOUNDATION OF DEMOCRACY.</a:t>
            </a:r>
          </a:p>
          <a:p>
            <a:pPr marL="0" indent="0" algn="ctr">
              <a:buNone/>
            </a:pPr>
            <a:endParaRPr lang="en-US" sz="2600" dirty="0">
              <a:solidFill>
                <a:srgbClr val="FF0000"/>
              </a:solidFill>
            </a:endParaRPr>
          </a:p>
          <a:p>
            <a:pPr marL="0" indent="0" algn="ctr">
              <a:buNone/>
            </a:pPr>
            <a:endParaRPr lang="en-US" sz="2600" dirty="0">
              <a:solidFill>
                <a:srgbClr val="FF0000"/>
              </a:solidFill>
            </a:endParaRPr>
          </a:p>
          <a:p>
            <a:pPr marL="0" indent="0" algn="just">
              <a:buNone/>
            </a:pPr>
            <a:endParaRPr lang="it-IT" dirty="0"/>
          </a:p>
          <a:p>
            <a:pPr marL="0" indent="0" algn="just">
              <a:buNone/>
            </a:pPr>
            <a:endParaRPr lang="it-IT" dirty="0"/>
          </a:p>
        </p:txBody>
      </p:sp>
    </p:spTree>
    <p:extLst>
      <p:ext uri="{BB962C8B-B14F-4D97-AF65-F5344CB8AC3E}">
        <p14:creationId xmlns:p14="http://schemas.microsoft.com/office/powerpoint/2010/main" val="3846104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23528" y="1844824"/>
            <a:ext cx="7613724" cy="4072467"/>
          </a:xfrm>
        </p:spPr>
        <p:txBody>
          <a:bodyPr>
            <a:noAutofit/>
          </a:bodyPr>
          <a:lstStyle/>
          <a:p>
            <a:pPr marL="0" indent="0" algn="just">
              <a:buNone/>
            </a:pPr>
            <a:r>
              <a:rPr lang="en-US" sz="2000" dirty="0"/>
              <a:t>Currently, </a:t>
            </a:r>
            <a:r>
              <a:rPr lang="en-US" sz="2000" b="1" u="sng" dirty="0">
                <a:solidFill>
                  <a:srgbClr val="C00000"/>
                </a:solidFill>
              </a:rPr>
              <a:t>the lack of systematic and reliable gender indicators</a:t>
            </a:r>
            <a:r>
              <a:rPr lang="en-US" sz="2000" b="1" u="sng" dirty="0"/>
              <a:t> </a:t>
            </a:r>
            <a:r>
              <a:rPr lang="en-US" sz="2000" dirty="0"/>
              <a:t>and of a policy of mainstreaming, inevitably lead to a weakening of the perspective of citizen participation in environmental and territorial planning.</a:t>
            </a:r>
            <a:endParaRPr lang="it-IT" sz="2000" dirty="0"/>
          </a:p>
          <a:p>
            <a:pPr marL="0" indent="0" algn="just">
              <a:buNone/>
            </a:pPr>
            <a:r>
              <a:rPr lang="en-US" sz="2000" dirty="0"/>
              <a:t>A careful analysis of the Community programs, revealed some references respectively in:</a:t>
            </a:r>
            <a:endParaRPr lang="it-IT" sz="2000" dirty="0"/>
          </a:p>
          <a:p>
            <a:pPr algn="just"/>
            <a:r>
              <a:rPr lang="en-US" sz="2000" b="1" u="sng" dirty="0">
                <a:solidFill>
                  <a:schemeClr val="accent6">
                    <a:lumMod val="50000"/>
                  </a:schemeClr>
                </a:solidFill>
              </a:rPr>
              <a:t>DG Energy and Transport</a:t>
            </a:r>
            <a:r>
              <a:rPr lang="en-US" sz="2000" u="sng" dirty="0">
                <a:solidFill>
                  <a:schemeClr val="accent6">
                    <a:lumMod val="50000"/>
                  </a:schemeClr>
                </a:solidFill>
              </a:rPr>
              <a:t>: </a:t>
            </a:r>
            <a:r>
              <a:rPr lang="en-US" sz="2000" dirty="0"/>
              <a:t>although it is not an explicit reference to the needs of women in terms of mobility, it recognizes </a:t>
            </a:r>
            <a:r>
              <a:rPr lang="en-US" sz="2000" b="1" dirty="0">
                <a:solidFill>
                  <a:srgbClr val="FF0000"/>
                </a:solidFill>
              </a:rPr>
              <a:t>the importance of a plan that focuses on the needs of specific groups </a:t>
            </a:r>
            <a:r>
              <a:rPr lang="en-US" sz="2000" dirty="0"/>
              <a:t>(such as “people with babies”);</a:t>
            </a:r>
            <a:endParaRPr lang="it-IT" sz="2000" dirty="0"/>
          </a:p>
          <a:p>
            <a:pPr algn="just"/>
            <a:r>
              <a:rPr lang="en-US" sz="2000" b="1" u="sng" dirty="0">
                <a:solidFill>
                  <a:schemeClr val="accent6">
                    <a:lumMod val="50000"/>
                  </a:schemeClr>
                </a:solidFill>
              </a:rPr>
              <a:t>URBAN and INTERREG </a:t>
            </a:r>
            <a:r>
              <a:rPr lang="en-US" sz="2000" b="1" dirty="0"/>
              <a:t>programs</a:t>
            </a:r>
            <a:r>
              <a:rPr lang="en-US" sz="2000" dirty="0"/>
              <a:t>, belonging to the White Paper on European Transport Policy</a:t>
            </a:r>
            <a:r>
              <a:rPr lang="en-US" sz="2000" b="1" dirty="0">
                <a:solidFill>
                  <a:srgbClr val="FF0000"/>
                </a:solidFill>
              </a:rPr>
              <a:t>:  there aren’t explicit references to women or gender indicators</a:t>
            </a:r>
            <a:r>
              <a:rPr lang="en-US" sz="2000" dirty="0"/>
              <a:t>, but an integrated gender perspective and of central importance. </a:t>
            </a:r>
            <a:endParaRPr lang="it-IT" sz="2000" dirty="0"/>
          </a:p>
          <a:p>
            <a:endParaRPr lang="it-IT" sz="2000" dirty="0"/>
          </a:p>
        </p:txBody>
      </p:sp>
      <p:sp>
        <p:nvSpPr>
          <p:cNvPr id="4" name="CasellaDiTesto 3"/>
          <p:cNvSpPr txBox="1"/>
          <p:nvPr/>
        </p:nvSpPr>
        <p:spPr>
          <a:xfrm>
            <a:off x="739339" y="548680"/>
            <a:ext cx="7066358" cy="954107"/>
          </a:xfrm>
          <a:prstGeom prst="rect">
            <a:avLst/>
          </a:prstGeom>
          <a:solidFill>
            <a:schemeClr val="accent2">
              <a:lumMod val="20000"/>
              <a:lumOff val="80000"/>
            </a:schemeClr>
          </a:solidFill>
        </p:spPr>
        <p:txBody>
          <a:bodyPr wrap="none" rtlCol="0">
            <a:spAutoFit/>
          </a:bodyPr>
          <a:lstStyle/>
          <a:p>
            <a:r>
              <a:rPr lang="it-IT" sz="2800" b="1" dirty="0" err="1">
                <a:solidFill>
                  <a:srgbClr val="C00000"/>
                </a:solidFill>
              </a:rPr>
              <a:t>But</a:t>
            </a:r>
            <a:r>
              <a:rPr lang="it-IT" sz="2800" b="1" dirty="0">
                <a:solidFill>
                  <a:srgbClr val="C00000"/>
                </a:solidFill>
              </a:rPr>
              <a:t> No </a:t>
            </a:r>
            <a:r>
              <a:rPr lang="it-IT" sz="2800" b="1" dirty="0" err="1">
                <a:solidFill>
                  <a:srgbClr val="C00000"/>
                </a:solidFill>
              </a:rPr>
              <a:t>mention</a:t>
            </a:r>
            <a:r>
              <a:rPr lang="it-IT" sz="2800" b="1" dirty="0">
                <a:solidFill>
                  <a:srgbClr val="C00000"/>
                </a:solidFill>
              </a:rPr>
              <a:t> </a:t>
            </a:r>
            <a:r>
              <a:rPr lang="it-IT" sz="2800" dirty="0"/>
              <a:t>of the gender </a:t>
            </a:r>
            <a:r>
              <a:rPr lang="it-IT" sz="2800" dirty="0" err="1"/>
              <a:t>perspective</a:t>
            </a:r>
            <a:endParaRPr lang="it-IT" sz="2800" dirty="0"/>
          </a:p>
          <a:p>
            <a:r>
              <a:rPr lang="it-IT" sz="2800" dirty="0"/>
              <a:t> in Eu doc </a:t>
            </a:r>
            <a:r>
              <a:rPr lang="it-IT" sz="2800" dirty="0" err="1"/>
              <a:t>concerning</a:t>
            </a:r>
            <a:r>
              <a:rPr lang="it-IT" sz="2800" dirty="0"/>
              <a:t> Urban Planning</a:t>
            </a:r>
          </a:p>
        </p:txBody>
      </p:sp>
    </p:spTree>
    <p:extLst>
      <p:ext uri="{BB962C8B-B14F-4D97-AF65-F5344CB8AC3E}">
        <p14:creationId xmlns:p14="http://schemas.microsoft.com/office/powerpoint/2010/main" val="46255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5956" y="234187"/>
            <a:ext cx="8042276" cy="749674"/>
          </a:xfrm>
        </p:spPr>
        <p:txBody>
          <a:bodyPr>
            <a:normAutofit fontScale="90000"/>
          </a:bodyPr>
          <a:lstStyle/>
          <a:p>
            <a:r>
              <a:rPr lang="it-IT" b="1" dirty="0"/>
              <a:t>2005 The Town for </a:t>
            </a:r>
            <a:r>
              <a:rPr lang="en-US" b="1" dirty="0"/>
              <a:t>Equality: ignored </a:t>
            </a:r>
          </a:p>
        </p:txBody>
      </p:sp>
      <p:sp>
        <p:nvSpPr>
          <p:cNvPr id="3" name="Segnaposto contenuto 2"/>
          <p:cNvSpPr>
            <a:spLocks noGrp="1"/>
          </p:cNvSpPr>
          <p:nvPr>
            <p:ph idx="1"/>
          </p:nvPr>
        </p:nvSpPr>
        <p:spPr>
          <a:xfrm>
            <a:off x="2895600" y="965200"/>
            <a:ext cx="5635626" cy="5401733"/>
          </a:xfrm>
        </p:spPr>
        <p:txBody>
          <a:bodyPr>
            <a:normAutofit/>
          </a:bodyPr>
          <a:lstStyle/>
          <a:p>
            <a:pPr marL="0" indent="0" algn="just">
              <a:buNone/>
            </a:pPr>
            <a:r>
              <a:rPr lang="en-US" sz="2000" dirty="0"/>
              <a:t>"The Town for equality" is a research carried out by the </a:t>
            </a:r>
            <a:r>
              <a:rPr lang="en-US" sz="2000" dirty="0">
                <a:solidFill>
                  <a:srgbClr val="FF0000"/>
                </a:solidFill>
              </a:rPr>
              <a:t>Council of European Municipalities and Regions (CCRE) </a:t>
            </a:r>
            <a:r>
              <a:rPr lang="en-US" sz="2000" dirty="0"/>
              <a:t>between December 2003 and December 2004. The objective of “The town for equality” was to depict, with the help of CEMR’s network, a virtual portrait of a town that takes gender equality into account in all of its policies. </a:t>
            </a:r>
          </a:p>
          <a:p>
            <a:pPr marL="0" indent="0" algn="just">
              <a:buNone/>
            </a:pPr>
            <a:endParaRPr lang="en-US" sz="2000" dirty="0"/>
          </a:p>
          <a:p>
            <a:pPr marL="0" indent="0" algn="just">
              <a:buNone/>
            </a:pPr>
            <a:r>
              <a:rPr lang="en-US" sz="2000" dirty="0"/>
              <a:t>The results of the project, which led to the organization of several seminars involving elected representatives, local officials and representatives from civil society, were published in 2005 in the “The Town for Equality”, a guide of methodology taking into account the best practices in Europe on this subject. </a:t>
            </a:r>
            <a:endParaRPr lang="it-IT" sz="2000" dirty="0"/>
          </a:p>
        </p:txBody>
      </p:sp>
      <p:pic>
        <p:nvPicPr>
          <p:cNvPr id="4" name="Immagine 3" descr="ccre town for equlity.jpg"/>
          <p:cNvPicPr>
            <a:picLocks noChangeAspect="1"/>
          </p:cNvPicPr>
          <p:nvPr/>
        </p:nvPicPr>
        <p:blipFill>
          <a:blip r:embed="rId2" cstate="print"/>
          <a:stretch>
            <a:fillRect/>
          </a:stretch>
        </p:blipFill>
        <p:spPr>
          <a:xfrm>
            <a:off x="165956" y="1600200"/>
            <a:ext cx="2526443" cy="3569102"/>
          </a:xfrm>
          <a:prstGeom prst="rect">
            <a:avLst/>
          </a:prstGeom>
        </p:spPr>
      </p:pic>
    </p:spTree>
    <p:extLst>
      <p:ext uri="{BB962C8B-B14F-4D97-AF65-F5344CB8AC3E}">
        <p14:creationId xmlns:p14="http://schemas.microsoft.com/office/powerpoint/2010/main" val="3927272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9275" y="107576"/>
            <a:ext cx="8042276" cy="1145491"/>
          </a:xfrm>
        </p:spPr>
        <p:txBody>
          <a:bodyPr>
            <a:normAutofit/>
          </a:bodyPr>
          <a:lstStyle/>
          <a:p>
            <a:r>
              <a:rPr lang="it-IT" sz="3600" b="1" dirty="0"/>
              <a:t>The </a:t>
            </a:r>
            <a:r>
              <a:rPr lang="it-IT" sz="3600" b="1" dirty="0" err="1"/>
              <a:t>European</a:t>
            </a:r>
            <a:r>
              <a:rPr lang="it-IT" sz="3600" b="1" dirty="0"/>
              <a:t> Charter for Women in the city  1994-2010: </a:t>
            </a:r>
            <a:r>
              <a:rPr lang="it-IT" sz="3600" b="1" dirty="0" err="1"/>
              <a:t>ignored</a:t>
            </a:r>
            <a:r>
              <a:rPr lang="it-IT" sz="3600" b="1" dirty="0"/>
              <a:t>!</a:t>
            </a:r>
          </a:p>
        </p:txBody>
      </p:sp>
      <p:sp>
        <p:nvSpPr>
          <p:cNvPr id="3" name="Segnaposto contenuto 2"/>
          <p:cNvSpPr>
            <a:spLocks noGrp="1"/>
          </p:cNvSpPr>
          <p:nvPr>
            <p:ph idx="1"/>
          </p:nvPr>
        </p:nvSpPr>
        <p:spPr>
          <a:xfrm>
            <a:off x="549275" y="1253066"/>
            <a:ext cx="8042276" cy="5272277"/>
          </a:xfrm>
        </p:spPr>
        <p:txBody>
          <a:bodyPr>
            <a:noAutofit/>
          </a:bodyPr>
          <a:lstStyle/>
          <a:p>
            <a:pPr marL="0" indent="0" algn="just">
              <a:lnSpc>
                <a:spcPct val="120000"/>
              </a:lnSpc>
              <a:buNone/>
            </a:pPr>
            <a:r>
              <a:rPr lang="en-US" sz="1800" b="1" dirty="0">
                <a:solidFill>
                  <a:srgbClr val="FF0000"/>
                </a:solidFill>
              </a:rPr>
              <a:t>The European Charter for women in the city </a:t>
            </a:r>
            <a:r>
              <a:rPr lang="en-US" sz="1800" dirty="0"/>
              <a:t>is a document funded in 1994 by the unit for Equal Opportunities of the European Commission and disseminated among international organizations thanks to the combined action of associations, such as </a:t>
            </a:r>
            <a:r>
              <a:rPr lang="en-US" sz="1800" dirty="0" err="1"/>
              <a:t>Eurocultures</a:t>
            </a:r>
            <a:r>
              <a:rPr lang="en-US" sz="1800" dirty="0"/>
              <a:t>, City &amp; Shelter, the Group Ways of living, the European Women's Lobby and European Network of Cities " Neighborhoods in Crisis. The card itself can be defined as a tool that promotes a series of proposals for the participation of citizens in the processes of spatial and urban planning of the city; it is in fact made up of 12 main points can be summed up in five micro areas topics such as:</a:t>
            </a:r>
            <a:endParaRPr lang="it-IT" sz="1800" dirty="0"/>
          </a:p>
          <a:p>
            <a:pPr marL="457200" indent="-457200" algn="just">
              <a:lnSpc>
                <a:spcPct val="120000"/>
              </a:lnSpc>
              <a:buFont typeface="+mj-lt"/>
              <a:buAutoNum type="arabicPeriod"/>
            </a:pPr>
            <a:r>
              <a:rPr lang="en-US" sz="1800" dirty="0"/>
              <a:t> Urban planning and sustainable development;</a:t>
            </a:r>
            <a:endParaRPr lang="it-IT" sz="1800" dirty="0"/>
          </a:p>
          <a:p>
            <a:pPr marL="457200" indent="-457200" algn="just">
              <a:lnSpc>
                <a:spcPct val="120000"/>
              </a:lnSpc>
              <a:buFont typeface="+mj-lt"/>
              <a:buAutoNum type="arabicPeriod"/>
            </a:pPr>
            <a:r>
              <a:rPr lang="en-US" sz="1800" dirty="0"/>
              <a:t> Security;</a:t>
            </a:r>
            <a:endParaRPr lang="it-IT" sz="1800" dirty="0"/>
          </a:p>
          <a:p>
            <a:pPr marL="457200" indent="-457200" algn="just">
              <a:lnSpc>
                <a:spcPct val="120000"/>
              </a:lnSpc>
              <a:buFont typeface="+mj-lt"/>
              <a:buAutoNum type="arabicPeriod"/>
            </a:pPr>
            <a:r>
              <a:rPr lang="en-US" sz="1800" dirty="0"/>
              <a:t>The mobility;</a:t>
            </a:r>
          </a:p>
          <a:p>
            <a:pPr marL="457200" indent="-457200" algn="just">
              <a:lnSpc>
                <a:spcPct val="120000"/>
              </a:lnSpc>
              <a:buFont typeface="+mj-lt"/>
              <a:buAutoNum type="arabicPeriod"/>
            </a:pPr>
            <a:r>
              <a:rPr lang="en-US" sz="1800" dirty="0"/>
              <a:t> The habitat and proximity tools;</a:t>
            </a:r>
            <a:endParaRPr lang="it-IT" sz="1800" dirty="0"/>
          </a:p>
          <a:p>
            <a:pPr marL="457200" indent="-457200" algn="just">
              <a:lnSpc>
                <a:spcPct val="120000"/>
              </a:lnSpc>
              <a:buFont typeface="+mj-lt"/>
              <a:buAutoNum type="arabicPeriod"/>
            </a:pPr>
            <a:r>
              <a:rPr lang="en-US" sz="1800" dirty="0"/>
              <a:t> Strategies</a:t>
            </a:r>
          </a:p>
          <a:p>
            <a:pPr marL="457200" indent="-457200" algn="just">
              <a:lnSpc>
                <a:spcPct val="120000"/>
              </a:lnSpc>
              <a:buFont typeface="+mj-lt"/>
              <a:buAutoNum type="arabicPeriod"/>
            </a:pPr>
            <a:endParaRPr lang="it-IT" sz="1800" dirty="0"/>
          </a:p>
        </p:txBody>
      </p:sp>
    </p:spTree>
    <p:extLst>
      <p:ext uri="{BB962C8B-B14F-4D97-AF65-F5344CB8AC3E}">
        <p14:creationId xmlns:p14="http://schemas.microsoft.com/office/powerpoint/2010/main" val="1666034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2016. New Urban agenda: re-</a:t>
            </a:r>
            <a:r>
              <a:rPr lang="it-IT" dirty="0" err="1"/>
              <a:t>think</a:t>
            </a:r>
            <a:r>
              <a:rPr lang="it-IT" dirty="0"/>
              <a:t> </a:t>
            </a:r>
            <a:r>
              <a:rPr lang="it-IT" dirty="0" err="1"/>
              <a:t>our</a:t>
            </a:r>
            <a:r>
              <a:rPr lang="it-IT" dirty="0"/>
              <a:t> relation with the city</a:t>
            </a:r>
            <a:endParaRPr lang="en-US" dirty="0"/>
          </a:p>
        </p:txBody>
      </p:sp>
      <p:sp>
        <p:nvSpPr>
          <p:cNvPr id="3" name="Segnaposto contenuto 2"/>
          <p:cNvSpPr>
            <a:spLocks noGrp="1"/>
          </p:cNvSpPr>
          <p:nvPr>
            <p:ph idx="1"/>
          </p:nvPr>
        </p:nvSpPr>
        <p:spPr/>
        <p:txBody>
          <a:bodyPr/>
          <a:lstStyle/>
          <a:p>
            <a:r>
              <a:rPr lang="en-US" dirty="0">
                <a:hlinkClick r:id="rId2"/>
              </a:rPr>
              <a:t>https://www.youtube.com/watch?v=umZedR_8XH8</a:t>
            </a:r>
            <a:endParaRPr lang="en-US" dirty="0"/>
          </a:p>
        </p:txBody>
      </p:sp>
      <p:sp>
        <p:nvSpPr>
          <p:cNvPr id="4" name="Rettangolo 3"/>
          <p:cNvSpPr/>
          <p:nvPr/>
        </p:nvSpPr>
        <p:spPr>
          <a:xfrm>
            <a:off x="584717" y="3212976"/>
            <a:ext cx="8152664" cy="646331"/>
          </a:xfrm>
          <a:prstGeom prst="rect">
            <a:avLst/>
          </a:prstGeom>
        </p:spPr>
        <p:txBody>
          <a:bodyPr wrap="square">
            <a:spAutoFit/>
          </a:bodyPr>
          <a:lstStyle/>
          <a:p>
            <a:r>
              <a:rPr lang="en-US" dirty="0">
                <a:hlinkClick r:id="rId3"/>
              </a:rPr>
              <a:t>http://unhabitat.org/wp-content/uploads/2012/06/GRHS2011ThematicStudyGender.pdf</a:t>
            </a:r>
            <a:r>
              <a:rPr lang="en-US" dirty="0"/>
              <a:t> </a:t>
            </a:r>
          </a:p>
        </p:txBody>
      </p:sp>
      <p:sp>
        <p:nvSpPr>
          <p:cNvPr id="5" name="Rettangolo 4">
            <a:extLst>
              <a:ext uri="{FF2B5EF4-FFF2-40B4-BE49-F238E27FC236}">
                <a16:creationId xmlns:a16="http://schemas.microsoft.com/office/drawing/2014/main" id="{6D81F6B2-5D95-42B4-B028-A0375D077BB5}"/>
              </a:ext>
            </a:extLst>
          </p:cNvPr>
          <p:cNvSpPr/>
          <p:nvPr/>
        </p:nvSpPr>
        <p:spPr>
          <a:xfrm>
            <a:off x="899592" y="4761168"/>
            <a:ext cx="4572000" cy="646331"/>
          </a:xfrm>
          <a:prstGeom prst="rect">
            <a:avLst/>
          </a:prstGeom>
        </p:spPr>
        <p:txBody>
          <a:bodyPr>
            <a:spAutoFit/>
          </a:bodyPr>
          <a:lstStyle/>
          <a:p>
            <a:r>
              <a:rPr lang="it-IT" dirty="0">
                <a:hlinkClick r:id="rId4"/>
              </a:rPr>
              <a:t>https://www.youtube.com/watch?v=Q_Svzyrt2Go&amp;ab_channel=UN-Habitatworldwide</a:t>
            </a:r>
            <a:r>
              <a:rPr lang="it-IT" dirty="0"/>
              <a:t> </a:t>
            </a:r>
          </a:p>
        </p:txBody>
      </p:sp>
    </p:spTree>
    <p:extLst>
      <p:ext uri="{BB962C8B-B14F-4D97-AF65-F5344CB8AC3E}">
        <p14:creationId xmlns:p14="http://schemas.microsoft.com/office/powerpoint/2010/main" val="3601661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3074" y="294818"/>
            <a:ext cx="7024744" cy="685880"/>
          </a:xfrm>
        </p:spPr>
        <p:txBody>
          <a:bodyPr>
            <a:normAutofit fontScale="90000"/>
          </a:bodyPr>
          <a:lstStyle/>
          <a:p>
            <a:r>
              <a:rPr lang="it-IT" dirty="0" err="1"/>
              <a:t>Women</a:t>
            </a:r>
            <a:r>
              <a:rPr lang="it-IT" dirty="0"/>
              <a:t> in the city are the </a:t>
            </a:r>
            <a:r>
              <a:rPr lang="it-IT" dirty="0" err="1"/>
              <a:t>forgotten</a:t>
            </a:r>
            <a:endParaRPr lang="en-US" dirty="0"/>
          </a:p>
        </p:txBody>
      </p:sp>
      <p:sp>
        <p:nvSpPr>
          <p:cNvPr id="3" name="Segnaposto contenuto 2"/>
          <p:cNvSpPr>
            <a:spLocks noGrp="1"/>
          </p:cNvSpPr>
          <p:nvPr>
            <p:ph idx="1"/>
          </p:nvPr>
        </p:nvSpPr>
        <p:spPr>
          <a:xfrm>
            <a:off x="323528" y="1147791"/>
            <a:ext cx="8091923" cy="1872208"/>
          </a:xfrm>
        </p:spPr>
        <p:txBody>
          <a:bodyPr>
            <a:noAutofit/>
          </a:bodyPr>
          <a:lstStyle/>
          <a:p>
            <a:pPr marL="68580" indent="0">
              <a:buNone/>
            </a:pPr>
            <a:r>
              <a:rPr lang="it-IT" sz="3600" dirty="0"/>
              <a:t>2018 </a:t>
            </a:r>
            <a:r>
              <a:rPr lang="it-IT" sz="3600" dirty="0" err="1"/>
              <a:t>United</a:t>
            </a:r>
            <a:r>
              <a:rPr lang="it-IT" sz="3600" dirty="0"/>
              <a:t> </a:t>
            </a:r>
            <a:r>
              <a:rPr lang="it-IT" sz="3600" dirty="0" err="1"/>
              <a:t>Nation</a:t>
            </a:r>
            <a:r>
              <a:rPr lang="it-IT" sz="3600" dirty="0"/>
              <a:t> AGENDA ON HABITAT (Habitat III)</a:t>
            </a:r>
            <a:endParaRPr lang="en-US" sz="3600" dirty="0"/>
          </a:p>
          <a:p>
            <a:pPr marL="68580" indent="0">
              <a:buNone/>
            </a:pPr>
            <a:endParaRPr lang="en-US" dirty="0">
              <a:hlinkClick r:id="rId2"/>
            </a:endParaRPr>
          </a:p>
          <a:p>
            <a:pPr marL="68580" indent="0">
              <a:buNone/>
            </a:pPr>
            <a:r>
              <a:rPr lang="en-US" dirty="0">
                <a:hlinkClick r:id="rId2"/>
              </a:rPr>
              <a:t>http://unhabitat.org/urban-themes/gender/</a:t>
            </a:r>
            <a:r>
              <a:rPr lang="en-US" dirty="0"/>
              <a:t> </a:t>
            </a:r>
          </a:p>
          <a:p>
            <a:endParaRPr lang="it-IT" dirty="0"/>
          </a:p>
          <a:p>
            <a:pPr marL="68580" indent="0">
              <a:buNone/>
            </a:pPr>
            <a:endParaRPr lang="en-US" dirty="0">
              <a:hlinkClick r:id="rId3"/>
            </a:endParaRPr>
          </a:p>
        </p:txBody>
      </p:sp>
      <p:sp>
        <p:nvSpPr>
          <p:cNvPr id="4" name="Rettangolo 3"/>
          <p:cNvSpPr/>
          <p:nvPr/>
        </p:nvSpPr>
        <p:spPr>
          <a:xfrm>
            <a:off x="539552" y="3556425"/>
            <a:ext cx="7992888" cy="2862322"/>
          </a:xfrm>
          <a:prstGeom prst="rect">
            <a:avLst/>
          </a:prstGeom>
        </p:spPr>
        <p:txBody>
          <a:bodyPr wrap="square">
            <a:spAutoFit/>
          </a:bodyPr>
          <a:lstStyle/>
          <a:p>
            <a:r>
              <a:rPr lang="en-US" dirty="0">
                <a:solidFill>
                  <a:srgbClr val="444444"/>
                </a:solidFill>
                <a:latin typeface="helvetica" panose="020B0604020202020204" pitchFamily="34" charset="0"/>
              </a:rPr>
              <a:t>gender inequalities persist and women and girls benefit less from urbanization and urban spaces than men and boys.  </a:t>
            </a:r>
          </a:p>
          <a:p>
            <a:endParaRPr lang="en-US" dirty="0">
              <a:solidFill>
                <a:srgbClr val="444444"/>
              </a:solidFill>
              <a:latin typeface="helvetica" panose="020B0604020202020204" pitchFamily="34" charset="0"/>
            </a:endParaRPr>
          </a:p>
          <a:p>
            <a:r>
              <a:rPr lang="en-US" dirty="0">
                <a:solidFill>
                  <a:srgbClr val="444444"/>
                </a:solidFill>
                <a:latin typeface="helvetica" panose="020B0604020202020204" pitchFamily="34" charset="0"/>
              </a:rPr>
              <a:t>In fact, women and girls in cities will face a range of specific barriers and vulnerabilities in the form of gender based discrimination: </a:t>
            </a:r>
          </a:p>
          <a:p>
            <a:endParaRPr lang="en-US" dirty="0">
              <a:solidFill>
                <a:srgbClr val="444444"/>
              </a:solidFill>
              <a:latin typeface="helvetica" panose="020B0604020202020204" pitchFamily="34" charset="0"/>
            </a:endParaRPr>
          </a:p>
          <a:p>
            <a:r>
              <a:rPr lang="en-US" dirty="0">
                <a:solidFill>
                  <a:srgbClr val="444444"/>
                </a:solidFill>
                <a:latin typeface="helvetica" panose="020B0604020202020204" pitchFamily="34" charset="0"/>
              </a:rPr>
              <a:t>gender inequality, violence against women, poverty, unpaid care-work, limited control over assets, unequal participation in public and private decision-making; as well as, barriers to education, employment, housing and basic services.</a:t>
            </a:r>
            <a:endParaRPr lang="en-US" dirty="0"/>
          </a:p>
        </p:txBody>
      </p:sp>
      <p:sp>
        <p:nvSpPr>
          <p:cNvPr id="5" name="CasellaDiTesto 4"/>
          <p:cNvSpPr txBox="1"/>
          <p:nvPr/>
        </p:nvSpPr>
        <p:spPr>
          <a:xfrm flipH="1">
            <a:off x="1331640" y="3187093"/>
            <a:ext cx="5328592"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352394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8738"/>
            <a:ext cx="8136904" cy="849123"/>
          </a:xfrm>
        </p:spPr>
        <p:txBody>
          <a:bodyPr>
            <a:normAutofit fontScale="90000"/>
          </a:bodyPr>
          <a:lstStyle/>
          <a:p>
            <a:r>
              <a:rPr lang="en-US" sz="2800" b="1" dirty="0">
                <a:solidFill>
                  <a:schemeClr val="accent1">
                    <a:lumMod val="50000"/>
                  </a:schemeClr>
                </a:solidFill>
              </a:rPr>
              <a:t>Steps for gender mainstreaming into climate policy</a:t>
            </a:r>
            <a:br>
              <a:rPr lang="en-US" sz="2800" b="1" dirty="0">
                <a:solidFill>
                  <a:schemeClr val="accent1">
                    <a:lumMod val="50000"/>
                  </a:schemeClr>
                </a:solidFill>
              </a:rPr>
            </a:br>
            <a:r>
              <a:rPr lang="en-US" sz="2800" b="1" dirty="0">
                <a:solidFill>
                  <a:schemeClr val="accent1">
                    <a:lumMod val="50000"/>
                  </a:schemeClr>
                </a:solidFill>
              </a:rPr>
              <a:t>(UN HABITAT III, 2018) </a:t>
            </a:r>
          </a:p>
        </p:txBody>
      </p:sp>
      <p:sp>
        <p:nvSpPr>
          <p:cNvPr id="3" name="Segnaposto contenuto 2"/>
          <p:cNvSpPr>
            <a:spLocks noGrp="1"/>
          </p:cNvSpPr>
          <p:nvPr>
            <p:ph idx="1"/>
          </p:nvPr>
        </p:nvSpPr>
        <p:spPr>
          <a:xfrm>
            <a:off x="179512" y="980728"/>
            <a:ext cx="8136904" cy="4824536"/>
          </a:xfrm>
        </p:spPr>
        <p:txBody>
          <a:bodyPr>
            <a:normAutofit fontScale="77500" lnSpcReduction="20000"/>
          </a:bodyPr>
          <a:lstStyle/>
          <a:p>
            <a:pPr marL="68580" indent="0">
              <a:buNone/>
            </a:pPr>
            <a:r>
              <a:rPr lang="en-US" dirty="0"/>
              <a:t>As a first step, cities should enter a commitment to climate policy, and to gender equity, and link both, i.e. a commitment to a low-carbon, resilient, inclusive and gender-just city.</a:t>
            </a:r>
          </a:p>
          <a:p>
            <a:pPr marL="68580" indent="0">
              <a:buNone/>
            </a:pPr>
            <a:endParaRPr lang="en-US" dirty="0"/>
          </a:p>
          <a:p>
            <a:pPr marL="68580" indent="0">
              <a:buNone/>
            </a:pPr>
            <a:r>
              <a:rPr lang="en-US" dirty="0">
                <a:solidFill>
                  <a:srgbClr val="FF0000"/>
                </a:solidFill>
              </a:rPr>
              <a:t>RISING AWARENESS </a:t>
            </a:r>
            <a:r>
              <a:rPr lang="en-US" dirty="0"/>
              <a:t>Both climate issues and gender issues require raising awareness and providing information, namely </a:t>
            </a:r>
            <a:r>
              <a:rPr lang="en-US" b="1" u="sng" dirty="0">
                <a:solidFill>
                  <a:srgbClr val="FF0000"/>
                </a:solidFill>
              </a:rPr>
              <a:t>on the gendered impacts of climate change </a:t>
            </a:r>
            <a:r>
              <a:rPr lang="en-US" dirty="0"/>
              <a:t>that are to be expected, and on the contributions citizens can make to combat climate change. </a:t>
            </a:r>
          </a:p>
          <a:p>
            <a:pPr marL="68580" indent="0">
              <a:buNone/>
            </a:pPr>
            <a:endParaRPr lang="en-US" dirty="0"/>
          </a:p>
          <a:p>
            <a:pPr marL="68580" indent="0">
              <a:buNone/>
            </a:pPr>
            <a:r>
              <a:rPr lang="en-US" b="1" dirty="0">
                <a:solidFill>
                  <a:srgbClr val="FF0000"/>
                </a:solidFill>
              </a:rPr>
              <a:t>INFORMATION</a:t>
            </a:r>
            <a:r>
              <a:rPr lang="en-US" dirty="0"/>
              <a:t> </a:t>
            </a:r>
            <a:r>
              <a:rPr lang="en-US" dirty="0" err="1"/>
              <a:t>Information</a:t>
            </a:r>
            <a:r>
              <a:rPr lang="en-US" dirty="0"/>
              <a:t> materials should be gender sensitive. Moreover, the staff in those departments that are in charge of climate change issues and those that are in charge of gender issues need to receive </a:t>
            </a:r>
            <a:r>
              <a:rPr lang="en-US" b="1" dirty="0">
                <a:solidFill>
                  <a:srgbClr val="FF0000"/>
                </a:solidFill>
              </a:rPr>
              <a:t>cross-cutting capacity-building and training</a:t>
            </a:r>
            <a:r>
              <a:rPr lang="en-US" dirty="0"/>
              <a:t>, </a:t>
            </a:r>
          </a:p>
          <a:p>
            <a:pPr marL="68580" indent="0">
              <a:buNone/>
            </a:pPr>
            <a:endParaRPr lang="en-US" dirty="0"/>
          </a:p>
          <a:p>
            <a:pPr marL="68580" indent="0">
              <a:buNone/>
            </a:pPr>
            <a:r>
              <a:rPr lang="en-US" b="1" dirty="0">
                <a:solidFill>
                  <a:srgbClr val="FF0000"/>
                </a:solidFill>
              </a:rPr>
              <a:t>PARTICIPATION</a:t>
            </a:r>
            <a:r>
              <a:rPr lang="en-US" dirty="0"/>
              <a:t> To ensure equal participation of women and men in planning, decision-making and implementation – both in the political sphere as well as at community and neighborhood levels – rules and mechanisms for balanced participation of women and men must be established.  To this end, rules and mechanisms need to be established, and tools for balanced participation of women and men need to be applied.</a:t>
            </a:r>
          </a:p>
          <a:p>
            <a:pPr marL="68580" indent="0">
              <a:buNone/>
            </a:pPr>
            <a:endParaRPr lang="en-US" dirty="0"/>
          </a:p>
          <a:p>
            <a:pPr marL="68580" indent="0">
              <a:buNone/>
            </a:pPr>
            <a:r>
              <a:rPr lang="en-US" b="1" dirty="0">
                <a:solidFill>
                  <a:srgbClr val="FF0000"/>
                </a:solidFill>
              </a:rPr>
              <a:t>DATA COLLECTION: </a:t>
            </a:r>
            <a:r>
              <a:rPr lang="en-US" dirty="0"/>
              <a:t>Sex-disaggregated data – for instance on transport, energy, and consumption – need to be collected wherever possible and </a:t>
            </a:r>
            <a:r>
              <a:rPr lang="en-US" dirty="0" err="1"/>
              <a:t>analysed</a:t>
            </a:r>
            <a:r>
              <a:rPr lang="en-US" dirty="0"/>
              <a:t> (for example from surveys,</a:t>
            </a:r>
          </a:p>
        </p:txBody>
      </p:sp>
    </p:spTree>
    <p:extLst>
      <p:ext uri="{BB962C8B-B14F-4D97-AF65-F5344CB8AC3E}">
        <p14:creationId xmlns:p14="http://schemas.microsoft.com/office/powerpoint/2010/main" val="3931669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1560" y="692696"/>
            <a:ext cx="8013700" cy="1485900"/>
          </a:xfrm>
          <a:solidFill>
            <a:schemeClr val="accent3">
              <a:lumMod val="20000"/>
              <a:lumOff val="80000"/>
            </a:schemeClr>
          </a:solidFill>
        </p:spPr>
        <p:txBody>
          <a:bodyPr>
            <a:normAutofit fontScale="90000"/>
          </a:bodyPr>
          <a:lstStyle/>
          <a:p>
            <a:br>
              <a:rPr lang="en-US" sz="2800" dirty="0"/>
            </a:br>
            <a:r>
              <a:rPr lang="en-US" sz="2800" dirty="0"/>
              <a:t>Some examples of gender-oriented practices related to the municipal jurisdiction</a:t>
            </a:r>
            <a:br>
              <a:rPr lang="en-US" sz="2800" dirty="0"/>
            </a:br>
            <a:br>
              <a:rPr lang="en-US" sz="2800" dirty="0"/>
            </a:br>
            <a:br>
              <a:rPr lang="en-US" sz="2800" dirty="0"/>
            </a:br>
            <a:br>
              <a:rPr lang="it-IT" sz="2800" dirty="0"/>
            </a:br>
            <a:endParaRPr lang="it-IT" sz="2800" dirty="0"/>
          </a:p>
        </p:txBody>
      </p:sp>
      <p:sp>
        <p:nvSpPr>
          <p:cNvPr id="3" name="Segnaposto contenuto 2"/>
          <p:cNvSpPr>
            <a:spLocks noGrp="1"/>
          </p:cNvSpPr>
          <p:nvPr>
            <p:ph idx="1"/>
          </p:nvPr>
        </p:nvSpPr>
        <p:spPr>
          <a:xfrm>
            <a:off x="1691680" y="2060848"/>
            <a:ext cx="6347714" cy="3880773"/>
          </a:xfrm>
        </p:spPr>
        <p:txBody>
          <a:bodyPr>
            <a:normAutofit fontScale="85000" lnSpcReduction="10000"/>
          </a:bodyPr>
          <a:lstStyle/>
          <a:p>
            <a:pPr algn="just"/>
            <a:endParaRPr lang="en-US" dirty="0"/>
          </a:p>
          <a:p>
            <a:pPr marL="68580" indent="0" algn="just">
              <a:buNone/>
            </a:pPr>
            <a:endParaRPr lang="en-US" dirty="0">
              <a:solidFill>
                <a:schemeClr val="accent2">
                  <a:lumMod val="75000"/>
                </a:schemeClr>
              </a:solidFill>
            </a:endParaRPr>
          </a:p>
          <a:p>
            <a:pPr marL="68580" indent="0" algn="just">
              <a:buNone/>
            </a:pPr>
            <a:endParaRPr lang="en-US" dirty="0">
              <a:solidFill>
                <a:schemeClr val="accent2">
                  <a:lumMod val="75000"/>
                </a:schemeClr>
              </a:solidFill>
            </a:endParaRPr>
          </a:p>
          <a:p>
            <a:pPr marL="68580" indent="0" algn="just">
              <a:buNone/>
            </a:pPr>
            <a:r>
              <a:rPr lang="en-US" dirty="0">
                <a:solidFill>
                  <a:schemeClr val="accent2">
                    <a:lumMod val="75000"/>
                  </a:schemeClr>
                </a:solidFill>
              </a:rPr>
              <a:t>A gender approach in Urban planning</a:t>
            </a:r>
            <a:r>
              <a:rPr lang="en-US" dirty="0"/>
              <a:t> can take into consideration:</a:t>
            </a:r>
          </a:p>
          <a:p>
            <a:pPr marL="68580" indent="0" algn="just">
              <a:buNone/>
            </a:pPr>
            <a:endParaRPr lang="en-US" dirty="0"/>
          </a:p>
          <a:p>
            <a:pPr algn="just"/>
            <a:r>
              <a:rPr lang="en-US" dirty="0"/>
              <a:t>Public infrastructures (municipal offices, cultural centers, parks), </a:t>
            </a:r>
          </a:p>
          <a:p>
            <a:pPr algn="just"/>
            <a:r>
              <a:rPr lang="en-US" dirty="0"/>
              <a:t>transportation</a:t>
            </a:r>
          </a:p>
          <a:p>
            <a:pPr algn="just"/>
            <a:r>
              <a:rPr lang="en-US" dirty="0"/>
              <a:t>Private and public housing </a:t>
            </a:r>
          </a:p>
          <a:p>
            <a:pPr algn="just"/>
            <a:r>
              <a:rPr lang="en-US" dirty="0"/>
              <a:t>urban landscape </a:t>
            </a:r>
          </a:p>
          <a:p>
            <a:pPr algn="just"/>
            <a:r>
              <a:rPr lang="en-US" dirty="0"/>
              <a:t>safety</a:t>
            </a:r>
          </a:p>
          <a:p>
            <a:pPr algn="just"/>
            <a:endParaRPr lang="en-US" dirty="0"/>
          </a:p>
          <a:p>
            <a:endParaRPr lang="it-IT" dirty="0"/>
          </a:p>
        </p:txBody>
      </p:sp>
    </p:spTree>
    <p:extLst>
      <p:ext uri="{BB962C8B-B14F-4D97-AF65-F5344CB8AC3E}">
        <p14:creationId xmlns:p14="http://schemas.microsoft.com/office/powerpoint/2010/main" val="1115857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283394" y="188640"/>
            <a:ext cx="8013700" cy="1368152"/>
          </a:xfrm>
          <a:solidFill>
            <a:schemeClr val="accent3">
              <a:lumMod val="20000"/>
              <a:lumOff val="80000"/>
            </a:schemeClr>
          </a:solidFill>
        </p:spPr>
        <p:txBody>
          <a:bodyPr>
            <a:normAutofit/>
          </a:bodyPr>
          <a:lstStyle/>
          <a:p>
            <a:r>
              <a:rPr lang="en-US" sz="2800" dirty="0">
                <a:solidFill>
                  <a:schemeClr val="accent1">
                    <a:lumMod val="50000"/>
                  </a:schemeClr>
                </a:solidFill>
              </a:rPr>
              <a:t>Some examples of gender-oriented practices related to the municipal jurisdiction</a:t>
            </a:r>
            <a:br>
              <a:rPr lang="en-US" sz="2800" dirty="0"/>
            </a:br>
            <a:endParaRPr lang="it-IT" sz="2800" dirty="0"/>
          </a:p>
        </p:txBody>
      </p:sp>
      <p:sp>
        <p:nvSpPr>
          <p:cNvPr id="3" name="Segnaposto contenuto 2"/>
          <p:cNvSpPr>
            <a:spLocks noGrp="1"/>
          </p:cNvSpPr>
          <p:nvPr>
            <p:ph idx="1"/>
          </p:nvPr>
        </p:nvSpPr>
        <p:spPr>
          <a:xfrm>
            <a:off x="375469" y="1556792"/>
            <a:ext cx="7829550" cy="4597400"/>
          </a:xfrm>
        </p:spPr>
        <p:txBody>
          <a:bodyPr>
            <a:noAutofit/>
          </a:bodyPr>
          <a:lstStyle/>
          <a:p>
            <a:pPr marL="68580" indent="0" algn="just">
              <a:buNone/>
            </a:pPr>
            <a:r>
              <a:rPr lang="en-US" sz="2000" dirty="0"/>
              <a:t>Measures such as </a:t>
            </a:r>
          </a:p>
          <a:p>
            <a:pPr algn="just"/>
            <a:r>
              <a:rPr lang="en-US" sz="2000" b="1" dirty="0">
                <a:solidFill>
                  <a:srgbClr val="FF0000"/>
                </a:solidFill>
              </a:rPr>
              <a:t>the provision of </a:t>
            </a:r>
            <a:r>
              <a:rPr lang="en-US" sz="2000" b="1" u="sng" dirty="0">
                <a:solidFill>
                  <a:srgbClr val="FF0000"/>
                </a:solidFill>
              </a:rPr>
              <a:t>low-cost housing, </a:t>
            </a:r>
          </a:p>
          <a:p>
            <a:pPr algn="just"/>
            <a:r>
              <a:rPr lang="en-US" sz="2000" b="1" dirty="0">
                <a:solidFill>
                  <a:srgbClr val="FF0000"/>
                </a:solidFill>
              </a:rPr>
              <a:t>adequate “</a:t>
            </a:r>
            <a:r>
              <a:rPr lang="en-US" sz="2000" b="1" dirty="0" err="1">
                <a:solidFill>
                  <a:srgbClr val="FF0000"/>
                </a:solidFill>
              </a:rPr>
              <a:t>safty</a:t>
            </a:r>
            <a:r>
              <a:rPr lang="en-US" sz="2000" b="1" dirty="0">
                <a:solidFill>
                  <a:srgbClr val="FF0000"/>
                </a:solidFill>
              </a:rPr>
              <a:t>” </a:t>
            </a:r>
            <a:r>
              <a:rPr lang="en-US" sz="2000" b="1" u="sng" dirty="0">
                <a:solidFill>
                  <a:srgbClr val="FF0000"/>
                </a:solidFill>
              </a:rPr>
              <a:t>of urban areas</a:t>
            </a:r>
          </a:p>
          <a:p>
            <a:pPr algn="just"/>
            <a:r>
              <a:rPr lang="en-US" sz="2000" b="1" dirty="0">
                <a:solidFill>
                  <a:srgbClr val="FF0000"/>
                </a:solidFill>
              </a:rPr>
              <a:t> integrated system of </a:t>
            </a:r>
            <a:r>
              <a:rPr lang="en-US" sz="2000" b="1" u="sng" dirty="0">
                <a:solidFill>
                  <a:srgbClr val="FF0000"/>
                </a:solidFill>
                <a:effectLst>
                  <a:outerShdw blurRad="38100" dist="38100" dir="2700000" algn="tl">
                    <a:srgbClr val="000000">
                      <a:alpha val="43137"/>
                    </a:srgbClr>
                  </a:outerShdw>
                </a:effectLst>
              </a:rPr>
              <a:t>public transport</a:t>
            </a:r>
            <a:endParaRPr lang="en-US" sz="2000" u="sng" dirty="0">
              <a:effectLst>
                <a:outerShdw blurRad="38100" dist="38100" dir="2700000" algn="tl">
                  <a:srgbClr val="000000">
                    <a:alpha val="43137"/>
                  </a:srgbClr>
                </a:outerShdw>
              </a:effectLst>
            </a:endParaRPr>
          </a:p>
          <a:p>
            <a:pPr marL="68580" indent="0" algn="just">
              <a:buNone/>
            </a:pPr>
            <a:endParaRPr lang="en-US" sz="2000" dirty="0">
              <a:solidFill>
                <a:srgbClr val="FF0000"/>
              </a:solidFill>
            </a:endParaRPr>
          </a:p>
          <a:p>
            <a:pPr marL="68580" indent="0" algn="just">
              <a:buNone/>
            </a:pPr>
            <a:r>
              <a:rPr lang="en-US" sz="2000" dirty="0">
                <a:solidFill>
                  <a:schemeClr val="tx1"/>
                </a:solidFill>
              </a:rPr>
              <a:t>The services, aimed at promoting the reconciliation of work and family life, </a:t>
            </a:r>
          </a:p>
          <a:p>
            <a:pPr algn="just"/>
            <a:r>
              <a:rPr lang="en-US" sz="2000" b="1" dirty="0">
                <a:solidFill>
                  <a:srgbClr val="FF0000"/>
                </a:solidFill>
              </a:rPr>
              <a:t>such as </a:t>
            </a:r>
            <a:r>
              <a:rPr lang="en-US" sz="2000" b="1" u="sng" dirty="0">
                <a:solidFill>
                  <a:srgbClr val="FF0000"/>
                </a:solidFill>
              </a:rPr>
              <a:t>care services for children</a:t>
            </a:r>
            <a:r>
              <a:rPr lang="en-US" sz="2000" b="1" dirty="0">
                <a:solidFill>
                  <a:srgbClr val="FF0000"/>
                </a:solidFill>
              </a:rPr>
              <a:t>, </a:t>
            </a:r>
          </a:p>
          <a:p>
            <a:pPr algn="just"/>
            <a:r>
              <a:rPr lang="en-US" sz="2000" b="1" dirty="0">
                <a:solidFill>
                  <a:srgbClr val="FF0000"/>
                </a:solidFill>
              </a:rPr>
              <a:t>the </a:t>
            </a:r>
            <a:r>
              <a:rPr lang="en-US" sz="2000" b="1" u="sng" dirty="0">
                <a:solidFill>
                  <a:srgbClr val="FF0000"/>
                </a:solidFill>
              </a:rPr>
              <a:t>opening hours of shops</a:t>
            </a:r>
          </a:p>
          <a:p>
            <a:pPr algn="just"/>
            <a:r>
              <a:rPr lang="en-US" sz="2000" b="1" dirty="0">
                <a:solidFill>
                  <a:srgbClr val="FF0000"/>
                </a:solidFill>
              </a:rPr>
              <a:t>the </a:t>
            </a:r>
            <a:r>
              <a:rPr lang="en-US" sz="2000" b="1" u="sng" dirty="0">
                <a:solidFill>
                  <a:srgbClr val="FF0000"/>
                </a:solidFill>
              </a:rPr>
              <a:t>opening of public offices </a:t>
            </a:r>
            <a:r>
              <a:rPr lang="en-US" sz="2000" b="1" dirty="0">
                <a:solidFill>
                  <a:srgbClr val="FF0000"/>
                </a:solidFill>
              </a:rPr>
              <a:t>also at lunchtime </a:t>
            </a:r>
          </a:p>
          <a:p>
            <a:pPr marL="68580" indent="0" algn="just">
              <a:buNone/>
            </a:pPr>
            <a:r>
              <a:rPr lang="en-US" sz="2000" dirty="0"/>
              <a:t>All these undoubtedly represent a gender-oriented approach;</a:t>
            </a:r>
            <a:endParaRPr lang="en-US" sz="2000" dirty="0">
              <a:solidFill>
                <a:srgbClr val="FF0000"/>
              </a:solidFill>
            </a:endParaRPr>
          </a:p>
          <a:p>
            <a:pPr algn="just"/>
            <a:endParaRPr lang="it-IT" sz="2000" dirty="0"/>
          </a:p>
          <a:p>
            <a:pPr marL="0" indent="0">
              <a:buNone/>
            </a:pPr>
            <a:endParaRPr lang="it-IT" dirty="0"/>
          </a:p>
        </p:txBody>
      </p:sp>
    </p:spTree>
    <p:extLst>
      <p:ext uri="{BB962C8B-B14F-4D97-AF65-F5344CB8AC3E}">
        <p14:creationId xmlns:p14="http://schemas.microsoft.com/office/powerpoint/2010/main" val="2124914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C1AA00-0635-4830-8333-DF800C6785EA}"/>
              </a:ext>
            </a:extLst>
          </p:cNvPr>
          <p:cNvSpPr>
            <a:spLocks noGrp="1"/>
          </p:cNvSpPr>
          <p:nvPr>
            <p:ph type="title"/>
          </p:nvPr>
        </p:nvSpPr>
        <p:spPr/>
        <p:txBody>
          <a:bodyPr/>
          <a:lstStyle/>
          <a:p>
            <a:r>
              <a:rPr lang="it-IT" dirty="0" err="1"/>
              <a:t>Introductioon</a:t>
            </a:r>
            <a:r>
              <a:rPr lang="it-IT" dirty="0"/>
              <a:t> – 2 David </a:t>
            </a:r>
            <a:r>
              <a:rPr lang="it-IT" dirty="0" err="1"/>
              <a:t>harvey</a:t>
            </a:r>
            <a:endParaRPr lang="it-IT" dirty="0"/>
          </a:p>
        </p:txBody>
      </p:sp>
      <p:sp>
        <p:nvSpPr>
          <p:cNvPr id="3" name="Segnaposto contenuto 2">
            <a:extLst>
              <a:ext uri="{FF2B5EF4-FFF2-40B4-BE49-F238E27FC236}">
                <a16:creationId xmlns:a16="http://schemas.microsoft.com/office/drawing/2014/main" id="{2EC1522E-11D7-435A-B979-3FCA77251451}"/>
              </a:ext>
            </a:extLst>
          </p:cNvPr>
          <p:cNvSpPr>
            <a:spLocks noGrp="1"/>
          </p:cNvSpPr>
          <p:nvPr>
            <p:ph idx="1"/>
          </p:nvPr>
        </p:nvSpPr>
        <p:spPr>
          <a:xfrm>
            <a:off x="736163" y="1916832"/>
            <a:ext cx="7290055" cy="576064"/>
          </a:xfrm>
        </p:spPr>
        <p:txBody>
          <a:bodyPr>
            <a:normAutofit fontScale="92500" lnSpcReduction="10000"/>
          </a:bodyPr>
          <a:lstStyle/>
          <a:p>
            <a:r>
              <a:rPr lang="it-IT" dirty="0"/>
              <a:t>https://www.youtube.com/watch?v=iPGvXhicF2M&amp;ab_channel=antipodeonline</a:t>
            </a:r>
          </a:p>
        </p:txBody>
      </p:sp>
      <p:pic>
        <p:nvPicPr>
          <p:cNvPr id="4" name="Immagine 3">
            <a:extLst>
              <a:ext uri="{FF2B5EF4-FFF2-40B4-BE49-F238E27FC236}">
                <a16:creationId xmlns:a16="http://schemas.microsoft.com/office/drawing/2014/main" id="{3703204E-A295-4192-A39C-82EAADBBA5C9}"/>
              </a:ext>
            </a:extLst>
          </p:cNvPr>
          <p:cNvPicPr>
            <a:picLocks noChangeAspect="1"/>
          </p:cNvPicPr>
          <p:nvPr/>
        </p:nvPicPr>
        <p:blipFill rotWithShape="1">
          <a:blip r:embed="rId2"/>
          <a:srcRect l="3539" t="17253" r="29524" b="10704"/>
          <a:stretch/>
        </p:blipFill>
        <p:spPr>
          <a:xfrm>
            <a:off x="2233876" y="2636912"/>
            <a:ext cx="6120680" cy="3960441"/>
          </a:xfrm>
          <a:prstGeom prst="rect">
            <a:avLst/>
          </a:prstGeom>
        </p:spPr>
      </p:pic>
      <p:sp>
        <p:nvSpPr>
          <p:cNvPr id="5" name="CasellaDiTesto 4">
            <a:extLst>
              <a:ext uri="{FF2B5EF4-FFF2-40B4-BE49-F238E27FC236}">
                <a16:creationId xmlns:a16="http://schemas.microsoft.com/office/drawing/2014/main" id="{F1A82778-8C5A-4460-BD15-E457C32CAC98}"/>
              </a:ext>
            </a:extLst>
          </p:cNvPr>
          <p:cNvSpPr txBox="1"/>
          <p:nvPr/>
        </p:nvSpPr>
        <p:spPr>
          <a:xfrm>
            <a:off x="467544" y="2924944"/>
            <a:ext cx="1584176" cy="1754326"/>
          </a:xfrm>
          <a:prstGeom prst="rect">
            <a:avLst/>
          </a:prstGeom>
          <a:noFill/>
        </p:spPr>
        <p:txBody>
          <a:bodyPr wrap="square" rtlCol="0">
            <a:spAutoFit/>
          </a:bodyPr>
          <a:lstStyle/>
          <a:p>
            <a:r>
              <a:rPr lang="it-IT" dirty="0" err="1"/>
              <a:t>Connecting</a:t>
            </a:r>
            <a:r>
              <a:rPr lang="it-IT" dirty="0"/>
              <a:t> </a:t>
            </a:r>
            <a:r>
              <a:rPr lang="it-IT" dirty="0" err="1"/>
              <a:t>capitalism</a:t>
            </a:r>
            <a:r>
              <a:rPr lang="it-IT" dirty="0"/>
              <a:t>, neo-</a:t>
            </a:r>
            <a:r>
              <a:rPr lang="it-IT" dirty="0" err="1"/>
              <a:t>liberalism</a:t>
            </a:r>
            <a:r>
              <a:rPr lang="it-IT" dirty="0"/>
              <a:t> and social </a:t>
            </a:r>
            <a:r>
              <a:rPr lang="it-IT" dirty="0" err="1"/>
              <a:t>discriminations</a:t>
            </a:r>
            <a:r>
              <a:rPr lang="it-IT" dirty="0"/>
              <a:t> in the city</a:t>
            </a:r>
          </a:p>
        </p:txBody>
      </p:sp>
    </p:spTree>
    <p:extLst>
      <p:ext uri="{BB962C8B-B14F-4D97-AF65-F5344CB8AC3E}">
        <p14:creationId xmlns:p14="http://schemas.microsoft.com/office/powerpoint/2010/main" val="3485649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chemeClr val="accent3">
              <a:lumMod val="20000"/>
              <a:lumOff val="80000"/>
            </a:schemeClr>
          </a:solidFill>
        </p:spPr>
        <p:txBody>
          <a:bodyPr/>
          <a:lstStyle/>
          <a:p>
            <a:r>
              <a:rPr lang="it-IT" dirty="0" err="1"/>
              <a:t>observations</a:t>
            </a:r>
            <a:endParaRPr lang="it-IT" dirty="0"/>
          </a:p>
        </p:txBody>
      </p:sp>
      <p:sp>
        <p:nvSpPr>
          <p:cNvPr id="3" name="Segnaposto contenuto 2"/>
          <p:cNvSpPr>
            <a:spLocks noGrp="1"/>
          </p:cNvSpPr>
          <p:nvPr>
            <p:ph idx="1"/>
          </p:nvPr>
        </p:nvSpPr>
        <p:spPr/>
        <p:txBody>
          <a:bodyPr/>
          <a:lstStyle/>
          <a:p>
            <a:endParaRPr lang="it-IT" dirty="0"/>
          </a:p>
          <a:p>
            <a:r>
              <a:rPr lang="it-IT" b="1" dirty="0" err="1">
                <a:solidFill>
                  <a:schemeClr val="bg2">
                    <a:lumMod val="25000"/>
                  </a:schemeClr>
                </a:solidFill>
              </a:rPr>
              <a:t>You</a:t>
            </a:r>
            <a:r>
              <a:rPr lang="it-IT" b="1" dirty="0">
                <a:solidFill>
                  <a:schemeClr val="bg2">
                    <a:lumMod val="25000"/>
                  </a:schemeClr>
                </a:solidFill>
              </a:rPr>
              <a:t> can </a:t>
            </a:r>
            <a:r>
              <a:rPr lang="it-IT" b="1" dirty="0" err="1">
                <a:solidFill>
                  <a:schemeClr val="bg2">
                    <a:lumMod val="25000"/>
                  </a:schemeClr>
                </a:solidFill>
              </a:rPr>
              <a:t>easily</a:t>
            </a:r>
            <a:r>
              <a:rPr lang="it-IT" b="1" dirty="0">
                <a:solidFill>
                  <a:schemeClr val="bg2">
                    <a:lumMod val="25000"/>
                  </a:schemeClr>
                </a:solidFill>
              </a:rPr>
              <a:t> </a:t>
            </a:r>
            <a:r>
              <a:rPr lang="it-IT" b="1" dirty="0" err="1">
                <a:solidFill>
                  <a:schemeClr val="bg2">
                    <a:lumMod val="25000"/>
                  </a:schemeClr>
                </a:solidFill>
              </a:rPr>
              <a:t>notice</a:t>
            </a:r>
            <a:r>
              <a:rPr lang="it-IT" b="1" dirty="0">
                <a:solidFill>
                  <a:schemeClr val="bg2">
                    <a:lumMod val="25000"/>
                  </a:schemeClr>
                </a:solidFill>
              </a:rPr>
              <a:t> </a:t>
            </a:r>
            <a:r>
              <a:rPr lang="it-IT" b="1" dirty="0" err="1">
                <a:solidFill>
                  <a:schemeClr val="bg2">
                    <a:lumMod val="25000"/>
                  </a:schemeClr>
                </a:solidFill>
              </a:rPr>
              <a:t>that</a:t>
            </a:r>
            <a:r>
              <a:rPr lang="it-IT" b="1" dirty="0">
                <a:solidFill>
                  <a:schemeClr val="bg2">
                    <a:lumMod val="25000"/>
                  </a:schemeClr>
                </a:solidFill>
              </a:rPr>
              <a:t> </a:t>
            </a:r>
            <a:r>
              <a:rPr lang="it-IT" b="1" dirty="0" err="1">
                <a:solidFill>
                  <a:schemeClr val="bg2">
                    <a:lumMod val="25000"/>
                  </a:schemeClr>
                </a:solidFill>
              </a:rPr>
              <a:t>all</a:t>
            </a:r>
            <a:r>
              <a:rPr lang="it-IT" b="1" dirty="0">
                <a:solidFill>
                  <a:schemeClr val="bg2">
                    <a:lumMod val="25000"/>
                  </a:schemeClr>
                </a:solidFill>
              </a:rPr>
              <a:t> </a:t>
            </a:r>
            <a:r>
              <a:rPr lang="it-IT" b="1" dirty="0" err="1">
                <a:solidFill>
                  <a:schemeClr val="bg2">
                    <a:lumMod val="25000"/>
                  </a:schemeClr>
                </a:solidFill>
              </a:rPr>
              <a:t>these</a:t>
            </a:r>
            <a:r>
              <a:rPr lang="it-IT" b="1" dirty="0">
                <a:solidFill>
                  <a:schemeClr val="bg2">
                    <a:lumMod val="25000"/>
                  </a:schemeClr>
                </a:solidFill>
              </a:rPr>
              <a:t> </a:t>
            </a:r>
            <a:r>
              <a:rPr lang="it-IT" b="1" dirty="0" err="1">
                <a:solidFill>
                  <a:schemeClr val="bg2">
                    <a:lumMod val="25000"/>
                  </a:schemeClr>
                </a:solidFill>
              </a:rPr>
              <a:t>things</a:t>
            </a:r>
            <a:r>
              <a:rPr lang="it-IT" b="1" dirty="0">
                <a:solidFill>
                  <a:schemeClr val="bg2">
                    <a:lumMod val="25000"/>
                  </a:schemeClr>
                </a:solidFill>
              </a:rPr>
              <a:t> </a:t>
            </a:r>
            <a:r>
              <a:rPr lang="it-IT" b="1" dirty="0" err="1">
                <a:solidFill>
                  <a:schemeClr val="bg2">
                    <a:lumMod val="25000"/>
                  </a:schemeClr>
                </a:solidFill>
              </a:rPr>
              <a:t>regards</a:t>
            </a:r>
            <a:r>
              <a:rPr lang="it-IT" b="1" dirty="0">
                <a:solidFill>
                  <a:schemeClr val="bg2">
                    <a:lumMod val="25000"/>
                  </a:schemeClr>
                </a:solidFill>
              </a:rPr>
              <a:t> </a:t>
            </a:r>
            <a:r>
              <a:rPr lang="it-IT" b="1" dirty="0" err="1">
                <a:solidFill>
                  <a:schemeClr val="bg2">
                    <a:lumMod val="25000"/>
                  </a:schemeClr>
                </a:solidFill>
              </a:rPr>
              <a:t>not</a:t>
            </a:r>
            <a:r>
              <a:rPr lang="it-IT" b="1" dirty="0">
                <a:solidFill>
                  <a:schemeClr val="bg2">
                    <a:lumMod val="25000"/>
                  </a:schemeClr>
                </a:solidFill>
              </a:rPr>
              <a:t> </a:t>
            </a:r>
            <a:r>
              <a:rPr lang="it-IT" b="1" dirty="0" err="1">
                <a:solidFill>
                  <a:schemeClr val="bg2">
                    <a:lumMod val="25000"/>
                  </a:schemeClr>
                </a:solidFill>
              </a:rPr>
              <a:t>only</a:t>
            </a:r>
            <a:r>
              <a:rPr lang="it-IT" b="1" dirty="0">
                <a:solidFill>
                  <a:schemeClr val="bg2">
                    <a:lumMod val="25000"/>
                  </a:schemeClr>
                </a:solidFill>
              </a:rPr>
              <a:t> </a:t>
            </a:r>
            <a:r>
              <a:rPr lang="it-IT" b="1" dirty="0" err="1">
                <a:solidFill>
                  <a:schemeClr val="bg2">
                    <a:lumMod val="25000"/>
                  </a:schemeClr>
                </a:solidFill>
              </a:rPr>
              <a:t>women</a:t>
            </a:r>
            <a:r>
              <a:rPr lang="it-IT" b="1" dirty="0">
                <a:solidFill>
                  <a:schemeClr val="bg2">
                    <a:lumMod val="25000"/>
                  </a:schemeClr>
                </a:solidFill>
              </a:rPr>
              <a:t> in the city </a:t>
            </a:r>
            <a:r>
              <a:rPr lang="it-IT" b="1" dirty="0" err="1">
                <a:solidFill>
                  <a:schemeClr val="bg2">
                    <a:lumMod val="25000"/>
                  </a:schemeClr>
                </a:solidFill>
              </a:rPr>
              <a:t>but</a:t>
            </a:r>
            <a:r>
              <a:rPr lang="it-IT" b="1" dirty="0">
                <a:solidFill>
                  <a:schemeClr val="bg2">
                    <a:lumMod val="25000"/>
                  </a:schemeClr>
                </a:solidFill>
              </a:rPr>
              <a:t>  </a:t>
            </a:r>
            <a:r>
              <a:rPr lang="it-IT" b="1" u="sng" dirty="0" err="1">
                <a:solidFill>
                  <a:schemeClr val="accent1">
                    <a:lumMod val="50000"/>
                  </a:schemeClr>
                </a:solidFill>
                <a:effectLst>
                  <a:outerShdw blurRad="38100" dist="38100" dir="2700000" algn="tl">
                    <a:srgbClr val="000000">
                      <a:alpha val="43137"/>
                    </a:srgbClr>
                  </a:outerShdw>
                </a:effectLst>
              </a:rPr>
              <a:t>all</a:t>
            </a:r>
            <a:r>
              <a:rPr lang="it-IT" b="1" u="sng" dirty="0">
                <a:solidFill>
                  <a:schemeClr val="accent1">
                    <a:lumMod val="50000"/>
                  </a:schemeClr>
                </a:solidFill>
                <a:effectLst>
                  <a:outerShdw blurRad="38100" dist="38100" dir="2700000" algn="tl">
                    <a:srgbClr val="000000">
                      <a:alpha val="43137"/>
                    </a:srgbClr>
                  </a:outerShdw>
                </a:effectLst>
              </a:rPr>
              <a:t> </a:t>
            </a:r>
            <a:r>
              <a:rPr lang="it-IT" b="1" u="sng" dirty="0" err="1">
                <a:solidFill>
                  <a:schemeClr val="accent1">
                    <a:lumMod val="50000"/>
                  </a:schemeClr>
                </a:solidFill>
                <a:effectLst>
                  <a:outerShdw blurRad="38100" dist="38100" dir="2700000" algn="tl">
                    <a:srgbClr val="000000">
                      <a:alpha val="43137"/>
                    </a:srgbClr>
                  </a:outerShdw>
                </a:effectLst>
              </a:rPr>
              <a:t>citizens</a:t>
            </a:r>
            <a:endParaRPr lang="it-IT" b="1" u="sng" dirty="0">
              <a:solidFill>
                <a:schemeClr val="accent1">
                  <a:lumMod val="50000"/>
                </a:schemeClr>
              </a:solidFill>
              <a:effectLst>
                <a:outerShdw blurRad="38100" dist="38100" dir="2700000" algn="tl">
                  <a:srgbClr val="000000">
                    <a:alpha val="43137"/>
                  </a:srgbClr>
                </a:outerShdw>
              </a:effectLst>
            </a:endParaRPr>
          </a:p>
          <a:p>
            <a:endParaRPr lang="it-IT" b="1" dirty="0">
              <a:solidFill>
                <a:schemeClr val="bg2">
                  <a:lumMod val="25000"/>
                </a:schemeClr>
              </a:solidFill>
            </a:endParaRPr>
          </a:p>
          <a:p>
            <a:r>
              <a:rPr lang="it-IT" b="1" dirty="0">
                <a:solidFill>
                  <a:schemeClr val="bg2">
                    <a:lumMod val="25000"/>
                  </a:schemeClr>
                </a:solidFill>
              </a:rPr>
              <a:t>The gender </a:t>
            </a:r>
            <a:r>
              <a:rPr lang="it-IT" b="1" dirty="0" err="1">
                <a:solidFill>
                  <a:schemeClr val="bg2">
                    <a:lumMod val="25000"/>
                  </a:schemeClr>
                </a:solidFill>
              </a:rPr>
              <a:t>perspective</a:t>
            </a:r>
            <a:r>
              <a:rPr lang="it-IT" b="1" dirty="0">
                <a:solidFill>
                  <a:schemeClr val="bg2">
                    <a:lumMod val="25000"/>
                  </a:schemeClr>
                </a:solidFill>
              </a:rPr>
              <a:t> in </a:t>
            </a:r>
            <a:r>
              <a:rPr lang="it-IT" b="1" dirty="0" err="1">
                <a:solidFill>
                  <a:schemeClr val="bg2">
                    <a:lumMod val="25000"/>
                  </a:schemeClr>
                </a:solidFill>
              </a:rPr>
              <a:t>urban</a:t>
            </a:r>
            <a:r>
              <a:rPr lang="it-IT" b="1" dirty="0">
                <a:solidFill>
                  <a:schemeClr val="bg2">
                    <a:lumMod val="25000"/>
                  </a:schemeClr>
                </a:solidFill>
              </a:rPr>
              <a:t> planning </a:t>
            </a:r>
          </a:p>
          <a:p>
            <a:pPr marL="0" indent="0">
              <a:buNone/>
            </a:pPr>
            <a:r>
              <a:rPr lang="it-IT" b="1" dirty="0">
                <a:solidFill>
                  <a:schemeClr val="bg2">
                    <a:lumMod val="25000"/>
                  </a:schemeClr>
                </a:solidFill>
              </a:rPr>
              <a:t> </a:t>
            </a:r>
            <a:r>
              <a:rPr lang="it-IT" b="1" dirty="0" err="1">
                <a:solidFill>
                  <a:schemeClr val="bg2">
                    <a:lumMod val="25000"/>
                  </a:schemeClr>
                </a:solidFill>
              </a:rPr>
              <a:t>is</a:t>
            </a:r>
            <a:r>
              <a:rPr lang="it-IT" b="1" dirty="0">
                <a:solidFill>
                  <a:schemeClr val="bg2">
                    <a:lumMod val="25000"/>
                  </a:schemeClr>
                </a:solidFill>
              </a:rPr>
              <a:t> a way of living </a:t>
            </a:r>
            <a:r>
              <a:rPr lang="it-IT" b="1" dirty="0" err="1">
                <a:solidFill>
                  <a:schemeClr val="bg2">
                    <a:lumMod val="25000"/>
                  </a:schemeClr>
                </a:solidFill>
              </a:rPr>
              <a:t>better</a:t>
            </a:r>
            <a:r>
              <a:rPr lang="it-IT" b="1" dirty="0">
                <a:solidFill>
                  <a:schemeClr val="bg2">
                    <a:lumMod val="25000"/>
                  </a:schemeClr>
                </a:solidFill>
              </a:rPr>
              <a:t> </a:t>
            </a:r>
            <a:r>
              <a:rPr lang="it-IT" b="1" u="sng" dirty="0">
                <a:solidFill>
                  <a:schemeClr val="accent1">
                    <a:lumMod val="50000"/>
                  </a:schemeClr>
                </a:solidFill>
              </a:rPr>
              <a:t>for </a:t>
            </a:r>
            <a:r>
              <a:rPr lang="it-IT" b="1" u="sng" dirty="0" err="1">
                <a:solidFill>
                  <a:schemeClr val="accent1">
                    <a:lumMod val="50000"/>
                  </a:schemeClr>
                </a:solidFill>
              </a:rPr>
              <a:t>all</a:t>
            </a:r>
            <a:r>
              <a:rPr lang="it-IT" b="1" dirty="0">
                <a:solidFill>
                  <a:schemeClr val="bg2">
                    <a:lumMod val="25000"/>
                  </a:schemeClr>
                </a:solidFill>
              </a:rPr>
              <a:t>, </a:t>
            </a:r>
            <a:r>
              <a:rPr lang="it-IT" b="1" dirty="0" err="1">
                <a:solidFill>
                  <a:schemeClr val="bg2">
                    <a:lumMod val="25000"/>
                  </a:schemeClr>
                </a:solidFill>
              </a:rPr>
              <a:t>not</a:t>
            </a:r>
            <a:r>
              <a:rPr lang="it-IT" b="1" dirty="0">
                <a:solidFill>
                  <a:schemeClr val="bg2">
                    <a:lumMod val="25000"/>
                  </a:schemeClr>
                </a:solidFill>
              </a:rPr>
              <a:t> just for </a:t>
            </a:r>
            <a:r>
              <a:rPr lang="it-IT" b="1" dirty="0" err="1">
                <a:solidFill>
                  <a:schemeClr val="bg2">
                    <a:lumMod val="25000"/>
                  </a:schemeClr>
                </a:solidFill>
              </a:rPr>
              <a:t>women</a:t>
            </a:r>
            <a:r>
              <a:rPr lang="it-IT" b="1" dirty="0">
                <a:solidFill>
                  <a:schemeClr val="bg2">
                    <a:lumMod val="25000"/>
                  </a:schemeClr>
                </a:solidFill>
              </a:rPr>
              <a:t>!!!!</a:t>
            </a:r>
          </a:p>
        </p:txBody>
      </p:sp>
    </p:spTree>
    <p:extLst>
      <p:ext uri="{BB962C8B-B14F-4D97-AF65-F5344CB8AC3E}">
        <p14:creationId xmlns:p14="http://schemas.microsoft.com/office/powerpoint/2010/main" val="1946165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620688"/>
            <a:ext cx="7024744" cy="1143000"/>
          </a:xfrm>
          <a:solidFill>
            <a:schemeClr val="accent3">
              <a:lumMod val="20000"/>
              <a:lumOff val="80000"/>
            </a:schemeClr>
          </a:solidFill>
        </p:spPr>
        <p:txBody>
          <a:bodyPr>
            <a:normAutofit/>
          </a:bodyPr>
          <a:lstStyle/>
          <a:p>
            <a:r>
              <a:rPr lang="it-IT" b="1" dirty="0"/>
              <a:t>The Vienna case (1989-2014)</a:t>
            </a:r>
          </a:p>
        </p:txBody>
      </p:sp>
      <p:sp>
        <p:nvSpPr>
          <p:cNvPr id="3" name="Rettangolo 2"/>
          <p:cNvSpPr/>
          <p:nvPr/>
        </p:nvSpPr>
        <p:spPr>
          <a:xfrm>
            <a:off x="569977" y="2542071"/>
            <a:ext cx="4572000" cy="646331"/>
          </a:xfrm>
          <a:prstGeom prst="rect">
            <a:avLst/>
          </a:prstGeom>
        </p:spPr>
        <p:txBody>
          <a:bodyPr>
            <a:spAutoFit/>
          </a:bodyPr>
          <a:lstStyle/>
          <a:p>
            <a:r>
              <a:rPr lang="en-US" dirty="0">
                <a:hlinkClick r:id="rId2"/>
              </a:rPr>
              <a:t>http://www.laciudadviva.org/blogs/?p=18503</a:t>
            </a:r>
            <a:endParaRPr lang="en-US" dirty="0"/>
          </a:p>
        </p:txBody>
      </p:sp>
      <p:sp>
        <p:nvSpPr>
          <p:cNvPr id="4" name="Rettangolo 3"/>
          <p:cNvSpPr/>
          <p:nvPr/>
        </p:nvSpPr>
        <p:spPr>
          <a:xfrm>
            <a:off x="611560" y="3257237"/>
            <a:ext cx="4572000" cy="646331"/>
          </a:xfrm>
          <a:prstGeom prst="rect">
            <a:avLst/>
          </a:prstGeom>
        </p:spPr>
        <p:txBody>
          <a:bodyPr>
            <a:spAutoFit/>
          </a:bodyPr>
          <a:lstStyle/>
          <a:p>
            <a:r>
              <a:rPr lang="en-US" dirty="0">
                <a:hlinkClick r:id="rId3"/>
              </a:rPr>
              <a:t>http://www.womenability.org/meeting2-eva-kail-ceo-of-the-city-of-vienna/</a:t>
            </a:r>
            <a:endParaRPr lang="en-US" dirty="0"/>
          </a:p>
        </p:txBody>
      </p:sp>
      <p:sp>
        <p:nvSpPr>
          <p:cNvPr id="5" name="Rettangolo 4"/>
          <p:cNvSpPr/>
          <p:nvPr/>
        </p:nvSpPr>
        <p:spPr>
          <a:xfrm>
            <a:off x="3491880" y="4008538"/>
            <a:ext cx="4572000" cy="923330"/>
          </a:xfrm>
          <a:prstGeom prst="rect">
            <a:avLst/>
          </a:prstGeom>
        </p:spPr>
        <p:txBody>
          <a:bodyPr>
            <a:spAutoFit/>
          </a:bodyPr>
          <a:lstStyle/>
          <a:p>
            <a:r>
              <a:rPr lang="en-US" dirty="0">
                <a:hlinkClick r:id="rId4"/>
              </a:rPr>
              <a:t>https://www.theguardian.com/cities/2019/may/14/city-with-a-female-face-how-modern-vienna-was-shaped-by-women</a:t>
            </a:r>
            <a:endParaRPr lang="en-US" dirty="0"/>
          </a:p>
        </p:txBody>
      </p:sp>
      <p:sp>
        <p:nvSpPr>
          <p:cNvPr id="6" name="Rettangolo 5"/>
          <p:cNvSpPr/>
          <p:nvPr/>
        </p:nvSpPr>
        <p:spPr>
          <a:xfrm>
            <a:off x="611560" y="5517232"/>
            <a:ext cx="4572000" cy="646331"/>
          </a:xfrm>
          <a:prstGeom prst="rect">
            <a:avLst/>
          </a:prstGeom>
        </p:spPr>
        <p:txBody>
          <a:bodyPr>
            <a:spAutoFit/>
          </a:bodyPr>
          <a:lstStyle/>
          <a:p>
            <a:r>
              <a:rPr lang="en-US" dirty="0">
                <a:hlinkClick r:id="rId5"/>
              </a:rPr>
              <a:t>https://apolitical.co/solution_article/vienna-designed-city-women/</a:t>
            </a:r>
            <a:endParaRPr lang="en-US" dirty="0"/>
          </a:p>
        </p:txBody>
      </p:sp>
      <p:sp>
        <p:nvSpPr>
          <p:cNvPr id="7" name="Rettangolo 6"/>
          <p:cNvSpPr/>
          <p:nvPr/>
        </p:nvSpPr>
        <p:spPr>
          <a:xfrm>
            <a:off x="407368" y="1763688"/>
            <a:ext cx="4572000" cy="646331"/>
          </a:xfrm>
          <a:prstGeom prst="rect">
            <a:avLst/>
          </a:prstGeom>
        </p:spPr>
        <p:txBody>
          <a:bodyPr>
            <a:spAutoFit/>
          </a:bodyPr>
          <a:lstStyle/>
          <a:p>
            <a:r>
              <a:rPr lang="en-US" dirty="0">
                <a:hlinkClick r:id="rId6"/>
              </a:rPr>
              <a:t>https://www.citylab.com/transportation/2013/09/how-design-city-women/6739/</a:t>
            </a:r>
            <a:endParaRPr lang="en-US" dirty="0"/>
          </a:p>
        </p:txBody>
      </p:sp>
    </p:spTree>
    <p:extLst>
      <p:ext uri="{BB962C8B-B14F-4D97-AF65-F5344CB8AC3E}">
        <p14:creationId xmlns:p14="http://schemas.microsoft.com/office/powerpoint/2010/main" val="201365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332656"/>
            <a:ext cx="8352928" cy="1550990"/>
          </a:xfrm>
        </p:spPr>
        <p:txBody>
          <a:bodyPr>
            <a:normAutofit/>
          </a:bodyPr>
          <a:lstStyle/>
          <a:p>
            <a:r>
              <a:rPr lang="it-IT" b="1" dirty="0"/>
              <a:t>the </a:t>
            </a:r>
            <a:r>
              <a:rPr lang="it-IT" b="1" dirty="0" err="1"/>
              <a:t>past</a:t>
            </a:r>
            <a:r>
              <a:rPr lang="it-IT" b="1" dirty="0"/>
              <a:t> </a:t>
            </a:r>
            <a:br>
              <a:rPr lang="it-IT" b="1" dirty="0"/>
            </a:br>
            <a:r>
              <a:rPr lang="it-IT" dirty="0"/>
              <a:t>(</a:t>
            </a:r>
            <a:r>
              <a:rPr lang="it-IT" dirty="0" err="1"/>
              <a:t>before</a:t>
            </a:r>
            <a:r>
              <a:rPr lang="it-IT" dirty="0"/>
              <a:t> the 2nd Industrial Revolution)</a:t>
            </a:r>
            <a:endParaRPr lang="en-US" dirty="0"/>
          </a:p>
        </p:txBody>
      </p:sp>
      <p:sp>
        <p:nvSpPr>
          <p:cNvPr id="3" name="Segnaposto contenuto 2"/>
          <p:cNvSpPr>
            <a:spLocks noGrp="1"/>
          </p:cNvSpPr>
          <p:nvPr>
            <p:ph idx="1"/>
          </p:nvPr>
        </p:nvSpPr>
        <p:spPr>
          <a:xfrm>
            <a:off x="4211960" y="2021613"/>
            <a:ext cx="3990207" cy="4023360"/>
          </a:xfrm>
        </p:spPr>
        <p:txBody>
          <a:bodyPr>
            <a:normAutofit/>
          </a:bodyPr>
          <a:lstStyle/>
          <a:p>
            <a:r>
              <a:rPr lang="en-US" b="1" dirty="0"/>
              <a:t>Women’s lives</a:t>
            </a:r>
          </a:p>
          <a:p>
            <a:r>
              <a:rPr lang="en-US" dirty="0"/>
              <a:t>In the past (until the 2</a:t>
            </a:r>
            <a:r>
              <a:rPr lang="en-US" baseline="30000" dirty="0"/>
              <a:t>nd</a:t>
            </a:r>
            <a:r>
              <a:rPr lang="en-US" dirty="0"/>
              <a:t> Industrial Revolution, at least) women lived and worked in extended families and intimate communities, which were</a:t>
            </a:r>
            <a:r>
              <a:rPr lang="en-US" dirty="0">
                <a:solidFill>
                  <a:srgbClr val="FF0000"/>
                </a:solidFill>
              </a:rPr>
              <a:t> supportive </a:t>
            </a:r>
            <a:r>
              <a:rPr lang="en-US" dirty="0"/>
              <a:t>of women’s lives but also restrictive and </a:t>
            </a:r>
            <a:r>
              <a:rPr lang="en-US" dirty="0">
                <a:solidFill>
                  <a:srgbClr val="FF0000"/>
                </a:solidFill>
              </a:rPr>
              <a:t>reclusive</a:t>
            </a:r>
            <a:r>
              <a:rPr lang="en-US" dirty="0"/>
              <a:t> for them. </a:t>
            </a:r>
          </a:p>
          <a:p>
            <a:r>
              <a:rPr lang="en-US" dirty="0"/>
              <a:t>Families took care of children and the old and disabled, but also</a:t>
            </a:r>
            <a:r>
              <a:rPr lang="en-US" dirty="0">
                <a:solidFill>
                  <a:srgbClr val="FF0000"/>
                </a:solidFill>
              </a:rPr>
              <a:t> controlled </a:t>
            </a:r>
            <a:r>
              <a:rPr lang="en-US" dirty="0"/>
              <a:t>marriages and </a:t>
            </a:r>
            <a:r>
              <a:rPr lang="en-US" dirty="0">
                <a:solidFill>
                  <a:srgbClr val="FF0000"/>
                </a:solidFill>
              </a:rPr>
              <a:t>had a say </a:t>
            </a:r>
            <a:r>
              <a:rPr lang="en-US" dirty="0"/>
              <a:t>in most of the  decisions affecting women’s lives.</a:t>
            </a:r>
          </a:p>
          <a:p>
            <a:endParaRPr lang="en-US" dirty="0"/>
          </a:p>
        </p:txBody>
      </p:sp>
      <p:pic>
        <p:nvPicPr>
          <p:cNvPr id="4" name="Immagine 3">
            <a:extLst>
              <a:ext uri="{FF2B5EF4-FFF2-40B4-BE49-F238E27FC236}">
                <a16:creationId xmlns:a16="http://schemas.microsoft.com/office/drawing/2014/main" id="{C907E460-A165-4174-B2E4-7D262153E642}"/>
              </a:ext>
            </a:extLst>
          </p:cNvPr>
          <p:cNvPicPr>
            <a:picLocks noChangeAspect="1"/>
          </p:cNvPicPr>
          <p:nvPr/>
        </p:nvPicPr>
        <p:blipFill>
          <a:blip r:embed="rId2"/>
          <a:stretch>
            <a:fillRect/>
          </a:stretch>
        </p:blipFill>
        <p:spPr>
          <a:xfrm>
            <a:off x="323528" y="2021613"/>
            <a:ext cx="3587080" cy="2945815"/>
          </a:xfrm>
          <a:prstGeom prst="rect">
            <a:avLst/>
          </a:prstGeom>
        </p:spPr>
      </p:pic>
    </p:spTree>
    <p:extLst>
      <p:ext uri="{BB962C8B-B14F-4D97-AF65-F5344CB8AC3E}">
        <p14:creationId xmlns:p14="http://schemas.microsoft.com/office/powerpoint/2010/main" val="407560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9F29F0-016E-48C7-8DE1-95B9D9C4B770}"/>
              </a:ext>
            </a:extLst>
          </p:cNvPr>
          <p:cNvSpPr>
            <a:spLocks noGrp="1"/>
          </p:cNvSpPr>
          <p:nvPr>
            <p:ph type="title"/>
          </p:nvPr>
        </p:nvSpPr>
        <p:spPr>
          <a:xfrm>
            <a:off x="827584" y="764704"/>
            <a:ext cx="7290054" cy="1499616"/>
          </a:xfrm>
        </p:spPr>
        <p:txBody>
          <a:bodyPr>
            <a:normAutofit fontScale="90000"/>
          </a:bodyPr>
          <a:lstStyle/>
          <a:p>
            <a:r>
              <a:rPr lang="en-US" sz="3100" b="1" cap="none" dirty="0"/>
              <a:t>Cities’ lives</a:t>
            </a:r>
            <a:br>
              <a:rPr lang="it-IT" sz="3100" b="1" cap="none" dirty="0"/>
            </a:br>
            <a:br>
              <a:rPr lang="it-IT" sz="3100" b="1" cap="none" dirty="0"/>
            </a:br>
            <a:r>
              <a:rPr lang="en-US" sz="3100" cap="none" dirty="0"/>
              <a:t>Meanwhile, cities were generally </a:t>
            </a:r>
            <a:r>
              <a:rPr lang="en-US" sz="3100" cap="none" dirty="0">
                <a:solidFill>
                  <a:srgbClr val="FF0000"/>
                </a:solidFill>
              </a:rPr>
              <a:t>small </a:t>
            </a:r>
            <a:r>
              <a:rPr lang="en-US" sz="3100" cap="none" dirty="0">
                <a:solidFill>
                  <a:schemeClr val="tx1"/>
                </a:solidFill>
              </a:rPr>
              <a:t>and</a:t>
            </a:r>
            <a:r>
              <a:rPr lang="en-US" sz="3100" cap="none" dirty="0">
                <a:solidFill>
                  <a:srgbClr val="FF0000"/>
                </a:solidFill>
              </a:rPr>
              <a:t> self-contained</a:t>
            </a:r>
            <a:r>
              <a:rPr lang="en-US" sz="3100" cap="none" dirty="0"/>
              <a:t>. One could easily get around. </a:t>
            </a:r>
            <a:r>
              <a:rPr lang="en-US" sz="3100" cap="none" dirty="0">
                <a:solidFill>
                  <a:srgbClr val="FF0000"/>
                </a:solidFill>
              </a:rPr>
              <a:t>Land uses were mixed</a:t>
            </a:r>
            <a:r>
              <a:rPr lang="en-US" sz="3100" cap="none" dirty="0"/>
              <a:t>: often the same building combined production, consumption and living.</a:t>
            </a:r>
            <a:br>
              <a:rPr lang="en-US" dirty="0"/>
            </a:br>
            <a:endParaRPr lang="it-IT" dirty="0"/>
          </a:p>
        </p:txBody>
      </p:sp>
      <p:pic>
        <p:nvPicPr>
          <p:cNvPr id="1026" name="Picture 2" descr="1703, Antica carta mappa di Padova - La Puntasecca Stampe Antiche">
            <a:extLst>
              <a:ext uri="{FF2B5EF4-FFF2-40B4-BE49-F238E27FC236}">
                <a16:creationId xmlns:a16="http://schemas.microsoft.com/office/drawing/2014/main" id="{E87C0646-E95D-4BBF-BF57-087361D6C288}"/>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8798" y="3969060"/>
            <a:ext cx="3557195" cy="2808312"/>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B89E08C0-1807-48EC-A4F6-1307FEAA0204}"/>
              </a:ext>
            </a:extLst>
          </p:cNvPr>
          <p:cNvPicPr>
            <a:picLocks noChangeAspect="1"/>
          </p:cNvPicPr>
          <p:nvPr/>
        </p:nvPicPr>
        <p:blipFill>
          <a:blip r:embed="rId3"/>
          <a:stretch>
            <a:fillRect/>
          </a:stretch>
        </p:blipFill>
        <p:spPr>
          <a:xfrm>
            <a:off x="4709226" y="3212976"/>
            <a:ext cx="4355976" cy="2970776"/>
          </a:xfrm>
          <a:prstGeom prst="rect">
            <a:avLst/>
          </a:prstGeom>
        </p:spPr>
      </p:pic>
      <p:pic>
        <p:nvPicPr>
          <p:cNvPr id="6" name="Picture 2">
            <a:extLst>
              <a:ext uri="{FF2B5EF4-FFF2-40B4-BE49-F238E27FC236}">
                <a16:creationId xmlns:a16="http://schemas.microsoft.com/office/drawing/2014/main" id="{9B4357B8-FB3C-41ED-8AA2-D819043B7B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1337" y="2240868"/>
            <a:ext cx="3062545" cy="2376264"/>
          </a:xfrm>
          <a:prstGeom prst="rect">
            <a:avLst/>
          </a:prstGeom>
        </p:spPr>
      </p:pic>
    </p:spTree>
    <p:extLst>
      <p:ext uri="{BB962C8B-B14F-4D97-AF65-F5344CB8AC3E}">
        <p14:creationId xmlns:p14="http://schemas.microsoft.com/office/powerpoint/2010/main" val="76079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XX Century: the </a:t>
            </a:r>
            <a:r>
              <a:rPr lang="it-IT" dirty="0" err="1"/>
              <a:t>triumph</a:t>
            </a:r>
            <a:r>
              <a:rPr lang="it-IT" dirty="0"/>
              <a:t> of the </a:t>
            </a:r>
            <a:r>
              <a:rPr lang="it-IT" dirty="0" err="1"/>
              <a:t>individual</a:t>
            </a:r>
            <a:r>
              <a:rPr lang="it-IT" dirty="0"/>
              <a:t> over the community</a:t>
            </a:r>
            <a:endParaRPr lang="en-US" dirty="0"/>
          </a:p>
        </p:txBody>
      </p:sp>
      <p:sp>
        <p:nvSpPr>
          <p:cNvPr id="3" name="Segnaposto contenuto 2"/>
          <p:cNvSpPr>
            <a:spLocks noGrp="1"/>
          </p:cNvSpPr>
          <p:nvPr>
            <p:ph idx="1"/>
          </p:nvPr>
        </p:nvSpPr>
        <p:spPr>
          <a:xfrm>
            <a:off x="539552" y="1930400"/>
            <a:ext cx="8424936" cy="3880773"/>
          </a:xfrm>
        </p:spPr>
        <p:txBody>
          <a:bodyPr>
            <a:normAutofit/>
          </a:bodyPr>
          <a:lstStyle/>
          <a:p>
            <a:pPr fontAlgn="base"/>
            <a:r>
              <a:rPr lang="en-US" dirty="0"/>
              <a:t>Then, in the 20th century, after the II Industrial Revolution </a:t>
            </a:r>
          </a:p>
          <a:p>
            <a:pPr fontAlgn="base"/>
            <a:r>
              <a:rPr lang="en-US" dirty="0"/>
              <a:t>the State and the Market </a:t>
            </a:r>
            <a:r>
              <a:rPr lang="en-US" b="1" u="sng" dirty="0"/>
              <a:t>focused on the notion of the individual</a:t>
            </a:r>
            <a:r>
              <a:rPr lang="en-US" dirty="0"/>
              <a:t>. </a:t>
            </a:r>
          </a:p>
          <a:p>
            <a:pPr fontAlgn="base"/>
            <a:r>
              <a:rPr lang="en-US" dirty="0"/>
              <a:t>Women could liberate themselves from traditional family or community bonds and move into jobs and new localities </a:t>
            </a:r>
            <a:r>
              <a:rPr lang="en-US" dirty="0">
                <a:highlight>
                  <a:srgbClr val="FFFF00"/>
                </a:highlight>
              </a:rPr>
              <a:t>(from the Sixties on).</a:t>
            </a:r>
          </a:p>
          <a:p>
            <a:pPr fontAlgn="base"/>
            <a:r>
              <a:rPr lang="en-US" dirty="0"/>
              <a:t>Women could have as many children as they liked or none at all </a:t>
            </a:r>
            <a:r>
              <a:rPr lang="en-US" dirty="0">
                <a:highlight>
                  <a:srgbClr val="FFFF00"/>
                </a:highlight>
              </a:rPr>
              <a:t>(depending on the legislation, anyway but in the seventies) . </a:t>
            </a:r>
          </a:p>
          <a:p>
            <a:pPr fontAlgn="base"/>
            <a:r>
              <a:rPr lang="en-US" dirty="0"/>
              <a:t>They were promised food, shelter, education, health, employment, pension, insurance and protection </a:t>
            </a:r>
            <a:r>
              <a:rPr lang="en-US" dirty="0">
                <a:highlight>
                  <a:srgbClr val="FFFF00"/>
                </a:highlight>
              </a:rPr>
              <a:t>(social rights – not everywhere)</a:t>
            </a:r>
          </a:p>
          <a:p>
            <a:pPr fontAlgn="base"/>
            <a:r>
              <a:rPr lang="en-US" dirty="0"/>
              <a:t>For most women, however, the new situation became a </a:t>
            </a:r>
            <a:r>
              <a:rPr lang="en-US" b="1" dirty="0">
                <a:solidFill>
                  <a:srgbClr val="FF0000"/>
                </a:solidFill>
              </a:rPr>
              <a:t>double burden of family and employment.</a:t>
            </a:r>
          </a:p>
          <a:p>
            <a:endParaRPr lang="en-US" dirty="0"/>
          </a:p>
        </p:txBody>
      </p:sp>
    </p:spTree>
    <p:extLst>
      <p:ext uri="{BB962C8B-B14F-4D97-AF65-F5344CB8AC3E}">
        <p14:creationId xmlns:p14="http://schemas.microsoft.com/office/powerpoint/2010/main" val="309366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99922"/>
            <a:ext cx="6347713" cy="1320800"/>
          </a:xfrm>
        </p:spPr>
        <p:txBody>
          <a:bodyPr/>
          <a:lstStyle/>
          <a:p>
            <a:r>
              <a:rPr lang="it-IT" dirty="0" err="1"/>
              <a:t>Zoning</a:t>
            </a:r>
            <a:r>
              <a:rPr lang="it-IT" dirty="0"/>
              <a:t> the city</a:t>
            </a:r>
            <a:endParaRPr lang="en-US" dirty="0"/>
          </a:p>
        </p:txBody>
      </p:sp>
      <p:sp>
        <p:nvSpPr>
          <p:cNvPr id="3" name="Segnaposto contenuto 2"/>
          <p:cNvSpPr>
            <a:spLocks noGrp="1"/>
          </p:cNvSpPr>
          <p:nvPr>
            <p:ph idx="1"/>
          </p:nvPr>
        </p:nvSpPr>
        <p:spPr>
          <a:xfrm>
            <a:off x="647564" y="1196752"/>
            <a:ext cx="7848872" cy="4968552"/>
          </a:xfrm>
        </p:spPr>
        <p:txBody>
          <a:bodyPr>
            <a:noAutofit/>
          </a:bodyPr>
          <a:lstStyle/>
          <a:p>
            <a:pPr fontAlgn="base"/>
            <a:r>
              <a:rPr lang="en-US" sz="2400" dirty="0"/>
              <a:t>Throughout the XX century a </a:t>
            </a:r>
            <a:r>
              <a:rPr lang="en-US" sz="2400" b="1" dirty="0">
                <a:solidFill>
                  <a:srgbClr val="FF0000"/>
                </a:solidFill>
              </a:rPr>
              <a:t>“zoned” city </a:t>
            </a:r>
            <a:r>
              <a:rPr lang="en-US" sz="2400" dirty="0"/>
              <a:t>was created, in which housing, work, shopping and entertainment were segregated into separate and distant locations (effects of rationalism, before and after the IIWW) </a:t>
            </a:r>
          </a:p>
        </p:txBody>
      </p:sp>
      <p:pic>
        <p:nvPicPr>
          <p:cNvPr id="4" name="Immagine 3">
            <a:extLst>
              <a:ext uri="{FF2B5EF4-FFF2-40B4-BE49-F238E27FC236}">
                <a16:creationId xmlns:a16="http://schemas.microsoft.com/office/drawing/2014/main" id="{4FD88E7F-C7FB-4E7B-9F09-99B0142D3019}"/>
              </a:ext>
            </a:extLst>
          </p:cNvPr>
          <p:cNvPicPr>
            <a:picLocks noChangeAspect="1"/>
          </p:cNvPicPr>
          <p:nvPr/>
        </p:nvPicPr>
        <p:blipFill>
          <a:blip r:embed="rId2"/>
          <a:stretch>
            <a:fillRect/>
          </a:stretch>
        </p:blipFill>
        <p:spPr>
          <a:xfrm>
            <a:off x="647564" y="2971169"/>
            <a:ext cx="6930888" cy="3690245"/>
          </a:xfrm>
          <a:prstGeom prst="rect">
            <a:avLst/>
          </a:prstGeom>
        </p:spPr>
      </p:pic>
    </p:spTree>
    <p:extLst>
      <p:ext uri="{BB962C8B-B14F-4D97-AF65-F5344CB8AC3E}">
        <p14:creationId xmlns:p14="http://schemas.microsoft.com/office/powerpoint/2010/main" val="3373279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E7B193-9196-42B5-93F6-15C234926605}"/>
              </a:ext>
            </a:extLst>
          </p:cNvPr>
          <p:cNvSpPr>
            <a:spLocks noGrp="1"/>
          </p:cNvSpPr>
          <p:nvPr>
            <p:ph type="title"/>
          </p:nvPr>
        </p:nvSpPr>
        <p:spPr/>
        <p:txBody>
          <a:bodyPr/>
          <a:lstStyle/>
          <a:p>
            <a:r>
              <a:rPr lang="it-IT" dirty="0"/>
              <a:t>The </a:t>
            </a:r>
            <a:r>
              <a:rPr lang="it-IT" dirty="0" err="1"/>
              <a:t>consequences</a:t>
            </a:r>
            <a:r>
              <a:rPr lang="it-IT" dirty="0"/>
              <a:t> of </a:t>
            </a:r>
            <a:r>
              <a:rPr lang="it-IT" dirty="0" err="1"/>
              <a:t>zoning</a:t>
            </a:r>
            <a:r>
              <a:rPr lang="it-IT" dirty="0"/>
              <a:t> the city</a:t>
            </a:r>
          </a:p>
        </p:txBody>
      </p:sp>
      <p:sp>
        <p:nvSpPr>
          <p:cNvPr id="3" name="Segnaposto contenuto 2">
            <a:extLst>
              <a:ext uri="{FF2B5EF4-FFF2-40B4-BE49-F238E27FC236}">
                <a16:creationId xmlns:a16="http://schemas.microsoft.com/office/drawing/2014/main" id="{77701EC6-650D-4E16-AFB4-0B539177789B}"/>
              </a:ext>
            </a:extLst>
          </p:cNvPr>
          <p:cNvSpPr>
            <a:spLocks noGrp="1"/>
          </p:cNvSpPr>
          <p:nvPr>
            <p:ph idx="1"/>
          </p:nvPr>
        </p:nvSpPr>
        <p:spPr>
          <a:xfrm>
            <a:off x="638939" y="1628800"/>
            <a:ext cx="7290054" cy="2808312"/>
          </a:xfrm>
        </p:spPr>
        <p:txBody>
          <a:bodyPr>
            <a:normAutofit/>
          </a:bodyPr>
          <a:lstStyle/>
          <a:p>
            <a:pPr fontAlgn="base"/>
            <a:r>
              <a:rPr lang="en-US" dirty="0">
                <a:solidFill>
                  <a:srgbClr val="FF0000"/>
                </a:solidFill>
              </a:rPr>
              <a:t>ZONING</a:t>
            </a:r>
            <a:r>
              <a:rPr lang="en-US" dirty="0"/>
              <a:t> has produced a certain type of residential space (with specific consequences):</a:t>
            </a:r>
          </a:p>
          <a:p>
            <a:pPr fontAlgn="base"/>
            <a:r>
              <a:rPr lang="en-US" b="1" dirty="0">
                <a:solidFill>
                  <a:srgbClr val="FF0000"/>
                </a:solidFill>
              </a:rPr>
              <a:t>SUBURBS MADE OF SINGLE HOUSES </a:t>
            </a:r>
            <a:r>
              <a:rPr lang="en-US" dirty="0"/>
              <a:t>The main one involves sprawling, single-family houses detached one from the other. Not </a:t>
            </a:r>
            <a:r>
              <a:rPr lang="en-US" dirty="0" err="1"/>
              <a:t>arela</a:t>
            </a:r>
            <a:r>
              <a:rPr lang="en-US" dirty="0"/>
              <a:t> neighborhood but just line and line of single houses, </a:t>
            </a:r>
            <a:r>
              <a:rPr lang="en-US" u="sng" dirty="0">
                <a:hlinkClick r:id="rId2"/>
              </a:rPr>
              <a:t>isolated, inefficient and impersonal</a:t>
            </a:r>
            <a:r>
              <a:rPr lang="en-US" dirty="0"/>
              <a:t> </a:t>
            </a:r>
            <a:r>
              <a:rPr lang="en-US" dirty="0">
                <a:highlight>
                  <a:srgbClr val="FFFF00"/>
                </a:highlight>
              </a:rPr>
              <a:t>( and for women the consequence is the impossibility to have a job outside the house).</a:t>
            </a:r>
          </a:p>
          <a:p>
            <a:endParaRPr lang="it-IT" dirty="0"/>
          </a:p>
        </p:txBody>
      </p:sp>
      <p:pic>
        <p:nvPicPr>
          <p:cNvPr id="4" name="Picture 1">
            <a:extLst>
              <a:ext uri="{FF2B5EF4-FFF2-40B4-BE49-F238E27FC236}">
                <a16:creationId xmlns:a16="http://schemas.microsoft.com/office/drawing/2014/main" id="{F5BD4C13-500D-4084-BFAE-9E863DF148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359" b="27260"/>
          <a:stretch/>
        </p:blipFill>
        <p:spPr>
          <a:xfrm>
            <a:off x="3995936" y="4788124"/>
            <a:ext cx="4860033" cy="1872209"/>
          </a:xfrm>
          <a:prstGeom prst="rect">
            <a:avLst/>
          </a:prstGeom>
        </p:spPr>
      </p:pic>
    </p:spTree>
    <p:extLst>
      <p:ext uri="{BB962C8B-B14F-4D97-AF65-F5344CB8AC3E}">
        <p14:creationId xmlns:p14="http://schemas.microsoft.com/office/powerpoint/2010/main" val="2722964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4" name="Immagine 1" descr="Fotor_14248726473578.jpg"/>
          <p:cNvPicPr>
            <a:picLocks noGrp="1" noChangeAspect="1"/>
          </p:cNvPicPr>
          <p:nvPr isPhoto="1">
            <p:ph idx="1"/>
          </p:nvPr>
        </p:nvPicPr>
        <p:blipFill>
          <a:blip r:embed="rId2" cstate="print"/>
          <a:srcRect/>
          <a:stretch>
            <a:fillRect/>
          </a:stretch>
        </p:blipFill>
        <p:spPr bwMode="auto">
          <a:xfrm>
            <a:off x="0" y="0"/>
            <a:ext cx="9099177" cy="6824383"/>
          </a:xfrm>
          <a:prstGeom prst="rect">
            <a:avLst/>
          </a:prstGeom>
          <a:noFill/>
          <a:ln w="9525">
            <a:noFill/>
            <a:miter lim="800000"/>
            <a:headEnd/>
            <a:tailEnd/>
          </a:ln>
        </p:spPr>
      </p:pic>
      <p:sp>
        <p:nvSpPr>
          <p:cNvPr id="5" name="CasellaDiTesto 4"/>
          <p:cNvSpPr txBox="1"/>
          <p:nvPr/>
        </p:nvSpPr>
        <p:spPr>
          <a:xfrm>
            <a:off x="467544" y="3501008"/>
            <a:ext cx="3889976" cy="369332"/>
          </a:xfrm>
          <a:prstGeom prst="rect">
            <a:avLst/>
          </a:prstGeom>
          <a:noFill/>
        </p:spPr>
        <p:txBody>
          <a:bodyPr wrap="none" rtlCol="0">
            <a:spAutoFit/>
          </a:bodyPr>
          <a:lstStyle/>
          <a:p>
            <a:r>
              <a:rPr lang="it-IT" b="1" dirty="0" err="1">
                <a:solidFill>
                  <a:srgbClr val="FF0000"/>
                </a:solidFill>
              </a:rPr>
              <a:t>Zoning</a:t>
            </a:r>
            <a:r>
              <a:rPr lang="it-IT" b="1" dirty="0">
                <a:solidFill>
                  <a:srgbClr val="FF0000"/>
                </a:solidFill>
              </a:rPr>
              <a:t>, </a:t>
            </a:r>
            <a:r>
              <a:rPr lang="it-IT" b="1" dirty="0" err="1">
                <a:solidFill>
                  <a:srgbClr val="FF0000"/>
                </a:solidFill>
              </a:rPr>
              <a:t>sprawling</a:t>
            </a:r>
            <a:r>
              <a:rPr lang="it-IT" b="1" dirty="0">
                <a:solidFill>
                  <a:srgbClr val="FF0000"/>
                </a:solidFill>
              </a:rPr>
              <a:t>, </a:t>
            </a:r>
            <a:r>
              <a:rPr lang="it-IT" b="1" dirty="0" err="1">
                <a:solidFill>
                  <a:srgbClr val="FF0000"/>
                </a:solidFill>
              </a:rPr>
              <a:t>ruining</a:t>
            </a:r>
            <a:r>
              <a:rPr lang="it-IT" b="1" dirty="0">
                <a:solidFill>
                  <a:srgbClr val="FF0000"/>
                </a:solidFill>
              </a:rPr>
              <a:t> the city</a:t>
            </a:r>
          </a:p>
        </p:txBody>
      </p:sp>
    </p:spTree>
    <p:extLst>
      <p:ext uri="{BB962C8B-B14F-4D97-AF65-F5344CB8AC3E}">
        <p14:creationId xmlns:p14="http://schemas.microsoft.com/office/powerpoint/2010/main" val="40382930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e">
  <a:themeElements>
    <a:clrScheme name="Integrale">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e">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e">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1036</TotalTime>
  <Words>2361</Words>
  <Application>Microsoft Office PowerPoint</Application>
  <PresentationFormat>Presentazione su schermo (4:3)</PresentationFormat>
  <Paragraphs>156</Paragraphs>
  <Slides>31</Slides>
  <Notes>1</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31</vt:i4>
      </vt:variant>
    </vt:vector>
  </HeadingPairs>
  <TitlesOfParts>
    <vt:vector size="37" baseType="lpstr">
      <vt:lpstr>Calibri</vt:lpstr>
      <vt:lpstr>helvetica</vt:lpstr>
      <vt:lpstr>Tw Cen MT</vt:lpstr>
      <vt:lpstr>Tw Cen MT Condensed</vt:lpstr>
      <vt:lpstr>Wingdings 3</vt:lpstr>
      <vt:lpstr>Integrale</vt:lpstr>
      <vt:lpstr>How to Design a City for…all </vt:lpstr>
      <vt:lpstr>Introduction -1 – Ana falu’</vt:lpstr>
      <vt:lpstr>Introductioon – 2 David harvey</vt:lpstr>
      <vt:lpstr>the past  (before the 2nd Industrial Revolution)</vt:lpstr>
      <vt:lpstr>Cities’ lives  Meanwhile, cities were generally small and self-contained. One could easily get around. Land uses were mixed: often the same building combined production, consumption and living. </vt:lpstr>
      <vt:lpstr>XX Century: the triumph of the individual over the community</vt:lpstr>
      <vt:lpstr>Zoning the city</vt:lpstr>
      <vt:lpstr>The consequences of zoning the city</vt:lpstr>
      <vt:lpstr>Presentazione standard di PowerPoint</vt:lpstr>
      <vt:lpstr>Zoning linked to class discriminations</vt:lpstr>
      <vt:lpstr>discriminations linked to (bad) transport</vt:lpstr>
      <vt:lpstr>Presentazione standard di PowerPoint</vt:lpstr>
      <vt:lpstr>Single women with children the most disadvantaged</vt:lpstr>
      <vt:lpstr>Presentazione standard di PowerPoint</vt:lpstr>
      <vt:lpstr>Presentazione standard di PowerPoint</vt:lpstr>
      <vt:lpstr>Presentazione standard di PowerPoint</vt:lpstr>
      <vt:lpstr>Presentazione standard di PowerPoint</vt:lpstr>
      <vt:lpstr>Presentazione standard di PowerPoint</vt:lpstr>
      <vt:lpstr>We need A transformative perspective  </vt:lpstr>
      <vt:lpstr>How to design a city for all?</vt:lpstr>
      <vt:lpstr>Why should we adopt a gender-oriented perspective in urban planning?</vt:lpstr>
      <vt:lpstr>Presentazione standard di PowerPoint</vt:lpstr>
      <vt:lpstr>2005 The Town for Equality: ignored </vt:lpstr>
      <vt:lpstr>The European Charter for Women in the city  1994-2010: ignored!</vt:lpstr>
      <vt:lpstr>2016. New Urban agenda: re-think our relation with the city</vt:lpstr>
      <vt:lpstr>Women in the city are the forgotten</vt:lpstr>
      <vt:lpstr>Steps for gender mainstreaming into climate policy (UN HABITAT III, 2018) </vt:lpstr>
      <vt:lpstr> Some examples of gender-oriented practices related to the municipal jurisdiction    </vt:lpstr>
      <vt:lpstr>Some examples of gender-oriented practices related to the municipal jurisdiction </vt:lpstr>
      <vt:lpstr>observations</vt:lpstr>
      <vt:lpstr>The Vienna case (1989-2014)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Design a City for…all</dc:title>
  <dc:creator>Lorenza</dc:creator>
  <cp:lastModifiedBy>Perini Lorenza</cp:lastModifiedBy>
  <cp:revision>49</cp:revision>
  <dcterms:created xsi:type="dcterms:W3CDTF">2015-05-10T08:14:28Z</dcterms:created>
  <dcterms:modified xsi:type="dcterms:W3CDTF">2022-04-26T09:46:37Z</dcterms:modified>
</cp:coreProperties>
</file>