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2" r:id="rId4"/>
    <p:sldId id="258" r:id="rId5"/>
    <p:sldId id="259" r:id="rId6"/>
    <p:sldId id="266" r:id="rId7"/>
    <p:sldId id="268" r:id="rId8"/>
    <p:sldId id="257" r:id="rId9"/>
    <p:sldId id="261" r:id="rId10"/>
    <p:sldId id="265" r:id="rId11"/>
    <p:sldId id="263" r:id="rId12"/>
    <p:sldId id="264"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6" autoAdjust="0"/>
    <p:restoredTop sz="94660"/>
  </p:normalViewPr>
  <p:slideViewPr>
    <p:cSldViewPr snapToGrid="0">
      <p:cViewPr varScale="1">
        <p:scale>
          <a:sx n="101" d="100"/>
          <a:sy n="101" d="100"/>
        </p:scale>
        <p:origin x="126" y="31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3EA397B9-7C4D-440F-A18C-ADB8E2DD5837}" type="datetimeFigureOut">
              <a:rPr lang="it-IT" smtClean="0"/>
              <a:t>15/03/2021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387919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A397B9-7C4D-440F-A18C-ADB8E2DD5837}" type="datetimeFigureOut">
              <a:rPr lang="it-IT" smtClean="0"/>
              <a:t>15/03/2021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228246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A397B9-7C4D-440F-A18C-ADB8E2DD5837}" type="datetimeFigureOut">
              <a:rPr lang="it-IT" smtClean="0"/>
              <a:t>15/03/2021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106156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3EA397B9-7C4D-440F-A18C-ADB8E2DD5837}" type="datetimeFigureOut">
              <a:rPr lang="it-IT" smtClean="0"/>
              <a:t>15/03/2021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252300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3EA397B9-7C4D-440F-A18C-ADB8E2DD5837}" type="datetimeFigureOut">
              <a:rPr lang="it-IT" smtClean="0"/>
              <a:t>15/03/2021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251526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3EA397B9-7C4D-440F-A18C-ADB8E2DD5837}" type="datetimeFigureOut">
              <a:rPr lang="it-IT" smtClean="0"/>
              <a:t>15/03/2021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414060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3EA397B9-7C4D-440F-A18C-ADB8E2DD5837}" type="datetimeFigureOut">
              <a:rPr lang="it-IT" smtClean="0"/>
              <a:t>15/03/2021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137602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3EA397B9-7C4D-440F-A18C-ADB8E2DD5837}" type="datetimeFigureOut">
              <a:rPr lang="it-IT" smtClean="0"/>
              <a:t>15/03/2021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308045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A397B9-7C4D-440F-A18C-ADB8E2DD5837}" type="datetimeFigureOut">
              <a:rPr lang="it-IT" smtClean="0"/>
              <a:t>15/03/2021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103288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EA397B9-7C4D-440F-A18C-ADB8E2DD5837}" type="datetimeFigureOut">
              <a:rPr lang="it-IT" smtClean="0"/>
              <a:t>15/03/2021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373466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3EA397B9-7C4D-440F-A18C-ADB8E2DD5837}" type="datetimeFigureOut">
              <a:rPr lang="it-IT" smtClean="0"/>
              <a:t>15/03/2021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20C8D90-DEEA-45B0-BE9E-4D6A14A8E8BB}" type="slidenum">
              <a:rPr lang="it-IT" smtClean="0"/>
              <a:t>‹N›</a:t>
            </a:fld>
            <a:endParaRPr lang="it-IT"/>
          </a:p>
        </p:txBody>
      </p:sp>
    </p:spTree>
    <p:extLst>
      <p:ext uri="{BB962C8B-B14F-4D97-AF65-F5344CB8AC3E}">
        <p14:creationId xmlns:p14="http://schemas.microsoft.com/office/powerpoint/2010/main" val="206274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397B9-7C4D-440F-A18C-ADB8E2DD5837}" type="datetimeFigureOut">
              <a:rPr lang="it-IT" smtClean="0"/>
              <a:t>15/03/2021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C8D90-DEEA-45B0-BE9E-4D6A14A8E8BB}" type="slidenum">
              <a:rPr lang="it-IT" smtClean="0"/>
              <a:t>‹N›</a:t>
            </a:fld>
            <a:endParaRPr lang="it-IT"/>
          </a:p>
        </p:txBody>
      </p:sp>
    </p:spTree>
    <p:extLst>
      <p:ext uri="{BB962C8B-B14F-4D97-AF65-F5344CB8AC3E}">
        <p14:creationId xmlns:p14="http://schemas.microsoft.com/office/powerpoint/2010/main" val="703340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channel/UC0en3EJu_YD7ufAK0t6StNg?app=desktop&amp;fbclid=IwAR1cLUPiwzADbA3xvIZGWE4QRf4JH8SBMN93965onsBWLJqW2cl9VJpA5_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6243" y="0"/>
            <a:ext cx="10005758" cy="6658377"/>
          </a:xfrm>
        </p:spPr>
      </p:pic>
      <p:sp>
        <p:nvSpPr>
          <p:cNvPr id="5" name="Titolo 1"/>
          <p:cNvSpPr txBox="1">
            <a:spLocks/>
          </p:cNvSpPr>
          <p:nvPr/>
        </p:nvSpPr>
        <p:spPr>
          <a:xfrm rot="19757976">
            <a:off x="171796" y="807969"/>
            <a:ext cx="3769952" cy="1367116"/>
          </a:xfrm>
          <a:prstGeom prst="rect">
            <a:avLst/>
          </a:prstGeom>
          <a:solidFill>
            <a:schemeClr val="accent4">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a:solidFill>
                  <a:srgbClr val="C00000"/>
                </a:solidFill>
              </a:rPr>
              <a:t>Freedom of expression</a:t>
            </a:r>
            <a:endParaRPr lang="it-IT" sz="3600" b="1" dirty="0">
              <a:solidFill>
                <a:srgbClr val="C00000"/>
              </a:solidFill>
            </a:endParaRPr>
          </a:p>
        </p:txBody>
      </p:sp>
      <p:sp>
        <p:nvSpPr>
          <p:cNvPr id="6" name="Sottotitolo 2"/>
          <p:cNvSpPr txBox="1">
            <a:spLocks/>
          </p:cNvSpPr>
          <p:nvPr/>
        </p:nvSpPr>
        <p:spPr>
          <a:xfrm>
            <a:off x="300506" y="6083311"/>
            <a:ext cx="4065432" cy="429049"/>
          </a:xfrm>
          <a:prstGeom prst="rect">
            <a:avLst/>
          </a:prstGeom>
          <a:solidFill>
            <a:schemeClr val="accent4">
              <a:lumMod val="20000"/>
              <a:lumOff val="80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a:solidFill>
                  <a:srgbClr val="C00000"/>
                </a:solidFill>
              </a:rPr>
              <a:t>A civil right in danger</a:t>
            </a:r>
            <a:endParaRPr lang="it-IT" b="1" dirty="0">
              <a:solidFill>
                <a:srgbClr val="C00000"/>
              </a:solidFill>
            </a:endParaRPr>
          </a:p>
        </p:txBody>
      </p:sp>
    </p:spTree>
    <p:extLst>
      <p:ext uri="{BB962C8B-B14F-4D97-AF65-F5344CB8AC3E}">
        <p14:creationId xmlns:p14="http://schemas.microsoft.com/office/powerpoint/2010/main" val="4235732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107492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7106"/>
            <a:ext cx="12191999" cy="6858000"/>
          </a:xfrm>
          <a:solidFill>
            <a:schemeClr val="accent4">
              <a:lumMod val="20000"/>
              <a:lumOff val="80000"/>
            </a:schemeClr>
          </a:solidFill>
        </p:spPr>
        <p:txBody>
          <a:bodyPr/>
          <a:lstStyle/>
          <a:p>
            <a:endParaRPr lang="it-IT" dirty="0"/>
          </a:p>
          <a:p>
            <a:endParaRPr lang="it-IT" dirty="0">
              <a:solidFill>
                <a:srgbClr val="C00000"/>
              </a:solidFill>
            </a:endParaRPr>
          </a:p>
          <a:p>
            <a:endParaRPr lang="it-IT" dirty="0"/>
          </a:p>
          <a:p>
            <a:endParaRPr lang="it-IT" dirty="0"/>
          </a:p>
          <a:p>
            <a:endParaRPr lang="it-IT" dirty="0"/>
          </a:p>
        </p:txBody>
      </p:sp>
      <p:sp>
        <p:nvSpPr>
          <p:cNvPr id="2" name="Titolo 1"/>
          <p:cNvSpPr>
            <a:spLocks noGrp="1"/>
          </p:cNvSpPr>
          <p:nvPr>
            <p:ph type="title"/>
          </p:nvPr>
        </p:nvSpPr>
        <p:spPr>
          <a:xfrm>
            <a:off x="426075" y="430849"/>
            <a:ext cx="10515600" cy="2413642"/>
          </a:xfrm>
          <a:solidFill>
            <a:schemeClr val="accent4">
              <a:lumMod val="60000"/>
              <a:lumOff val="40000"/>
            </a:schemeClr>
          </a:solidFill>
        </p:spPr>
        <p:txBody>
          <a:bodyPr>
            <a:normAutofit/>
          </a:bodyPr>
          <a:lstStyle/>
          <a:p>
            <a:pPr algn="ctr"/>
            <a:r>
              <a:rPr lang="it-IT" b="1" dirty="0" err="1">
                <a:solidFill>
                  <a:srgbClr val="C00000"/>
                </a:solidFill>
              </a:rPr>
              <a:t>Who</a:t>
            </a:r>
            <a:r>
              <a:rPr lang="it-IT" b="1" dirty="0">
                <a:solidFill>
                  <a:srgbClr val="C00000"/>
                </a:solidFill>
              </a:rPr>
              <a:t> </a:t>
            </a:r>
            <a:r>
              <a:rPr lang="it-IT" b="1" dirty="0" err="1">
                <a:solidFill>
                  <a:srgbClr val="C00000"/>
                </a:solidFill>
              </a:rPr>
              <a:t>make</a:t>
            </a:r>
            <a:r>
              <a:rPr lang="it-IT" b="1" dirty="0">
                <a:solidFill>
                  <a:srgbClr val="C00000"/>
                </a:solidFill>
              </a:rPr>
              <a:t> the news? </a:t>
            </a:r>
            <a:br>
              <a:rPr lang="it-IT" b="1" dirty="0">
                <a:solidFill>
                  <a:srgbClr val="C00000"/>
                </a:solidFill>
              </a:rPr>
            </a:br>
            <a:r>
              <a:rPr lang="it-IT" b="1" dirty="0" err="1">
                <a:solidFill>
                  <a:srgbClr val="C00000"/>
                </a:solidFill>
              </a:rPr>
              <a:t>Who</a:t>
            </a:r>
            <a:r>
              <a:rPr lang="it-IT" b="1" dirty="0">
                <a:solidFill>
                  <a:srgbClr val="C00000"/>
                </a:solidFill>
              </a:rPr>
              <a:t> produce the data?</a:t>
            </a:r>
            <a:br>
              <a:rPr lang="it-IT" b="1" dirty="0">
                <a:solidFill>
                  <a:srgbClr val="C00000"/>
                </a:solidFill>
              </a:rPr>
            </a:br>
            <a:r>
              <a:rPr lang="it-IT" b="1" dirty="0" err="1">
                <a:solidFill>
                  <a:srgbClr val="C00000"/>
                </a:solidFill>
              </a:rPr>
              <a:t>Who</a:t>
            </a:r>
            <a:r>
              <a:rPr lang="it-IT" b="1" dirty="0">
                <a:solidFill>
                  <a:srgbClr val="C00000"/>
                </a:solidFill>
              </a:rPr>
              <a:t> </a:t>
            </a:r>
            <a:r>
              <a:rPr lang="it-IT" b="1" dirty="0" err="1">
                <a:solidFill>
                  <a:srgbClr val="C00000"/>
                </a:solidFill>
              </a:rPr>
              <a:t>is</a:t>
            </a:r>
            <a:r>
              <a:rPr lang="it-IT" b="1" dirty="0">
                <a:solidFill>
                  <a:srgbClr val="C00000"/>
                </a:solidFill>
              </a:rPr>
              <a:t> </a:t>
            </a:r>
            <a:r>
              <a:rPr lang="it-IT" b="1" dirty="0" err="1">
                <a:solidFill>
                  <a:srgbClr val="C00000"/>
                </a:solidFill>
              </a:rPr>
              <a:t>writing</a:t>
            </a:r>
            <a:r>
              <a:rPr lang="it-IT" b="1" dirty="0">
                <a:solidFill>
                  <a:srgbClr val="C00000"/>
                </a:solidFill>
              </a:rPr>
              <a:t> the </a:t>
            </a:r>
            <a:r>
              <a:rPr lang="it-IT" b="1" dirty="0" err="1">
                <a:solidFill>
                  <a:srgbClr val="C00000"/>
                </a:solidFill>
              </a:rPr>
              <a:t>history</a:t>
            </a:r>
            <a:r>
              <a:rPr lang="it-IT" b="1" dirty="0">
                <a:solidFill>
                  <a:srgbClr val="C00000"/>
                </a:solidFill>
              </a:rPr>
              <a:t>?</a:t>
            </a:r>
          </a:p>
        </p:txBody>
      </p:sp>
      <p:sp>
        <p:nvSpPr>
          <p:cNvPr id="4" name="CasellaDiTesto 3"/>
          <p:cNvSpPr txBox="1"/>
          <p:nvPr/>
        </p:nvSpPr>
        <p:spPr>
          <a:xfrm>
            <a:off x="2186724" y="3316976"/>
            <a:ext cx="8293993" cy="523220"/>
          </a:xfrm>
          <a:prstGeom prst="rect">
            <a:avLst/>
          </a:prstGeom>
          <a:solidFill>
            <a:schemeClr val="accent4">
              <a:lumMod val="60000"/>
              <a:lumOff val="40000"/>
            </a:schemeClr>
          </a:solidFill>
        </p:spPr>
        <p:txBody>
          <a:bodyPr wrap="square" rtlCol="0">
            <a:spAutoFit/>
          </a:bodyPr>
          <a:lstStyle/>
          <a:p>
            <a:r>
              <a:rPr lang="it-IT" sz="2800" dirty="0" err="1">
                <a:solidFill>
                  <a:srgbClr val="C00000"/>
                </a:solidFill>
              </a:rPr>
              <a:t>what</a:t>
            </a:r>
            <a:r>
              <a:rPr lang="it-IT" sz="2800" dirty="0">
                <a:solidFill>
                  <a:srgbClr val="C00000"/>
                </a:solidFill>
              </a:rPr>
              <a:t> </a:t>
            </a:r>
            <a:r>
              <a:rPr lang="it-IT" sz="2800" dirty="0" err="1">
                <a:solidFill>
                  <a:srgbClr val="C00000"/>
                </a:solidFill>
              </a:rPr>
              <a:t>we</a:t>
            </a:r>
            <a:r>
              <a:rPr lang="it-IT" sz="2800" dirty="0">
                <a:solidFill>
                  <a:srgbClr val="C00000"/>
                </a:solidFill>
              </a:rPr>
              <a:t> </a:t>
            </a:r>
            <a:r>
              <a:rPr lang="it-IT" sz="2800" dirty="0" err="1">
                <a:solidFill>
                  <a:srgbClr val="C00000"/>
                </a:solidFill>
              </a:rPr>
              <a:t>know</a:t>
            </a:r>
            <a:r>
              <a:rPr lang="it-IT" sz="2800" dirty="0">
                <a:solidFill>
                  <a:srgbClr val="C00000"/>
                </a:solidFill>
              </a:rPr>
              <a:t> </a:t>
            </a:r>
            <a:r>
              <a:rPr lang="it-IT" sz="2800" dirty="0" err="1">
                <a:solidFill>
                  <a:srgbClr val="C00000"/>
                </a:solidFill>
              </a:rPr>
              <a:t>is</a:t>
            </a:r>
            <a:r>
              <a:rPr lang="it-IT" sz="2800" dirty="0">
                <a:solidFill>
                  <a:srgbClr val="C00000"/>
                </a:solidFill>
              </a:rPr>
              <a:t> </a:t>
            </a:r>
            <a:r>
              <a:rPr lang="it-IT" sz="2800" dirty="0" err="1">
                <a:solidFill>
                  <a:srgbClr val="C00000"/>
                </a:solidFill>
              </a:rPr>
              <a:t>often</a:t>
            </a:r>
            <a:r>
              <a:rPr lang="it-IT" sz="2800" dirty="0">
                <a:solidFill>
                  <a:srgbClr val="C00000"/>
                </a:solidFill>
              </a:rPr>
              <a:t> just </a:t>
            </a:r>
            <a:r>
              <a:rPr lang="it-IT" sz="2800" dirty="0" err="1">
                <a:solidFill>
                  <a:srgbClr val="C00000"/>
                </a:solidFill>
              </a:rPr>
              <a:t>one</a:t>
            </a:r>
            <a:r>
              <a:rPr lang="it-IT" sz="2800" dirty="0">
                <a:solidFill>
                  <a:srgbClr val="C00000"/>
                </a:solidFill>
              </a:rPr>
              <a:t> part of the story… </a:t>
            </a:r>
          </a:p>
        </p:txBody>
      </p:sp>
    </p:spTree>
    <p:extLst>
      <p:ext uri="{BB962C8B-B14F-4D97-AF65-F5344CB8AC3E}">
        <p14:creationId xmlns:p14="http://schemas.microsoft.com/office/powerpoint/2010/main" val="322089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8492"/>
            <a:ext cx="12192000" cy="6096000"/>
          </a:xfrm>
        </p:spPr>
      </p:pic>
    </p:spTree>
    <p:extLst>
      <p:ext uri="{BB962C8B-B14F-4D97-AF65-F5344CB8AC3E}">
        <p14:creationId xmlns:p14="http://schemas.microsoft.com/office/powerpoint/2010/main" val="423806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10591"/>
          </a:xfrm>
          <a:prstGeom prst="rect">
            <a:avLst/>
          </a:prstGeom>
        </p:spPr>
      </p:pic>
    </p:spTree>
    <p:extLst>
      <p:ext uri="{BB962C8B-B14F-4D97-AF65-F5344CB8AC3E}">
        <p14:creationId xmlns:p14="http://schemas.microsoft.com/office/powerpoint/2010/main" val="264072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920210" cy="5803263"/>
          </a:xfrm>
        </p:spPr>
      </p:pic>
    </p:spTree>
    <p:extLst>
      <p:ext uri="{BB962C8B-B14F-4D97-AF65-F5344CB8AC3E}">
        <p14:creationId xmlns:p14="http://schemas.microsoft.com/office/powerpoint/2010/main" val="120944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4136" y="0"/>
            <a:ext cx="6999110" cy="6858000"/>
          </a:xfrm>
        </p:spPr>
      </p:pic>
    </p:spTree>
    <p:extLst>
      <p:ext uri="{BB962C8B-B14F-4D97-AF65-F5344CB8AC3E}">
        <p14:creationId xmlns:p14="http://schemas.microsoft.com/office/powerpoint/2010/main" val="329776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3891" y="1027906"/>
            <a:ext cx="8167084" cy="4689033"/>
          </a:xfrm>
        </p:spPr>
      </p:pic>
    </p:spTree>
    <p:extLst>
      <p:ext uri="{BB962C8B-B14F-4D97-AF65-F5344CB8AC3E}">
        <p14:creationId xmlns:p14="http://schemas.microsoft.com/office/powerpoint/2010/main" val="1025398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901700"/>
          </a:xfrm>
        </p:spPr>
        <p:txBody>
          <a:bodyPr/>
          <a:lstStyle/>
          <a:p>
            <a:r>
              <a:rPr lang="it-IT" dirty="0">
                <a:highlight>
                  <a:srgbClr val="C0C0C0"/>
                </a:highlight>
              </a:rPr>
              <a:t>The case of the Belarus Students</a:t>
            </a:r>
          </a:p>
        </p:txBody>
      </p:sp>
      <p:pic>
        <p:nvPicPr>
          <p:cNvPr id="6" name="Segnaposto contenuto 5">
            <a:extLst>
              <a:ext uri="{FF2B5EF4-FFF2-40B4-BE49-F238E27FC236}">
                <a16:creationId xmlns:a16="http://schemas.microsoft.com/office/drawing/2014/main" id="{14DEF2DB-304A-45DE-8713-C15338C1451E}"/>
              </a:ext>
            </a:extLst>
          </p:cNvPr>
          <p:cNvPicPr>
            <a:picLocks noGrp="1" noChangeAspect="1"/>
          </p:cNvPicPr>
          <p:nvPr>
            <p:ph idx="1"/>
          </p:nvPr>
        </p:nvPicPr>
        <p:blipFill rotWithShape="1">
          <a:blip r:embed="rId2"/>
          <a:srcRect l="12098" t="15876" r="13021" b="16914"/>
          <a:stretch/>
        </p:blipFill>
        <p:spPr>
          <a:xfrm>
            <a:off x="3981450" y="1581987"/>
            <a:ext cx="7715250" cy="4094913"/>
          </a:xfrm>
          <a:prstGeom prst="rect">
            <a:avLst/>
          </a:prstGeom>
        </p:spPr>
      </p:pic>
      <p:sp>
        <p:nvSpPr>
          <p:cNvPr id="7" name="Rettangolo 6">
            <a:extLst>
              <a:ext uri="{FF2B5EF4-FFF2-40B4-BE49-F238E27FC236}">
                <a16:creationId xmlns:a16="http://schemas.microsoft.com/office/drawing/2014/main" id="{9D9A8B42-1203-42E4-808B-A7C35E1C9F1A}"/>
              </a:ext>
            </a:extLst>
          </p:cNvPr>
          <p:cNvSpPr/>
          <p:nvPr/>
        </p:nvSpPr>
        <p:spPr>
          <a:xfrm>
            <a:off x="547687" y="5992061"/>
            <a:ext cx="11096625" cy="646331"/>
          </a:xfrm>
          <a:prstGeom prst="rect">
            <a:avLst/>
          </a:prstGeom>
        </p:spPr>
        <p:txBody>
          <a:bodyPr wrap="square">
            <a:spAutoFit/>
          </a:bodyPr>
          <a:lstStyle/>
          <a:p>
            <a:r>
              <a:rPr lang="it-IT" dirty="0">
                <a:hlinkClick r:id="rId3"/>
              </a:rPr>
              <a:t>https://www.youtube.com/channel/UC0en3EJu_YD7ufAK0t6StNg?app=desktop&amp;fbclid=IwAR1cLUPiwzADbA3xvIZGWE4QRf4JH8SBMN93965onsBWLJqW2cl9VJpA5_s</a:t>
            </a:r>
            <a:r>
              <a:rPr lang="it-IT" dirty="0"/>
              <a:t> </a:t>
            </a:r>
          </a:p>
        </p:txBody>
      </p:sp>
    </p:spTree>
    <p:extLst>
      <p:ext uri="{BB962C8B-B14F-4D97-AF65-F5344CB8AC3E}">
        <p14:creationId xmlns:p14="http://schemas.microsoft.com/office/powerpoint/2010/main" val="1968055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12F62EB-F2C9-45FF-9220-3963C8A20245}"/>
              </a:ext>
            </a:extLst>
          </p:cNvPr>
          <p:cNvPicPr>
            <a:picLocks noChangeAspect="1"/>
          </p:cNvPicPr>
          <p:nvPr/>
        </p:nvPicPr>
        <p:blipFill rotWithShape="1">
          <a:blip r:embed="rId2"/>
          <a:srcRect l="7251" t="10719" r="8569" b="6377"/>
          <a:stretch/>
        </p:blipFill>
        <p:spPr>
          <a:xfrm>
            <a:off x="79022" y="-1"/>
            <a:ext cx="12112978" cy="6858001"/>
          </a:xfrm>
          <a:prstGeom prst="rect">
            <a:avLst/>
          </a:prstGeom>
        </p:spPr>
      </p:pic>
    </p:spTree>
    <p:extLst>
      <p:ext uri="{BB962C8B-B14F-4D97-AF65-F5344CB8AC3E}">
        <p14:creationId xmlns:p14="http://schemas.microsoft.com/office/powerpoint/2010/main" val="211840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12128679" cy="6490952"/>
          </a:xfrm>
          <a:solidFill>
            <a:schemeClr val="accent2">
              <a:lumMod val="40000"/>
              <a:lumOff val="60000"/>
            </a:schemeClr>
          </a:solidFill>
        </p:spPr>
        <p:txBody>
          <a:bodyPr>
            <a:normAutofit fontScale="90000"/>
          </a:bodyPr>
          <a:lstStyle/>
          <a:p>
            <a:pPr algn="ctr"/>
            <a:br>
              <a:rPr lang="it-IT" b="1" dirty="0"/>
            </a:br>
            <a:br>
              <a:rPr lang="it-IT" b="1" dirty="0"/>
            </a:br>
            <a:r>
              <a:rPr lang="it-IT" b="1" dirty="0"/>
              <a:t>A right </a:t>
            </a:r>
            <a:r>
              <a:rPr lang="it-IT" b="1" dirty="0" err="1"/>
              <a:t>that</a:t>
            </a:r>
            <a:r>
              <a:rPr lang="it-IT" b="1" dirty="0"/>
              <a:t> </a:t>
            </a:r>
            <a:r>
              <a:rPr lang="it-IT" b="1" dirty="0" err="1"/>
              <a:t>is</a:t>
            </a:r>
            <a:r>
              <a:rPr lang="it-IT" b="1" dirty="0"/>
              <a:t> </a:t>
            </a:r>
            <a:r>
              <a:rPr lang="it-IT" b="1" dirty="0" err="1"/>
              <a:t>neglected</a:t>
            </a:r>
            <a:r>
              <a:rPr lang="it-IT" b="1" dirty="0"/>
              <a:t> </a:t>
            </a:r>
            <a:br>
              <a:rPr lang="it-IT" b="1" dirty="0"/>
            </a:br>
            <a:r>
              <a:rPr lang="it-IT" b="1" dirty="0" err="1"/>
              <a:t>not</a:t>
            </a:r>
            <a:r>
              <a:rPr lang="it-IT" b="1" dirty="0"/>
              <a:t> </a:t>
            </a:r>
            <a:r>
              <a:rPr lang="it-IT" b="1" dirty="0" err="1"/>
              <a:t>only</a:t>
            </a:r>
            <a:r>
              <a:rPr lang="it-IT" b="1" dirty="0"/>
              <a:t> under </a:t>
            </a:r>
            <a:r>
              <a:rPr lang="it-IT" b="1" dirty="0" err="1"/>
              <a:t>dictatorships</a:t>
            </a:r>
            <a:r>
              <a:rPr lang="it-IT" b="1" dirty="0"/>
              <a:t>, </a:t>
            </a:r>
            <a:br>
              <a:rPr lang="it-IT" b="1" dirty="0"/>
            </a:br>
            <a:r>
              <a:rPr lang="it-IT" b="1" dirty="0" err="1"/>
              <a:t>not</a:t>
            </a:r>
            <a:r>
              <a:rPr lang="it-IT" b="1" dirty="0"/>
              <a:t> </a:t>
            </a:r>
            <a:r>
              <a:rPr lang="it-IT" b="1" dirty="0" err="1"/>
              <a:t>only</a:t>
            </a:r>
            <a:r>
              <a:rPr lang="it-IT" b="1" dirty="0"/>
              <a:t> due to repressive laws</a:t>
            </a:r>
            <a:br>
              <a:rPr lang="it-IT" b="1" dirty="0"/>
            </a:br>
            <a:br>
              <a:rPr lang="it-IT" b="1" dirty="0"/>
            </a:br>
            <a:r>
              <a:rPr lang="it-IT" b="1" dirty="0" err="1"/>
              <a:t>even</a:t>
            </a:r>
            <a:r>
              <a:rPr lang="it-IT" b="1" dirty="0"/>
              <a:t> in democracy </a:t>
            </a:r>
            <a:br>
              <a:rPr lang="it-IT" b="1" dirty="0"/>
            </a:br>
            <a:r>
              <a:rPr lang="it-IT" b="1" dirty="0"/>
              <a:t>and under the best laws and </a:t>
            </a:r>
            <a:r>
              <a:rPr lang="it-IT" b="1" dirty="0" err="1"/>
              <a:t>intention</a:t>
            </a:r>
            <a:r>
              <a:rPr lang="it-IT" b="1" dirty="0"/>
              <a:t> of the </a:t>
            </a:r>
            <a:r>
              <a:rPr lang="it-IT" b="1" dirty="0" err="1"/>
              <a:t>governements</a:t>
            </a:r>
            <a:r>
              <a:rPr lang="it-IT" b="1" dirty="0"/>
              <a:t> </a:t>
            </a:r>
            <a:br>
              <a:rPr lang="it-IT" b="1" dirty="0"/>
            </a:br>
            <a:br>
              <a:rPr lang="it-IT" b="1" dirty="0"/>
            </a:br>
            <a:r>
              <a:rPr lang="it-IT" b="1" dirty="0" err="1"/>
              <a:t>we</a:t>
            </a:r>
            <a:r>
              <a:rPr lang="it-IT" b="1" dirty="0"/>
              <a:t> are </a:t>
            </a:r>
            <a:br>
              <a:rPr lang="it-IT" b="1" dirty="0"/>
            </a:br>
            <a:r>
              <a:rPr lang="it-IT" b="1" dirty="0" err="1"/>
              <a:t>not</a:t>
            </a:r>
            <a:r>
              <a:rPr lang="it-IT" b="1" dirty="0"/>
              <a:t> free to express  </a:t>
            </a:r>
            <a:r>
              <a:rPr lang="it-IT" b="1" dirty="0" err="1"/>
              <a:t>ourselves</a:t>
            </a:r>
            <a:r>
              <a:rPr lang="it-IT" b="1" dirty="0"/>
              <a:t> </a:t>
            </a:r>
            <a:br>
              <a:rPr lang="it-IT" b="1" dirty="0"/>
            </a:br>
            <a:r>
              <a:rPr lang="it-IT" b="1" dirty="0"/>
              <a:t>due to:</a:t>
            </a:r>
            <a:br>
              <a:rPr lang="it-IT" b="1" dirty="0"/>
            </a:br>
            <a:br>
              <a:rPr lang="it-IT" b="1" dirty="0"/>
            </a:br>
            <a:endParaRPr lang="it-IT" b="1" dirty="0"/>
          </a:p>
        </p:txBody>
      </p:sp>
    </p:spTree>
    <p:extLst>
      <p:ext uri="{BB962C8B-B14F-4D97-AF65-F5344CB8AC3E}">
        <p14:creationId xmlns:p14="http://schemas.microsoft.com/office/powerpoint/2010/main" val="143303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0204" y="0"/>
            <a:ext cx="8661796" cy="6858000"/>
          </a:xfrm>
        </p:spPr>
      </p:pic>
    </p:spTree>
    <p:extLst>
      <p:ext uri="{BB962C8B-B14F-4D97-AF65-F5344CB8AC3E}">
        <p14:creationId xmlns:p14="http://schemas.microsoft.com/office/powerpoint/2010/main" val="9497949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119</Words>
  <Application>Microsoft Office PowerPoint</Application>
  <PresentationFormat>Widescreen</PresentationFormat>
  <Paragraphs>10</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The case of the Belarus Students</vt:lpstr>
      <vt:lpstr>Presentazione standard di PowerPoint</vt:lpstr>
      <vt:lpstr>  A right that is neglected  not only under dictatorships,  not only due to repressive laws  even in democracy  and under the best laws and intention of the governements   we are  not free to express  ourselves  due to:  </vt:lpstr>
      <vt:lpstr>Presentazione standard di PowerPoint</vt:lpstr>
      <vt:lpstr>Presentazione standard di PowerPoint</vt:lpstr>
      <vt:lpstr>Who make the news?  Who produce the data? Who is writing the history?</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Freedom of expression</dc:title>
  <dc:creator>Utente Cirsg</dc:creator>
  <cp:lastModifiedBy>Lorenza Perini</cp:lastModifiedBy>
  <cp:revision>12</cp:revision>
  <dcterms:created xsi:type="dcterms:W3CDTF">2018-04-16T11:26:17Z</dcterms:created>
  <dcterms:modified xsi:type="dcterms:W3CDTF">2021-03-15T13:00:42Z</dcterms:modified>
</cp:coreProperties>
</file>