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11/23/2021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en-GB" b="1" dirty="0">
                <a:solidFill>
                  <a:schemeClr val="tx1"/>
                </a:solidFill>
              </a:rPr>
              <a:t>Coloniality and the post-</a:t>
            </a:r>
            <a:r>
              <a:rPr lang="en-GB" b="1" dirty="0" err="1">
                <a:solidFill>
                  <a:schemeClr val="tx1"/>
                </a:solidFill>
              </a:rPr>
              <a:t>fordist</a:t>
            </a:r>
            <a:r>
              <a:rPr lang="en-GB" b="1" dirty="0">
                <a:solidFill>
                  <a:schemeClr val="tx1"/>
                </a:solidFill>
              </a:rPr>
              <a:t> capitalism</a:t>
            </a:r>
            <a:endParaRPr lang="it-IT" b="1" dirty="0">
              <a:solidFill>
                <a:schemeClr val="tx1"/>
              </a:solidFill>
            </a:endParaRPr>
          </a:p>
        </p:txBody>
      </p:sp>
      <p:sp>
        <p:nvSpPr>
          <p:cNvPr id="3" name="Sottotitolo 2"/>
          <p:cNvSpPr>
            <a:spLocks noGrp="1"/>
          </p:cNvSpPr>
          <p:nvPr>
            <p:ph type="subTitle" idx="1"/>
          </p:nvPr>
        </p:nvSpPr>
        <p:spPr/>
        <p:txBody>
          <a:bodyPr/>
          <a:lstStyle/>
          <a:p>
            <a:r>
              <a:rPr lang="it-IT" b="1" dirty="0">
                <a:solidFill>
                  <a:schemeClr val="tx1"/>
                </a:solidFill>
              </a:rPr>
              <a:t>W.D. Mignolo, A. Escobar: </a:t>
            </a:r>
            <a:r>
              <a:rPr lang="it-IT" b="1" dirty="0" err="1">
                <a:solidFill>
                  <a:schemeClr val="tx1"/>
                </a:solidFill>
              </a:rPr>
              <a:t>chap</a:t>
            </a:r>
            <a:r>
              <a:rPr lang="it-IT" b="1" dirty="0">
                <a:solidFill>
                  <a:schemeClr val="tx1"/>
                </a:solidFill>
              </a:rPr>
              <a:t>. 14</a:t>
            </a:r>
          </a:p>
        </p:txBody>
      </p:sp>
    </p:spTree>
    <p:extLst>
      <p:ext uri="{BB962C8B-B14F-4D97-AF65-F5344CB8AC3E}">
        <p14:creationId xmlns:p14="http://schemas.microsoft.com/office/powerpoint/2010/main" val="1377590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1" y="200297"/>
            <a:ext cx="9306697" cy="6418217"/>
          </a:xfrm>
        </p:spPr>
        <p:txBody>
          <a:bodyPr>
            <a:normAutofit/>
          </a:bodyPr>
          <a:lstStyle/>
          <a:p>
            <a:r>
              <a:rPr lang="en-US" sz="2200" b="1" dirty="0">
                <a:solidFill>
                  <a:schemeClr val="tx1"/>
                </a:solidFill>
              </a:rPr>
              <a:t>Empire is postmodern in the sense that modernity is transformed along with the transformation of coloniality. This step is not given by H/N because to them </a:t>
            </a:r>
            <a:r>
              <a:rPr lang="en-US" sz="2200" b="1" dirty="0" err="1">
                <a:solidFill>
                  <a:schemeClr val="tx1"/>
                </a:solidFill>
              </a:rPr>
              <a:t>postcoloniality</a:t>
            </a:r>
            <a:r>
              <a:rPr lang="en-US" sz="2200" b="1" dirty="0">
                <a:solidFill>
                  <a:schemeClr val="tx1"/>
                </a:solidFill>
              </a:rPr>
              <a:t> is a phenomenon that is derivative (and not constitutive) of postmodernity. Their argument leads to the conclusion that for them, </a:t>
            </a:r>
            <a:r>
              <a:rPr lang="en-US" sz="2200" b="1" dirty="0" err="1">
                <a:solidFill>
                  <a:schemeClr val="tx1"/>
                </a:solidFill>
              </a:rPr>
              <a:t>postcoloniality</a:t>
            </a:r>
            <a:r>
              <a:rPr lang="en-US" sz="2200" b="1" dirty="0">
                <a:solidFill>
                  <a:schemeClr val="tx1"/>
                </a:solidFill>
              </a:rPr>
              <a:t> means overcoming or the end of coloniality. They do not think or suggest that </a:t>
            </a:r>
            <a:r>
              <a:rPr lang="en-US" sz="2200" b="1" dirty="0" err="1">
                <a:solidFill>
                  <a:schemeClr val="tx1"/>
                </a:solidFill>
              </a:rPr>
              <a:t>postcoloniality</a:t>
            </a:r>
            <a:r>
              <a:rPr lang="en-US" sz="2200" b="1" dirty="0">
                <a:solidFill>
                  <a:schemeClr val="tx1"/>
                </a:solidFill>
              </a:rPr>
              <a:t> is the hidden side of postmodernity (as coloniality is the hidden side of modernity), and in this sense, what </a:t>
            </a:r>
            <a:r>
              <a:rPr lang="en-US" sz="2200" b="1" dirty="0" err="1">
                <a:solidFill>
                  <a:schemeClr val="tx1"/>
                </a:solidFill>
              </a:rPr>
              <a:t>postcoloniality</a:t>
            </a:r>
            <a:r>
              <a:rPr lang="en-US" sz="2200" b="1" dirty="0">
                <a:solidFill>
                  <a:schemeClr val="tx1"/>
                </a:solidFill>
              </a:rPr>
              <a:t> means is not the end of coloniality but its reorganization . Therefore the postcolonial would be the new and up-to-date forms of coloniality that correspond to the postmodern stage of </a:t>
            </a:r>
            <a:r>
              <a:rPr lang="it-IT" sz="2200" b="1" dirty="0" err="1">
                <a:solidFill>
                  <a:schemeClr val="tx1"/>
                </a:solidFill>
              </a:rPr>
              <a:t>Occidental</a:t>
            </a:r>
            <a:r>
              <a:rPr lang="it-IT" sz="2200" b="1" dirty="0">
                <a:solidFill>
                  <a:schemeClr val="tx1"/>
                </a:solidFill>
              </a:rPr>
              <a:t> </a:t>
            </a:r>
            <a:r>
              <a:rPr lang="it-IT" sz="2200" b="1" dirty="0" err="1">
                <a:solidFill>
                  <a:schemeClr val="tx1"/>
                </a:solidFill>
              </a:rPr>
              <a:t>history</a:t>
            </a:r>
            <a:r>
              <a:rPr lang="it-IT" sz="2200" b="1" dirty="0">
                <a:solidFill>
                  <a:schemeClr val="tx1"/>
                </a:solidFill>
              </a:rPr>
              <a:t>.</a:t>
            </a:r>
          </a:p>
          <a:p>
            <a:r>
              <a:rPr lang="en-US" sz="2200" b="1" dirty="0">
                <a:solidFill>
                  <a:schemeClr val="tx1"/>
                </a:solidFill>
              </a:rPr>
              <a:t>We can therefore say that the creators of the concept Empire have a </a:t>
            </a:r>
            <a:r>
              <a:rPr lang="en-US" sz="2200" b="1" dirty="0" err="1">
                <a:solidFill>
                  <a:schemeClr val="tx1"/>
                </a:solidFill>
              </a:rPr>
              <a:t>eurocentric</a:t>
            </a:r>
            <a:r>
              <a:rPr lang="en-US" sz="2200" b="1" dirty="0">
                <a:solidFill>
                  <a:schemeClr val="tx1"/>
                </a:solidFill>
              </a:rPr>
              <a:t> vision of the concept that fails to recognize its colonial devices. The ‘missing chapter of Empire’ would have to elaborate a non-Eurocentric genealogy to allow a critique of the new (postmodern) forms of </a:t>
            </a:r>
            <a:r>
              <a:rPr lang="it-IT" sz="2200" b="1" dirty="0">
                <a:solidFill>
                  <a:schemeClr val="tx1"/>
                </a:solidFill>
              </a:rPr>
              <a:t>coloniality.</a:t>
            </a:r>
          </a:p>
        </p:txBody>
      </p:sp>
    </p:spTree>
    <p:extLst>
      <p:ext uri="{BB962C8B-B14F-4D97-AF65-F5344CB8AC3E}">
        <p14:creationId xmlns:p14="http://schemas.microsoft.com/office/powerpoint/2010/main" val="444214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673467"/>
          </a:xfrm>
        </p:spPr>
        <p:txBody>
          <a:bodyPr/>
          <a:lstStyle/>
          <a:p>
            <a:r>
              <a:rPr lang="it-IT" b="1" dirty="0">
                <a:solidFill>
                  <a:schemeClr val="tx1"/>
                </a:solidFill>
              </a:rPr>
              <a:t>Castro-</a:t>
            </a:r>
            <a:r>
              <a:rPr lang="it-IT" b="1" dirty="0" err="1">
                <a:solidFill>
                  <a:schemeClr val="tx1"/>
                </a:solidFill>
              </a:rPr>
              <a:t>Gómez</a:t>
            </a:r>
            <a:r>
              <a:rPr lang="it-IT" b="1" dirty="0">
                <a:solidFill>
                  <a:schemeClr val="tx1"/>
                </a:solidFill>
              </a:rPr>
              <a:t> </a:t>
            </a:r>
            <a:r>
              <a:rPr lang="it-IT" b="1" dirty="0" err="1">
                <a:solidFill>
                  <a:schemeClr val="tx1"/>
                </a:solidFill>
              </a:rPr>
              <a:t>proposals</a:t>
            </a:r>
            <a:endParaRPr lang="it-IT" dirty="0"/>
          </a:p>
        </p:txBody>
      </p:sp>
      <p:sp>
        <p:nvSpPr>
          <p:cNvPr id="3" name="Segnaposto contenuto 2"/>
          <p:cNvSpPr>
            <a:spLocks noGrp="1"/>
          </p:cNvSpPr>
          <p:nvPr>
            <p:ph idx="1"/>
          </p:nvPr>
        </p:nvSpPr>
        <p:spPr>
          <a:xfrm>
            <a:off x="2589212" y="1297577"/>
            <a:ext cx="8915400" cy="5390606"/>
          </a:xfrm>
        </p:spPr>
        <p:txBody>
          <a:bodyPr>
            <a:noAutofit/>
          </a:bodyPr>
          <a:lstStyle/>
          <a:p>
            <a:r>
              <a:rPr lang="en-US" sz="1900" b="1" dirty="0">
                <a:solidFill>
                  <a:schemeClr val="tx1"/>
                </a:solidFill>
              </a:rPr>
              <a:t>Using the same concept of Empire created by H/N, </a:t>
            </a:r>
            <a:r>
              <a:rPr lang="it-IT" sz="1900" b="1" dirty="0">
                <a:solidFill>
                  <a:schemeClr val="tx1"/>
                </a:solidFill>
              </a:rPr>
              <a:t>Castro-</a:t>
            </a:r>
            <a:r>
              <a:rPr lang="it-IT" sz="1900" b="1" dirty="0" err="1">
                <a:solidFill>
                  <a:schemeClr val="tx1"/>
                </a:solidFill>
              </a:rPr>
              <a:t>Gómez</a:t>
            </a:r>
            <a:r>
              <a:rPr lang="it-IT" sz="1900" b="1" dirty="0">
                <a:solidFill>
                  <a:schemeClr val="tx1"/>
                </a:solidFill>
              </a:rPr>
              <a:t> </a:t>
            </a:r>
            <a:r>
              <a:rPr lang="en-US" sz="1900" b="1" dirty="0">
                <a:solidFill>
                  <a:schemeClr val="tx1"/>
                </a:solidFill>
              </a:rPr>
              <a:t>shows how coloniality does not disappear in postmodern capitalism but is reorganized in a postcolonial way.</a:t>
            </a:r>
          </a:p>
          <a:p>
            <a:r>
              <a:rPr lang="it-IT" sz="1900" b="1" dirty="0" err="1">
                <a:solidFill>
                  <a:schemeClr val="tx1"/>
                </a:solidFill>
              </a:rPr>
              <a:t>What</a:t>
            </a:r>
            <a:r>
              <a:rPr lang="it-IT" sz="1900" b="1" dirty="0">
                <a:solidFill>
                  <a:schemeClr val="tx1"/>
                </a:solidFill>
              </a:rPr>
              <a:t> </a:t>
            </a:r>
            <a:r>
              <a:rPr lang="it-IT" sz="1900" b="1" dirty="0" err="1">
                <a:solidFill>
                  <a:schemeClr val="tx1"/>
                </a:solidFill>
              </a:rPr>
              <a:t>happens</a:t>
            </a:r>
            <a:r>
              <a:rPr lang="it-IT" sz="1900" b="1" dirty="0">
                <a:solidFill>
                  <a:schemeClr val="tx1"/>
                </a:solidFill>
              </a:rPr>
              <a:t> </a:t>
            </a:r>
            <a:r>
              <a:rPr lang="it-IT" sz="1900" b="1" dirty="0" err="1">
                <a:solidFill>
                  <a:schemeClr val="tx1"/>
                </a:solidFill>
              </a:rPr>
              <a:t>when</a:t>
            </a:r>
            <a:r>
              <a:rPr lang="en-US" sz="1900" b="1" dirty="0">
                <a:solidFill>
                  <a:schemeClr val="tx1"/>
                </a:solidFill>
              </a:rPr>
              <a:t> immaterial production - no longer the material production associated with industrialization - is placed at the center of the </a:t>
            </a:r>
            <a:r>
              <a:rPr lang="it-IT" sz="1900" b="1" dirty="0" err="1">
                <a:solidFill>
                  <a:schemeClr val="tx1"/>
                </a:solidFill>
              </a:rPr>
              <a:t>politics</a:t>
            </a:r>
            <a:r>
              <a:rPr lang="it-IT" sz="1900" b="1" dirty="0">
                <a:solidFill>
                  <a:schemeClr val="tx1"/>
                </a:solidFill>
              </a:rPr>
              <a:t> of </a:t>
            </a:r>
            <a:r>
              <a:rPr lang="it-IT" sz="1900" b="1" dirty="0" err="1">
                <a:solidFill>
                  <a:schemeClr val="tx1"/>
                </a:solidFill>
              </a:rPr>
              <a:t>development</a:t>
            </a:r>
            <a:r>
              <a:rPr lang="it-IT" sz="1900" b="1" dirty="0">
                <a:solidFill>
                  <a:schemeClr val="tx1"/>
                </a:solidFill>
              </a:rPr>
              <a:t>?</a:t>
            </a:r>
          </a:p>
          <a:p>
            <a:r>
              <a:rPr lang="en-US" sz="1900" b="1" dirty="0">
                <a:solidFill>
                  <a:schemeClr val="tx1"/>
                </a:solidFill>
              </a:rPr>
              <a:t>During the sixties and the seventies, the nation-states, supported by studies in the social sciences and especially economics,  defined development of Third World countries in reference to the indicators of industrialization. It was assumed that development depended on the promotion of industry, in such a way that underdevelopment necessarily corresponded to a pre-industrial </a:t>
            </a:r>
            <a:r>
              <a:rPr lang="it-IT" sz="1900" b="1" dirty="0">
                <a:solidFill>
                  <a:schemeClr val="tx1"/>
                </a:solidFill>
              </a:rPr>
              <a:t>stage of </a:t>
            </a:r>
            <a:r>
              <a:rPr lang="it-IT" sz="1900" b="1" dirty="0" err="1">
                <a:solidFill>
                  <a:schemeClr val="tx1"/>
                </a:solidFill>
              </a:rPr>
              <a:t>history</a:t>
            </a:r>
            <a:r>
              <a:rPr lang="it-IT" sz="1900" b="1" dirty="0">
                <a:solidFill>
                  <a:schemeClr val="tx1"/>
                </a:solidFill>
              </a:rPr>
              <a:t>.</a:t>
            </a:r>
          </a:p>
          <a:p>
            <a:r>
              <a:rPr lang="it-IT" sz="1900" b="1" dirty="0">
                <a:solidFill>
                  <a:schemeClr val="tx1"/>
                </a:solidFill>
              </a:rPr>
              <a:t>To the «</a:t>
            </a:r>
            <a:r>
              <a:rPr lang="it-IT" sz="1900" b="1" dirty="0" err="1">
                <a:solidFill>
                  <a:schemeClr val="tx1"/>
                </a:solidFill>
              </a:rPr>
              <a:t>developmentalists</a:t>
            </a:r>
            <a:r>
              <a:rPr lang="it-IT" sz="1900" b="1" dirty="0">
                <a:solidFill>
                  <a:schemeClr val="tx1"/>
                </a:solidFill>
              </a:rPr>
              <a:t>», </a:t>
            </a:r>
            <a:r>
              <a:rPr lang="en-US" sz="1900" b="1" dirty="0">
                <a:solidFill>
                  <a:schemeClr val="tx1"/>
                </a:solidFill>
              </a:rPr>
              <a:t>the call for promoting the transition from ‘traditional’ society to ‘modern’ society because they assumed that modernization, is a rehearsal of the old colonial idea according to which underdevelopment was an inferior phase to full development. Development and underdevelopment are two Western ideas.</a:t>
            </a:r>
            <a:endParaRPr lang="it-IT" sz="1900" b="1" dirty="0">
              <a:solidFill>
                <a:schemeClr val="tx1"/>
              </a:solidFill>
            </a:endParaRPr>
          </a:p>
        </p:txBody>
      </p:sp>
    </p:spTree>
    <p:extLst>
      <p:ext uri="{BB962C8B-B14F-4D97-AF65-F5344CB8AC3E}">
        <p14:creationId xmlns:p14="http://schemas.microsoft.com/office/powerpoint/2010/main" val="3650808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08030" y="232913"/>
            <a:ext cx="9796582" cy="6307224"/>
          </a:xfrm>
        </p:spPr>
        <p:txBody>
          <a:bodyPr>
            <a:noAutofit/>
          </a:bodyPr>
          <a:lstStyle/>
          <a:p>
            <a:r>
              <a:rPr lang="en-US" sz="1900" b="1" dirty="0">
                <a:solidFill>
                  <a:schemeClr val="tx1"/>
                </a:solidFill>
              </a:rPr>
              <a:t>The Colombian anthropologist Arturo Escobar has shown that beginning in the 1980s, the idea of industrial development weakened and was replaced by another idea: sustainable development . According to Escobar, it seems the idea of development is losing part of its strength. Its incapacity to carry out its promises, together with resistance from many social movements and many communities is weakening its powerful image;</a:t>
            </a:r>
          </a:p>
          <a:p>
            <a:r>
              <a:rPr lang="en-US" sz="1900" b="1" dirty="0">
                <a:solidFill>
                  <a:schemeClr val="tx1"/>
                </a:solidFill>
              </a:rPr>
              <a:t>The authors of critical studies try to give form to this social and epistemological weakening of development by way of their analyses. You could argue that if [industrial] development is losing its push, it is because it is no longer indispensable to the globalization strategies of capital.</a:t>
            </a:r>
          </a:p>
          <a:p>
            <a:r>
              <a:rPr lang="it-IT" sz="1900" b="1" dirty="0" err="1">
                <a:solidFill>
                  <a:schemeClr val="tx1"/>
                </a:solidFill>
              </a:rPr>
              <a:t>This</a:t>
            </a:r>
            <a:r>
              <a:rPr lang="it-IT" sz="1900" b="1" dirty="0">
                <a:solidFill>
                  <a:schemeClr val="tx1"/>
                </a:solidFill>
              </a:rPr>
              <a:t> </a:t>
            </a:r>
            <a:r>
              <a:rPr lang="it-IT" sz="1900" b="1" dirty="0" err="1">
                <a:solidFill>
                  <a:schemeClr val="tx1"/>
                </a:solidFill>
              </a:rPr>
              <a:t>means</a:t>
            </a:r>
            <a:r>
              <a:rPr lang="it-IT" sz="1900" b="1" dirty="0">
                <a:solidFill>
                  <a:schemeClr val="tx1"/>
                </a:solidFill>
              </a:rPr>
              <a:t> </a:t>
            </a:r>
            <a:r>
              <a:rPr lang="en-US" sz="1900" b="1" dirty="0">
                <a:solidFill>
                  <a:schemeClr val="tx1"/>
                </a:solidFill>
              </a:rPr>
              <a:t>that certain aspects once considered residual variables of modern </a:t>
            </a:r>
            <a:r>
              <a:rPr lang="en-US" sz="1900" b="1" dirty="0" err="1">
                <a:solidFill>
                  <a:schemeClr val="tx1"/>
                </a:solidFill>
              </a:rPr>
              <a:t>developmentalism</a:t>
            </a:r>
            <a:r>
              <a:rPr lang="en-US" sz="1900" b="1" dirty="0">
                <a:solidFill>
                  <a:schemeClr val="tx1"/>
                </a:solidFill>
              </a:rPr>
              <a:t> (like the biodiversity of the planet, the conservation of the environment, and the importance of non-occidental systems of knowing) now become central elements of the global politics of development.</a:t>
            </a:r>
          </a:p>
          <a:p>
            <a:r>
              <a:rPr lang="en-US" sz="1900" b="1" dirty="0">
                <a:solidFill>
                  <a:schemeClr val="tx1"/>
                </a:solidFill>
              </a:rPr>
              <a:t>For Escobar, ‘sustainable development’ is nothing more than the postmodern restructuring of modern development. This means that economic development is no longer measured by the material levels of industrialization, but in terms of the capacity of a society to generate and preserve human capital.</a:t>
            </a:r>
            <a:endParaRPr lang="it-IT" sz="1900" b="1" dirty="0">
              <a:solidFill>
                <a:schemeClr val="tx1"/>
              </a:solidFill>
            </a:endParaRPr>
          </a:p>
        </p:txBody>
      </p:sp>
    </p:spTree>
    <p:extLst>
      <p:ext uri="{BB962C8B-B14F-4D97-AF65-F5344CB8AC3E}">
        <p14:creationId xmlns:p14="http://schemas.microsoft.com/office/powerpoint/2010/main" val="2848765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33909" y="319177"/>
            <a:ext cx="9770703" cy="6734765"/>
          </a:xfrm>
        </p:spPr>
        <p:txBody>
          <a:bodyPr>
            <a:noAutofit/>
          </a:bodyPr>
          <a:lstStyle/>
          <a:p>
            <a:r>
              <a:rPr lang="en-US" sz="2200" b="1" dirty="0">
                <a:solidFill>
                  <a:schemeClr val="tx1"/>
                </a:solidFill>
              </a:rPr>
              <a:t>Sustainable development is a good example of the way in which the capitalist economy is reorganized in a postmodern way. If we start from the assumption that information and knowledge are the basis of the new global economy, then the lack of access to those resources becomes the key factor in explaining </a:t>
            </a:r>
            <a:r>
              <a:rPr lang="it-IT" sz="2200" b="1" dirty="0" err="1">
                <a:solidFill>
                  <a:schemeClr val="tx1"/>
                </a:solidFill>
              </a:rPr>
              <a:t>underdevelopment</a:t>
            </a:r>
            <a:r>
              <a:rPr lang="it-IT" sz="2200" b="1" dirty="0">
                <a:solidFill>
                  <a:schemeClr val="tx1"/>
                </a:solidFill>
              </a:rPr>
              <a:t>.</a:t>
            </a:r>
          </a:p>
          <a:p>
            <a:r>
              <a:rPr lang="en-US" sz="2200" b="1" i="1" dirty="0">
                <a:solidFill>
                  <a:schemeClr val="tx1"/>
                </a:solidFill>
              </a:rPr>
              <a:t>Intellectual Property (a juridical concept with a transnational scope) of </a:t>
            </a:r>
            <a:r>
              <a:rPr lang="it-IT" sz="2200" b="1" i="1" dirty="0" err="1">
                <a:solidFill>
                  <a:schemeClr val="tx1"/>
                </a:solidFill>
              </a:rPr>
              <a:t>knowledge</a:t>
            </a:r>
            <a:r>
              <a:rPr lang="it-IT" sz="2200" b="1" i="1" dirty="0">
                <a:solidFill>
                  <a:schemeClr val="tx1"/>
                </a:solidFill>
              </a:rPr>
              <a:t> of </a:t>
            </a:r>
            <a:r>
              <a:rPr lang="it-IT" sz="2200" b="1" i="1" dirty="0" err="1">
                <a:solidFill>
                  <a:schemeClr val="tx1"/>
                </a:solidFill>
              </a:rPr>
              <a:t>genetic</a:t>
            </a:r>
            <a:r>
              <a:rPr lang="it-IT" sz="2200" b="1" i="1" dirty="0">
                <a:solidFill>
                  <a:schemeClr val="tx1"/>
                </a:solidFill>
              </a:rPr>
              <a:t> </a:t>
            </a:r>
            <a:r>
              <a:rPr lang="it-IT" sz="2200" b="1" i="1" dirty="0" err="1">
                <a:solidFill>
                  <a:schemeClr val="tx1"/>
                </a:solidFill>
              </a:rPr>
              <a:t>material</a:t>
            </a:r>
            <a:r>
              <a:rPr lang="it-IT" sz="2200" b="1" dirty="0">
                <a:solidFill>
                  <a:schemeClr val="tx1"/>
                </a:solidFill>
              </a:rPr>
              <a:t>: by </a:t>
            </a:r>
            <a:r>
              <a:rPr lang="it-IT" sz="2200" b="1" dirty="0" err="1">
                <a:solidFill>
                  <a:schemeClr val="tx1"/>
                </a:solidFill>
              </a:rPr>
              <a:t>claiming</a:t>
            </a:r>
            <a:r>
              <a:rPr lang="it-IT" sz="2200" b="1" dirty="0">
                <a:solidFill>
                  <a:schemeClr val="tx1"/>
                </a:solidFill>
              </a:rPr>
              <a:t> </a:t>
            </a:r>
            <a:r>
              <a:rPr lang="en-US" sz="2200" b="1" dirty="0">
                <a:solidFill>
                  <a:schemeClr val="tx1"/>
                </a:solidFill>
              </a:rPr>
              <a:t>that genetically modified biological material is no longer a product of nature but of human intellect, the multinationals claim the right to patent and declare as their own the economic benefits from the </a:t>
            </a:r>
            <a:r>
              <a:rPr lang="en-US" sz="2200" b="1" dirty="0" err="1">
                <a:solidFill>
                  <a:schemeClr val="tx1"/>
                </a:solidFill>
              </a:rPr>
              <a:t>comercialization</a:t>
            </a:r>
            <a:r>
              <a:rPr lang="en-US" sz="2200" b="1" dirty="0">
                <a:solidFill>
                  <a:schemeClr val="tx1"/>
                </a:solidFill>
              </a:rPr>
              <a:t> of these products.</a:t>
            </a:r>
          </a:p>
          <a:p>
            <a:r>
              <a:rPr lang="en-US" sz="2200" b="1" dirty="0">
                <a:solidFill>
                  <a:schemeClr val="tx1"/>
                </a:solidFill>
              </a:rPr>
              <a:t>Legitimated in this way by a supranational juridical regime, the intellectual assets administered by multinational corporations are converted into the key sector for the creation of wealth in postmodern capitalism.</a:t>
            </a:r>
          </a:p>
        </p:txBody>
      </p:sp>
    </p:spTree>
    <p:extLst>
      <p:ext uri="{BB962C8B-B14F-4D97-AF65-F5344CB8AC3E}">
        <p14:creationId xmlns:p14="http://schemas.microsoft.com/office/powerpoint/2010/main" val="3010826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542925"/>
            <a:ext cx="8915400" cy="5953125"/>
          </a:xfrm>
        </p:spPr>
        <p:txBody>
          <a:bodyPr>
            <a:normAutofit/>
          </a:bodyPr>
          <a:lstStyle/>
          <a:p>
            <a:r>
              <a:rPr lang="en-US" sz="1900" b="1" dirty="0">
                <a:solidFill>
                  <a:schemeClr val="tx1"/>
                </a:solidFill>
              </a:rPr>
              <a:t>Is precisely here where the ‘postcolonial face’ of Empire is revealed. </a:t>
            </a:r>
            <a:r>
              <a:rPr lang="it-IT" sz="1900" b="1" dirty="0">
                <a:solidFill>
                  <a:schemeClr val="tx1"/>
                </a:solidFill>
              </a:rPr>
              <a:t>Castro-</a:t>
            </a:r>
            <a:r>
              <a:rPr lang="it-IT" sz="1900" b="1" dirty="0" err="1">
                <a:solidFill>
                  <a:schemeClr val="tx1"/>
                </a:solidFill>
              </a:rPr>
              <a:t>Gómez</a:t>
            </a:r>
            <a:r>
              <a:rPr lang="it-IT" sz="1900" b="1" dirty="0">
                <a:solidFill>
                  <a:schemeClr val="tx1"/>
                </a:solidFill>
              </a:rPr>
              <a:t> </a:t>
            </a:r>
            <a:r>
              <a:rPr lang="it-IT" sz="1900" b="1" dirty="0" err="1">
                <a:solidFill>
                  <a:schemeClr val="tx1"/>
                </a:solidFill>
              </a:rPr>
              <a:t>is</a:t>
            </a:r>
            <a:r>
              <a:rPr lang="it-IT" sz="1900" b="1" dirty="0">
                <a:solidFill>
                  <a:schemeClr val="tx1"/>
                </a:solidFill>
              </a:rPr>
              <a:t> </a:t>
            </a:r>
            <a:r>
              <a:rPr lang="en-US" sz="1900" b="1" dirty="0">
                <a:solidFill>
                  <a:schemeClr val="tx1"/>
                </a:solidFill>
              </a:rPr>
              <a:t>talking about the ways in which new representations of development reinforce the modern/colonial hierarchies in a postmodern register, establishing a difference between the valid knowledge of some, and the non-knowledge of the others. One example of this is the way in which global agendas of sustainable development approach the subject of ‘traditional knowledge’. Multinational corporations are aware that by association with biodiversity and genetic resources, traditional knowledge and its ‘officials’ acquire a fabulous economic potential and represent numerous opportunities for commercialization.</a:t>
            </a:r>
          </a:p>
          <a:p>
            <a:r>
              <a:rPr lang="en-US" sz="1900" b="1" dirty="0">
                <a:solidFill>
                  <a:schemeClr val="tx1"/>
                </a:solidFill>
              </a:rPr>
              <a:t>We know that in the modern paradigm of development, non-occidental systems were seen as the enemies of progress. It was assumed that industrialization created the conditions to leave behind a type of knowledge based in myths and superstitions, replacing it with the technical-scientific knowledge of modernity. It was also believed that personal traits like passivity, lack of discipline and indolence, associated perhaps to defects of race, depended rather on the ‘absence of modernity’.</a:t>
            </a:r>
            <a:endParaRPr lang="it-IT" sz="1900" b="1" dirty="0">
              <a:solidFill>
                <a:schemeClr val="tx1"/>
              </a:solidFill>
            </a:endParaRPr>
          </a:p>
        </p:txBody>
      </p:sp>
    </p:spTree>
    <p:extLst>
      <p:ext uri="{BB962C8B-B14F-4D97-AF65-F5344CB8AC3E}">
        <p14:creationId xmlns:p14="http://schemas.microsoft.com/office/powerpoint/2010/main" val="1970771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962024"/>
            <a:ext cx="8915400" cy="5648325"/>
          </a:xfrm>
        </p:spPr>
        <p:txBody>
          <a:bodyPr>
            <a:normAutofit/>
          </a:bodyPr>
          <a:lstStyle/>
          <a:p>
            <a:r>
              <a:rPr lang="en-US" sz="2000" b="1" dirty="0">
                <a:solidFill>
                  <a:schemeClr val="tx1"/>
                </a:solidFill>
              </a:rPr>
              <a:t>Postmodern capitalism is presented as a machine of </a:t>
            </a:r>
            <a:r>
              <a:rPr lang="en-US" sz="2000" b="1" dirty="0" err="1">
                <a:solidFill>
                  <a:schemeClr val="tx1"/>
                </a:solidFill>
              </a:rPr>
              <a:t>segmentary</a:t>
            </a:r>
            <a:r>
              <a:rPr lang="en-US" sz="2000" b="1" dirty="0">
                <a:solidFill>
                  <a:schemeClr val="tx1"/>
                </a:solidFill>
              </a:rPr>
              <a:t> inclusions, not of exclusions. Non-occidental knowledge is welcomed by the global agendas of Empire because it is useful to the capitalist project of biodiversity. The tolerance of cultural diversity has become a ‘politically correct’ value in Empire, but only in the sense that diversity is useful for the reproduction of capital. The indigenous person, for example, is no longer seen as someone pertaining to the social, economic and cognitive past of humanity, but as the ‘guardian of biodiversity’. Once considered obstacles to a nation’s economic development, the indigenous are now seen as indispensable to the sustainable development of the world.</a:t>
            </a:r>
          </a:p>
          <a:p>
            <a:r>
              <a:rPr lang="en-US" sz="2000" b="1" dirty="0">
                <a:solidFill>
                  <a:schemeClr val="tx1"/>
                </a:solidFill>
              </a:rPr>
              <a:t>The colonial hierarchies of knowledge established by modernity, persist and make it difficult to think of a world in which epistemic plurality is recognized and appreciated. Capitalism is a machine that captures the proliferation of possible worlds and expropriates the </a:t>
            </a:r>
            <a:r>
              <a:rPr lang="it-IT" sz="2000" b="1" dirty="0">
                <a:solidFill>
                  <a:schemeClr val="tx1"/>
                </a:solidFill>
              </a:rPr>
              <a:t>production of ‘</a:t>
            </a:r>
            <a:r>
              <a:rPr lang="it-IT" sz="2000" b="1" dirty="0" err="1">
                <a:solidFill>
                  <a:schemeClr val="tx1"/>
                </a:solidFill>
              </a:rPr>
              <a:t>other</a:t>
            </a:r>
            <a:r>
              <a:rPr lang="it-IT" sz="2000" b="1" dirty="0">
                <a:solidFill>
                  <a:schemeClr val="tx1"/>
                </a:solidFill>
              </a:rPr>
              <a:t>’ </a:t>
            </a:r>
            <a:r>
              <a:rPr lang="it-IT" sz="2000" b="1" dirty="0" err="1">
                <a:solidFill>
                  <a:schemeClr val="tx1"/>
                </a:solidFill>
              </a:rPr>
              <a:t>knowledges</a:t>
            </a:r>
            <a:r>
              <a:rPr lang="it-IT" sz="2000" b="1" dirty="0">
                <a:solidFill>
                  <a:schemeClr val="tx1"/>
                </a:solidFill>
              </a:rPr>
              <a:t>.</a:t>
            </a:r>
          </a:p>
        </p:txBody>
      </p:sp>
    </p:spTree>
    <p:extLst>
      <p:ext uri="{BB962C8B-B14F-4D97-AF65-F5344CB8AC3E}">
        <p14:creationId xmlns:p14="http://schemas.microsoft.com/office/powerpoint/2010/main" val="2598844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800" b="1" dirty="0">
                <a:solidFill>
                  <a:schemeClr val="tx1"/>
                </a:solidFill>
              </a:rPr>
              <a:t>Santiago Castro-</a:t>
            </a:r>
            <a:r>
              <a:rPr lang="it-IT" sz="2800" b="1" dirty="0" err="1">
                <a:solidFill>
                  <a:schemeClr val="tx1"/>
                </a:solidFill>
              </a:rPr>
              <a:t>Gómez</a:t>
            </a:r>
            <a:r>
              <a:rPr lang="it-IT" sz="2800" b="1" dirty="0">
                <a:solidFill>
                  <a:schemeClr val="tx1"/>
                </a:solidFill>
              </a:rPr>
              <a:t>, </a:t>
            </a:r>
            <a:r>
              <a:rPr lang="en-US" sz="2800" b="1" i="1" dirty="0">
                <a:solidFill>
                  <a:schemeClr val="tx1"/>
                </a:solidFill>
              </a:rPr>
              <a:t>THE MISSING CHAPTER OF EMPIRE: POSTMODERN REORGANIZATION OF COLONIALITY AND POST-FORDIST </a:t>
            </a:r>
            <a:r>
              <a:rPr lang="it-IT" sz="2800" b="1" i="1" dirty="0">
                <a:solidFill>
                  <a:schemeClr val="tx1"/>
                </a:solidFill>
              </a:rPr>
              <a:t>CAPITALISM</a:t>
            </a:r>
          </a:p>
        </p:txBody>
      </p:sp>
      <p:sp>
        <p:nvSpPr>
          <p:cNvPr id="3" name="Segnaposto contenuto 2"/>
          <p:cNvSpPr>
            <a:spLocks noGrp="1"/>
          </p:cNvSpPr>
          <p:nvPr>
            <p:ph idx="1"/>
          </p:nvPr>
        </p:nvSpPr>
        <p:spPr/>
        <p:txBody>
          <a:bodyPr>
            <a:normAutofit/>
          </a:bodyPr>
          <a:lstStyle/>
          <a:p>
            <a:r>
              <a:rPr lang="it-IT" sz="2400" b="1" dirty="0" err="1">
                <a:solidFill>
                  <a:schemeClr val="tx1"/>
                </a:solidFill>
              </a:rPr>
              <a:t>Is</a:t>
            </a:r>
            <a:r>
              <a:rPr lang="it-IT" sz="2400" b="1" dirty="0">
                <a:solidFill>
                  <a:schemeClr val="tx1"/>
                </a:solidFill>
              </a:rPr>
              <a:t> </a:t>
            </a:r>
            <a:r>
              <a:rPr lang="it-IT" sz="2400" b="1" dirty="0" err="1">
                <a:solidFill>
                  <a:schemeClr val="tx1"/>
                </a:solidFill>
              </a:rPr>
              <a:t>there</a:t>
            </a:r>
            <a:r>
              <a:rPr lang="it-IT" sz="2400" b="1" dirty="0">
                <a:solidFill>
                  <a:schemeClr val="tx1"/>
                </a:solidFill>
              </a:rPr>
              <a:t> </a:t>
            </a:r>
            <a:r>
              <a:rPr lang="it-IT" sz="2400" b="1" dirty="0" err="1">
                <a:solidFill>
                  <a:schemeClr val="tx1"/>
                </a:solidFill>
              </a:rPr>
              <a:t>only</a:t>
            </a:r>
            <a:r>
              <a:rPr lang="it-IT" sz="2400" b="1" dirty="0">
                <a:solidFill>
                  <a:schemeClr val="tx1"/>
                </a:solidFill>
              </a:rPr>
              <a:t> </a:t>
            </a:r>
            <a:r>
              <a:rPr lang="en-US" sz="2400" b="1" dirty="0">
                <a:solidFill>
                  <a:schemeClr val="tx1"/>
                </a:solidFill>
              </a:rPr>
              <a:t>one world or are there various possible worlds?</a:t>
            </a:r>
          </a:p>
          <a:p>
            <a:r>
              <a:rPr lang="en-US" sz="2400" b="1" dirty="0">
                <a:solidFill>
                  <a:schemeClr val="tx1"/>
                </a:solidFill>
              </a:rPr>
              <a:t>Is it possible to share a single world where many worlds are possible?</a:t>
            </a:r>
          </a:p>
          <a:p>
            <a:r>
              <a:rPr lang="en-US" sz="2400" b="1" dirty="0">
                <a:solidFill>
                  <a:schemeClr val="tx1"/>
                </a:solidFill>
              </a:rPr>
              <a:t>Is it possible to share a world where different ways of knowing that world can coexist and complement each other? A world where epistemological plurality can be recognized and valued?</a:t>
            </a:r>
          </a:p>
          <a:p>
            <a:r>
              <a:rPr lang="en-US" sz="2400" b="1" dirty="0">
                <a:solidFill>
                  <a:schemeClr val="tx1"/>
                </a:solidFill>
              </a:rPr>
              <a:t>Author’s answer to these questions is a ‘provisional no’.</a:t>
            </a:r>
            <a:endParaRPr lang="it-IT" sz="2400" b="1" dirty="0">
              <a:solidFill>
                <a:schemeClr val="tx1"/>
              </a:solidFill>
            </a:endParaRPr>
          </a:p>
        </p:txBody>
      </p:sp>
    </p:spTree>
    <p:extLst>
      <p:ext uri="{BB962C8B-B14F-4D97-AF65-F5344CB8AC3E}">
        <p14:creationId xmlns:p14="http://schemas.microsoft.com/office/powerpoint/2010/main" val="1127015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409303"/>
            <a:ext cx="8915400" cy="5501919"/>
          </a:xfrm>
        </p:spPr>
        <p:txBody>
          <a:bodyPr>
            <a:normAutofit lnSpcReduction="10000"/>
          </a:bodyPr>
          <a:lstStyle/>
          <a:p>
            <a:r>
              <a:rPr lang="en-US" sz="2400" b="1" dirty="0">
                <a:solidFill>
                  <a:schemeClr val="tx1"/>
                </a:solidFill>
              </a:rPr>
              <a:t>To this day, at least for the last 500 years, it has not been possible to recognize the epistemological plurality of the world. On the contrary, a single way of knowing the world, the scientific-technical rationality of the West, has been postulated as the only valid </a:t>
            </a:r>
            <a:r>
              <a:rPr lang="en-US" sz="2400" b="1" i="1" dirty="0">
                <a:solidFill>
                  <a:schemeClr val="tx1"/>
                </a:solidFill>
              </a:rPr>
              <a:t>episteme</a:t>
            </a:r>
            <a:r>
              <a:rPr lang="en-US" sz="2400" b="1" dirty="0">
                <a:solidFill>
                  <a:schemeClr val="tx1"/>
                </a:solidFill>
              </a:rPr>
              <a:t>, that is to say the only </a:t>
            </a:r>
            <a:r>
              <a:rPr lang="en-US" sz="2400" b="1" i="1" dirty="0">
                <a:solidFill>
                  <a:schemeClr val="tx1"/>
                </a:solidFill>
              </a:rPr>
              <a:t>episteme</a:t>
            </a:r>
            <a:r>
              <a:rPr lang="en-US" sz="2400" b="1" dirty="0">
                <a:solidFill>
                  <a:schemeClr val="tx1"/>
                </a:solidFill>
              </a:rPr>
              <a:t> capable of generating real knowledge about nature, the economy, society, morality and </a:t>
            </a:r>
            <a:r>
              <a:rPr lang="en-US" sz="2400" b="1" i="1" dirty="0">
                <a:solidFill>
                  <a:schemeClr val="tx1"/>
                </a:solidFill>
              </a:rPr>
              <a:t>people’s happiness</a:t>
            </a:r>
            <a:r>
              <a:rPr lang="en-US" sz="2400" b="1" dirty="0">
                <a:solidFill>
                  <a:schemeClr val="tx1"/>
                </a:solidFill>
              </a:rPr>
              <a:t>. </a:t>
            </a:r>
          </a:p>
          <a:p>
            <a:r>
              <a:rPr lang="en-US" sz="2400" b="1" dirty="0">
                <a:solidFill>
                  <a:schemeClr val="tx1"/>
                </a:solidFill>
              </a:rPr>
              <a:t>All other ways of knowing the world have been relegated to the sphere of </a:t>
            </a:r>
            <a:r>
              <a:rPr lang="en-US" sz="2400" b="1" dirty="0" err="1">
                <a:solidFill>
                  <a:schemeClr val="tx1"/>
                </a:solidFill>
              </a:rPr>
              <a:t>doxa</a:t>
            </a:r>
            <a:r>
              <a:rPr lang="en-US" sz="2400" b="1" dirty="0">
                <a:solidFill>
                  <a:schemeClr val="tx1"/>
                </a:solidFill>
              </a:rPr>
              <a:t>, as if they were </a:t>
            </a:r>
            <a:r>
              <a:rPr lang="en-US" sz="2400" b="1" i="1" dirty="0">
                <a:solidFill>
                  <a:schemeClr val="tx1"/>
                </a:solidFill>
              </a:rPr>
              <a:t>a part of modern science’s past </a:t>
            </a:r>
            <a:r>
              <a:rPr lang="en-US" sz="2400" b="1" dirty="0">
                <a:solidFill>
                  <a:schemeClr val="tx1"/>
                </a:solidFill>
              </a:rPr>
              <a:t>, and are even considered an ‘</a:t>
            </a:r>
            <a:r>
              <a:rPr lang="en-US" sz="2400" b="1" dirty="0" err="1">
                <a:solidFill>
                  <a:schemeClr val="tx1"/>
                </a:solidFill>
              </a:rPr>
              <a:t>epistomelogical</a:t>
            </a:r>
            <a:r>
              <a:rPr lang="en-US" sz="2400" b="1" dirty="0">
                <a:solidFill>
                  <a:schemeClr val="tx1"/>
                </a:solidFill>
              </a:rPr>
              <a:t> obstacle’ to attaining the </a:t>
            </a:r>
            <a:r>
              <a:rPr lang="en-US" sz="2400" b="1" i="1" dirty="0">
                <a:solidFill>
                  <a:schemeClr val="tx1"/>
                </a:solidFill>
              </a:rPr>
              <a:t>certainty</a:t>
            </a:r>
            <a:r>
              <a:rPr lang="en-US" sz="2400" b="1" dirty="0">
                <a:solidFill>
                  <a:schemeClr val="tx1"/>
                </a:solidFill>
              </a:rPr>
              <a:t> of knowledge.</a:t>
            </a:r>
          </a:p>
          <a:p>
            <a:r>
              <a:rPr lang="en-US" sz="2400" b="1" dirty="0">
                <a:solidFill>
                  <a:schemeClr val="tx1"/>
                </a:solidFill>
              </a:rPr>
              <a:t>We have called this situation “the </a:t>
            </a:r>
            <a:r>
              <a:rPr lang="en-US" sz="2400" b="1" i="1" dirty="0">
                <a:solidFill>
                  <a:schemeClr val="tx1"/>
                </a:solidFill>
              </a:rPr>
              <a:t>coloniality of power</a:t>
            </a:r>
            <a:r>
              <a:rPr lang="en-US" sz="2400" b="1" dirty="0">
                <a:solidFill>
                  <a:schemeClr val="tx1"/>
                </a:solidFill>
              </a:rPr>
              <a:t>”. But…</a:t>
            </a:r>
            <a:endParaRPr lang="it-IT" sz="2400" b="1" dirty="0">
              <a:solidFill>
                <a:schemeClr val="tx1"/>
              </a:solidFill>
            </a:endParaRPr>
          </a:p>
        </p:txBody>
      </p:sp>
    </p:spTree>
    <p:extLst>
      <p:ext uri="{BB962C8B-B14F-4D97-AF65-F5344CB8AC3E}">
        <p14:creationId xmlns:p14="http://schemas.microsoft.com/office/powerpoint/2010/main" val="1320250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191589"/>
            <a:ext cx="8915400" cy="5719633"/>
          </a:xfrm>
        </p:spPr>
        <p:txBody>
          <a:bodyPr>
            <a:normAutofit/>
          </a:bodyPr>
          <a:lstStyle/>
          <a:p>
            <a:r>
              <a:rPr lang="en-US" sz="2200" b="1" dirty="0">
                <a:solidFill>
                  <a:schemeClr val="tx1"/>
                </a:solidFill>
              </a:rPr>
              <a:t>…</a:t>
            </a:r>
            <a:r>
              <a:rPr lang="en-US" sz="2200" b="1" i="1" dirty="0" err="1">
                <a:solidFill>
                  <a:schemeClr val="tx1"/>
                </a:solidFill>
              </a:rPr>
              <a:t>nowaday</a:t>
            </a:r>
            <a:r>
              <a:rPr lang="en-US" sz="2200" b="1" dirty="0">
                <a:solidFill>
                  <a:schemeClr val="tx1"/>
                </a:solidFill>
              </a:rPr>
              <a:t>, do we live in a word where the old epistemological hierarchies made rigid by modern colonialism have disappeared, or on the contrary, are we witnessing a postmodern reorganization of coloniality?</a:t>
            </a:r>
          </a:p>
          <a:p>
            <a:r>
              <a:rPr lang="en-US" sz="2200" b="1" dirty="0">
                <a:solidFill>
                  <a:schemeClr val="tx1"/>
                </a:solidFill>
              </a:rPr>
              <a:t>Trying to answer to this question, Castro-Gomez analyzes the famous book Empire (2000), by Michael Hardt and Antonio Negri because they offered a clear answer to this question.</a:t>
            </a:r>
          </a:p>
          <a:p>
            <a:r>
              <a:rPr lang="en-US" sz="2200" b="1" dirty="0">
                <a:solidFill>
                  <a:schemeClr val="tx1"/>
                </a:solidFill>
              </a:rPr>
              <a:t>Their thesis is that the modern/colonial hierarchies have disappeared, and that there now exists </a:t>
            </a:r>
            <a:r>
              <a:rPr lang="en-US" sz="2200" b="1" i="1" dirty="0">
                <a:solidFill>
                  <a:schemeClr val="tx1"/>
                </a:solidFill>
              </a:rPr>
              <a:t>a unique opportunity </a:t>
            </a:r>
            <a:r>
              <a:rPr lang="en-US" sz="2200" b="1" dirty="0">
                <a:solidFill>
                  <a:schemeClr val="tx1"/>
                </a:solidFill>
              </a:rPr>
              <a:t>for the </a:t>
            </a:r>
            <a:r>
              <a:rPr lang="en-US" sz="2200" b="1" i="1" dirty="0">
                <a:solidFill>
                  <a:schemeClr val="tx1"/>
                </a:solidFill>
              </a:rPr>
              <a:t>multitude</a:t>
            </a:r>
            <a:r>
              <a:rPr lang="en-US" sz="2200" b="1" dirty="0">
                <a:solidFill>
                  <a:schemeClr val="tx1"/>
                </a:solidFill>
              </a:rPr>
              <a:t> to generate a plurality of possible worlds in </a:t>
            </a:r>
            <a:r>
              <a:rPr lang="en-US" sz="2200" b="1" i="1" dirty="0">
                <a:solidFill>
                  <a:schemeClr val="tx1"/>
                </a:solidFill>
              </a:rPr>
              <a:t>opposition</a:t>
            </a:r>
            <a:r>
              <a:rPr lang="en-US" sz="2200" b="1" dirty="0">
                <a:solidFill>
                  <a:schemeClr val="tx1"/>
                </a:solidFill>
              </a:rPr>
              <a:t> to </a:t>
            </a:r>
            <a:r>
              <a:rPr lang="en-US" sz="2200" b="1" i="1" dirty="0">
                <a:solidFill>
                  <a:schemeClr val="tx1"/>
                </a:solidFill>
              </a:rPr>
              <a:t>the single world of Empire</a:t>
            </a:r>
            <a:r>
              <a:rPr lang="en-US" sz="2200" b="1" dirty="0">
                <a:solidFill>
                  <a:schemeClr val="tx1"/>
                </a:solidFill>
              </a:rPr>
              <a:t>.</a:t>
            </a:r>
          </a:p>
          <a:p>
            <a:r>
              <a:rPr lang="en-US" sz="2200" b="1" dirty="0">
                <a:solidFill>
                  <a:schemeClr val="tx1"/>
                </a:solidFill>
              </a:rPr>
              <a:t>Castro-Gomez’s thesis is that Empire is only a postmodern renewal of the rigid epistemological hierarchies that existed under modernity, making it difficult to think of a radical democracy of the multitude as H/N propose.</a:t>
            </a:r>
          </a:p>
        </p:txBody>
      </p:sp>
    </p:spTree>
    <p:extLst>
      <p:ext uri="{BB962C8B-B14F-4D97-AF65-F5344CB8AC3E}">
        <p14:creationId xmlns:p14="http://schemas.microsoft.com/office/powerpoint/2010/main" val="498115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0"/>
            <a:ext cx="8911687" cy="966651"/>
          </a:xfrm>
        </p:spPr>
        <p:txBody>
          <a:bodyPr>
            <a:normAutofit/>
          </a:bodyPr>
          <a:lstStyle/>
          <a:p>
            <a:pPr lvl="0"/>
            <a:r>
              <a:rPr lang="en-US" sz="2800" b="1" dirty="0">
                <a:solidFill>
                  <a:schemeClr val="tx1"/>
                </a:solidFill>
              </a:rPr>
              <a:t>Arguments that H/N offer</a:t>
            </a:r>
            <a:r>
              <a:rPr lang="it-IT" sz="2800" b="1" dirty="0">
                <a:solidFill>
                  <a:schemeClr val="tx1"/>
                </a:solidFill>
              </a:rPr>
              <a:t> </a:t>
            </a:r>
            <a:r>
              <a:rPr lang="en-US" sz="2800" b="1" dirty="0">
                <a:solidFill>
                  <a:schemeClr val="tx1"/>
                </a:solidFill>
              </a:rPr>
              <a:t>to support the “death of colonialism in the contemporary world” thesis</a:t>
            </a:r>
            <a:endParaRPr lang="it-IT" sz="2800" b="1" dirty="0">
              <a:solidFill>
                <a:schemeClr val="tx1"/>
              </a:solidFill>
            </a:endParaRPr>
          </a:p>
        </p:txBody>
      </p:sp>
      <p:sp>
        <p:nvSpPr>
          <p:cNvPr id="3" name="Segnaposto contenuto 2"/>
          <p:cNvSpPr>
            <a:spLocks noGrp="1"/>
          </p:cNvSpPr>
          <p:nvPr>
            <p:ph idx="1"/>
          </p:nvPr>
        </p:nvSpPr>
        <p:spPr>
          <a:xfrm>
            <a:off x="2589212" y="879567"/>
            <a:ext cx="8915400" cy="5031656"/>
          </a:xfrm>
        </p:spPr>
        <p:txBody>
          <a:bodyPr>
            <a:noAutofit/>
          </a:bodyPr>
          <a:lstStyle/>
          <a:p>
            <a:r>
              <a:rPr lang="en-US" sz="2000" b="1" dirty="0">
                <a:solidFill>
                  <a:schemeClr val="tx1"/>
                </a:solidFill>
              </a:rPr>
              <a:t>The general thesis of H/N is that both imperialism and colonialism have reached their end because they are both specifically modern devices of the exploitation of human labor, and today capital does not need these historical forms to reproduce itself. On the contrary, imperialism and colonialism, which were very useful to the expansion of capital for more that 400 years, actually became an obstacle for global capitalism. For this reason, these forms were overtaken by the dynamics of the world market itself.</a:t>
            </a:r>
          </a:p>
          <a:p>
            <a:r>
              <a:rPr lang="en-US" sz="2000" b="1" dirty="0">
                <a:solidFill>
                  <a:schemeClr val="tx1"/>
                </a:solidFill>
              </a:rPr>
              <a:t>H/N associate colonialism directly with the formation of European nation-states in the seventeenth and eighteenth centuries. What the Enlightenment proposed was to legitimate, by way of science, the establishment of disciplinary apparatuses that permitted the normalization of bodies and minds to orient them towards productive work. But it is precisely in the enlightened project of normalization where colonialism fits so well. Constructing the profile of the ‘normal’ subject that capitalism needed (white, male, owner, worker, heterosexual, etc.) necessarily required the image of an ‘other’ located in the exteriority of European </a:t>
            </a:r>
            <a:r>
              <a:rPr lang="it-IT" sz="2000" b="1" dirty="0" err="1">
                <a:solidFill>
                  <a:schemeClr val="tx1"/>
                </a:solidFill>
              </a:rPr>
              <a:t>space</a:t>
            </a:r>
            <a:r>
              <a:rPr lang="it-IT" sz="2000" b="1" dirty="0">
                <a:solidFill>
                  <a:schemeClr val="tx1"/>
                </a:solidFill>
              </a:rPr>
              <a:t>.</a:t>
            </a:r>
          </a:p>
        </p:txBody>
      </p:sp>
    </p:spTree>
    <p:extLst>
      <p:ext uri="{BB962C8B-B14F-4D97-AF65-F5344CB8AC3E}">
        <p14:creationId xmlns:p14="http://schemas.microsoft.com/office/powerpoint/2010/main" val="4198426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383177"/>
            <a:ext cx="8915400" cy="6200503"/>
          </a:xfrm>
        </p:spPr>
        <p:txBody>
          <a:bodyPr>
            <a:noAutofit/>
          </a:bodyPr>
          <a:lstStyle/>
          <a:p>
            <a:r>
              <a:rPr lang="en-US" sz="2000" b="1" dirty="0">
                <a:solidFill>
                  <a:schemeClr val="tx1"/>
                </a:solidFill>
              </a:rPr>
              <a:t>The identity of the bourgeois subject is constructed in opposition to the images of ‘savages’ who lived in America, Africa and Asia that chroniclers and travelers had circulated throughout Europe. Therefore, present-day values of ‘civilization’ are affirmed in contrast to the </a:t>
            </a:r>
            <a:r>
              <a:rPr lang="en-US" sz="2000" b="1" i="1" dirty="0">
                <a:solidFill>
                  <a:schemeClr val="tx1"/>
                </a:solidFill>
              </a:rPr>
              <a:t>barbaric past </a:t>
            </a:r>
            <a:r>
              <a:rPr lang="en-US" sz="2000" b="1" dirty="0">
                <a:solidFill>
                  <a:schemeClr val="tx1"/>
                </a:solidFill>
              </a:rPr>
              <a:t>in which all that are ‘outside’ live.</a:t>
            </a:r>
            <a:endParaRPr lang="it-IT" sz="2000" b="1" dirty="0">
              <a:solidFill>
                <a:schemeClr val="tx1"/>
              </a:solidFill>
            </a:endParaRPr>
          </a:p>
          <a:p>
            <a:r>
              <a:rPr lang="en-US" sz="2000" b="1" dirty="0">
                <a:solidFill>
                  <a:schemeClr val="tx1"/>
                </a:solidFill>
              </a:rPr>
              <a:t>In the nineteenth century, once </a:t>
            </a:r>
            <a:r>
              <a:rPr lang="en-US" sz="2000" b="1" i="1" dirty="0">
                <a:solidFill>
                  <a:schemeClr val="tx1"/>
                </a:solidFill>
              </a:rPr>
              <a:t>the </a:t>
            </a:r>
            <a:r>
              <a:rPr lang="en-US" sz="2000" b="1" i="1" dirty="0" err="1">
                <a:solidFill>
                  <a:schemeClr val="tx1"/>
                </a:solidFill>
              </a:rPr>
              <a:t>Fordist</a:t>
            </a:r>
            <a:r>
              <a:rPr lang="en-US" sz="2000" b="1" i="1" dirty="0">
                <a:solidFill>
                  <a:schemeClr val="tx1"/>
                </a:solidFill>
              </a:rPr>
              <a:t> mode of production </a:t>
            </a:r>
            <a:r>
              <a:rPr lang="en-US" sz="2000" b="1" dirty="0">
                <a:solidFill>
                  <a:schemeClr val="tx1"/>
                </a:solidFill>
              </a:rPr>
              <a:t>had consolidated its hegemony, colonialism continued to play an important role in the reproduction of capital, thanks to the struggle that arose between the different industrial empires of Europe. In this phase, colonialism is subordinated to the formation of European industrial society and the need to conquer outside markets as a source of resources, a competition that would culminate in the First World War.</a:t>
            </a:r>
            <a:endParaRPr lang="it-IT" sz="2000" b="1" dirty="0">
              <a:solidFill>
                <a:schemeClr val="tx1"/>
              </a:solidFill>
            </a:endParaRPr>
          </a:p>
          <a:p>
            <a:r>
              <a:rPr lang="en-US" sz="2000" b="1" dirty="0">
                <a:solidFill>
                  <a:schemeClr val="tx1"/>
                </a:solidFill>
              </a:rPr>
              <a:t>From this perspective, colonialism appears as a </a:t>
            </a:r>
            <a:r>
              <a:rPr lang="en-US" sz="2000" b="1" dirty="0" err="1">
                <a:solidFill>
                  <a:schemeClr val="tx1"/>
                </a:solidFill>
              </a:rPr>
              <a:t>subproduct</a:t>
            </a:r>
            <a:r>
              <a:rPr lang="en-US" sz="2000" b="1" dirty="0">
                <a:solidFill>
                  <a:schemeClr val="tx1"/>
                </a:solidFill>
              </a:rPr>
              <a:t> of the development of industrial capitalism in certain European nation-states. This situation persisted until well into the twentieth century, until the first two decades of the Cold War, when the larger part of the colonized countries declared their independence from Europe, in the moment when capitalism started to make the move from a </a:t>
            </a:r>
            <a:r>
              <a:rPr lang="en-US" sz="2000" b="1" dirty="0" err="1">
                <a:solidFill>
                  <a:schemeClr val="tx1"/>
                </a:solidFill>
              </a:rPr>
              <a:t>Fordist</a:t>
            </a:r>
            <a:r>
              <a:rPr lang="en-US" sz="2000" b="1" dirty="0">
                <a:solidFill>
                  <a:schemeClr val="tx1"/>
                </a:solidFill>
              </a:rPr>
              <a:t> economy to a post-</a:t>
            </a:r>
            <a:r>
              <a:rPr lang="en-US" sz="2000" b="1" dirty="0" err="1">
                <a:solidFill>
                  <a:schemeClr val="tx1"/>
                </a:solidFill>
              </a:rPr>
              <a:t>Fordist</a:t>
            </a:r>
            <a:r>
              <a:rPr lang="en-US" sz="2000" b="1" dirty="0">
                <a:solidFill>
                  <a:schemeClr val="tx1"/>
                </a:solidFill>
              </a:rPr>
              <a:t> mode of production.</a:t>
            </a:r>
            <a:endParaRPr lang="it-IT" sz="2000" b="1" dirty="0">
              <a:solidFill>
                <a:schemeClr val="tx1"/>
              </a:solidFill>
            </a:endParaRPr>
          </a:p>
        </p:txBody>
      </p:sp>
    </p:spTree>
    <p:extLst>
      <p:ext uri="{BB962C8B-B14F-4D97-AF65-F5344CB8AC3E}">
        <p14:creationId xmlns:p14="http://schemas.microsoft.com/office/powerpoint/2010/main" val="2077177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287383"/>
            <a:ext cx="8915400" cy="5623839"/>
          </a:xfrm>
        </p:spPr>
        <p:txBody>
          <a:bodyPr>
            <a:noAutofit/>
          </a:bodyPr>
          <a:lstStyle/>
          <a:p>
            <a:r>
              <a:rPr lang="en-US" sz="2100" b="1" dirty="0">
                <a:solidFill>
                  <a:schemeClr val="tx1"/>
                </a:solidFill>
              </a:rPr>
              <a:t>H/N’s thesis is that with the advent of </a:t>
            </a:r>
            <a:r>
              <a:rPr lang="en-US" sz="2100" b="1" dirty="0" err="1">
                <a:solidFill>
                  <a:schemeClr val="tx1"/>
                </a:solidFill>
              </a:rPr>
              <a:t>postfordism</a:t>
            </a:r>
            <a:r>
              <a:rPr lang="en-US" sz="2100" b="1" dirty="0">
                <a:solidFill>
                  <a:schemeClr val="tx1"/>
                </a:solidFill>
              </a:rPr>
              <a:t>, world capitalism enters into the last and definitive stage of its history: Empire. In the new phase, the type of production that now dominates the world economy is not that of commodities like in industrial society, but that of symbols and abstract </a:t>
            </a:r>
            <a:r>
              <a:rPr lang="it-IT" sz="2100" b="1" dirty="0" err="1">
                <a:solidFill>
                  <a:schemeClr val="tx1"/>
                </a:solidFill>
              </a:rPr>
              <a:t>language</a:t>
            </a:r>
            <a:r>
              <a:rPr lang="it-IT" sz="2100" b="1" dirty="0">
                <a:solidFill>
                  <a:schemeClr val="tx1"/>
                </a:solidFill>
              </a:rPr>
              <a:t>.</a:t>
            </a:r>
          </a:p>
          <a:p>
            <a:r>
              <a:rPr lang="en-US" sz="2100" b="1" dirty="0">
                <a:solidFill>
                  <a:schemeClr val="tx1"/>
                </a:solidFill>
              </a:rPr>
              <a:t>It is not the manufacturing of physical objects but the manipulation of data images and symbols that characterizes the post-</a:t>
            </a:r>
            <a:r>
              <a:rPr lang="en-US" sz="2100" b="1" dirty="0" err="1">
                <a:solidFill>
                  <a:schemeClr val="tx1"/>
                </a:solidFill>
              </a:rPr>
              <a:t>Fordist</a:t>
            </a:r>
            <a:r>
              <a:rPr lang="en-US" sz="2100" b="1" dirty="0">
                <a:solidFill>
                  <a:schemeClr val="tx1"/>
                </a:solidFill>
              </a:rPr>
              <a:t> economy. This </a:t>
            </a:r>
            <a:r>
              <a:rPr lang="en-US" sz="2100" b="1" i="1" dirty="0">
                <a:solidFill>
                  <a:schemeClr val="tx1"/>
                </a:solidFill>
              </a:rPr>
              <a:t>hegemony of immaterial work </a:t>
            </a:r>
            <a:r>
              <a:rPr lang="en-US" sz="2100" b="1" dirty="0">
                <a:solidFill>
                  <a:schemeClr val="tx1"/>
                </a:solidFill>
              </a:rPr>
              <a:t>requires that production stop being tied to specific territories and that the factory is no longer the paradigmatic center of work: </a:t>
            </a:r>
            <a:r>
              <a:rPr lang="en-US" sz="2100" b="1" i="1" dirty="0">
                <a:solidFill>
                  <a:schemeClr val="tx1"/>
                </a:solidFill>
              </a:rPr>
              <a:t>Globalization of labor</a:t>
            </a:r>
            <a:r>
              <a:rPr lang="en-US" sz="2100" b="1" dirty="0">
                <a:solidFill>
                  <a:schemeClr val="tx1"/>
                </a:solidFill>
              </a:rPr>
              <a:t>.</a:t>
            </a:r>
          </a:p>
          <a:p>
            <a:r>
              <a:rPr lang="en-US" sz="2100" b="1" dirty="0">
                <a:solidFill>
                  <a:schemeClr val="tx1"/>
                </a:solidFill>
              </a:rPr>
              <a:t>In the moment in which knowledge becomes the principal productive force of global capital, replacing the physical labor of slaves and the manual work of the factory, colonialism stops being necessary for the reproduction of capital. There is no longer an ‘outside’ where the categories of ‘colonialism’ and ‘imperialism’ can be applied.</a:t>
            </a:r>
            <a:endParaRPr lang="it-IT" sz="2100" b="1" dirty="0">
              <a:solidFill>
                <a:schemeClr val="tx1"/>
              </a:solidFill>
            </a:endParaRPr>
          </a:p>
        </p:txBody>
      </p:sp>
    </p:spTree>
    <p:extLst>
      <p:ext uri="{BB962C8B-B14F-4D97-AF65-F5344CB8AC3E}">
        <p14:creationId xmlns:p14="http://schemas.microsoft.com/office/powerpoint/2010/main" val="313299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426720"/>
            <a:ext cx="8915400" cy="5484502"/>
          </a:xfrm>
        </p:spPr>
        <p:txBody>
          <a:bodyPr>
            <a:noAutofit/>
          </a:bodyPr>
          <a:lstStyle/>
          <a:p>
            <a:r>
              <a:rPr lang="it-IT" sz="2000" b="1" dirty="0" err="1">
                <a:solidFill>
                  <a:schemeClr val="tx1"/>
                </a:solidFill>
              </a:rPr>
              <a:t>Without</a:t>
            </a:r>
            <a:r>
              <a:rPr lang="it-IT" sz="2000" b="1" dirty="0">
                <a:solidFill>
                  <a:schemeClr val="tx1"/>
                </a:solidFill>
              </a:rPr>
              <a:t> centers, </a:t>
            </a:r>
            <a:r>
              <a:rPr lang="it-IT" sz="2000" b="1" dirty="0" err="1">
                <a:solidFill>
                  <a:schemeClr val="tx1"/>
                </a:solidFill>
              </a:rPr>
              <a:t>without</a:t>
            </a:r>
            <a:r>
              <a:rPr lang="it-IT" sz="2000" b="1" dirty="0">
                <a:solidFill>
                  <a:schemeClr val="tx1"/>
                </a:solidFill>
              </a:rPr>
              <a:t> </a:t>
            </a:r>
            <a:r>
              <a:rPr lang="en-US" sz="2000" b="1" dirty="0">
                <a:solidFill>
                  <a:schemeClr val="tx1"/>
                </a:solidFill>
              </a:rPr>
              <a:t>peripheries and without an outside, Empire doesn’t need the representations of the ‘other’ to affirm its identity, because Empire doesn’t have an identity. Empire is smooth and spectral: it is found everywhere, without being located anywhere at that same time. For this reason, affirm H/N, the ‘dialectic of colonialism’ has stopped being functional today.</a:t>
            </a:r>
          </a:p>
          <a:p>
            <a:r>
              <a:rPr lang="it-IT" sz="2000" b="1" dirty="0">
                <a:solidFill>
                  <a:schemeClr val="tx1"/>
                </a:solidFill>
              </a:rPr>
              <a:t>The </a:t>
            </a:r>
            <a:r>
              <a:rPr lang="it-IT" sz="2000" b="1" dirty="0" err="1">
                <a:solidFill>
                  <a:schemeClr val="tx1"/>
                </a:solidFill>
              </a:rPr>
              <a:t>principal</a:t>
            </a:r>
            <a:r>
              <a:rPr lang="it-IT" sz="2000" b="1" dirty="0">
                <a:solidFill>
                  <a:schemeClr val="tx1"/>
                </a:solidFill>
              </a:rPr>
              <a:t> </a:t>
            </a:r>
            <a:r>
              <a:rPr lang="en-US" sz="2000" b="1" dirty="0">
                <a:solidFill>
                  <a:schemeClr val="tx1"/>
                </a:solidFill>
              </a:rPr>
              <a:t>economic actors of capitalist postmodernism are not nation-states but multinational corporations that do not operate on the basis of settling in specific territories. Uneven development is not territorial , since ‘all the levels of production can exist simultaneously and together [in the same territory], from the highest levels of technology, productivity and accumulation, to the lowest’.</a:t>
            </a:r>
          </a:p>
          <a:p>
            <a:r>
              <a:rPr lang="en-US" sz="2000" b="1" dirty="0">
                <a:solidFill>
                  <a:schemeClr val="tx1"/>
                </a:solidFill>
              </a:rPr>
              <a:t>Empire is not English, French, Arab, American or Chinese, but simply capitalist. In Empire, old inequalities and colonial segmentations between the countries have not disappeared but have acquired another form. There are inequalities now that do not have an imperialist form because both imperialism and colonialism become obstacles for the expansion of capital.</a:t>
            </a:r>
            <a:endParaRPr lang="it-IT" sz="2000" b="1" dirty="0">
              <a:solidFill>
                <a:schemeClr val="tx1"/>
              </a:solidFill>
            </a:endParaRPr>
          </a:p>
        </p:txBody>
      </p:sp>
    </p:spTree>
    <p:extLst>
      <p:ext uri="{BB962C8B-B14F-4D97-AF65-F5344CB8AC3E}">
        <p14:creationId xmlns:p14="http://schemas.microsoft.com/office/powerpoint/2010/main" val="1503600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182880"/>
            <a:ext cx="8911687" cy="635726"/>
          </a:xfrm>
        </p:spPr>
        <p:txBody>
          <a:bodyPr>
            <a:normAutofit fontScale="90000"/>
          </a:bodyPr>
          <a:lstStyle/>
          <a:p>
            <a:r>
              <a:rPr lang="it-IT" b="1" dirty="0">
                <a:solidFill>
                  <a:schemeClr val="tx1"/>
                </a:solidFill>
              </a:rPr>
              <a:t>Castro-</a:t>
            </a:r>
            <a:r>
              <a:rPr lang="it-IT" b="1" dirty="0" err="1">
                <a:solidFill>
                  <a:schemeClr val="tx1"/>
                </a:solidFill>
              </a:rPr>
              <a:t>Gómez</a:t>
            </a:r>
            <a:r>
              <a:rPr lang="it-IT" b="1" dirty="0">
                <a:solidFill>
                  <a:schemeClr val="tx1"/>
                </a:solidFill>
              </a:rPr>
              <a:t> </a:t>
            </a:r>
            <a:r>
              <a:rPr lang="it-IT" b="1" dirty="0" err="1">
                <a:solidFill>
                  <a:schemeClr val="tx1"/>
                </a:solidFill>
              </a:rPr>
              <a:t>critiques</a:t>
            </a:r>
            <a:r>
              <a:rPr lang="it-IT" b="1" dirty="0">
                <a:solidFill>
                  <a:schemeClr val="tx1"/>
                </a:solidFill>
              </a:rPr>
              <a:t> to H/N</a:t>
            </a:r>
            <a:endParaRPr lang="it-IT" dirty="0"/>
          </a:p>
        </p:txBody>
      </p:sp>
      <p:sp>
        <p:nvSpPr>
          <p:cNvPr id="3" name="Segnaposto contenuto 2"/>
          <p:cNvSpPr>
            <a:spLocks noGrp="1"/>
          </p:cNvSpPr>
          <p:nvPr>
            <p:ph idx="1"/>
          </p:nvPr>
        </p:nvSpPr>
        <p:spPr>
          <a:xfrm>
            <a:off x="2589212" y="818606"/>
            <a:ext cx="8915400" cy="5092616"/>
          </a:xfrm>
        </p:spPr>
        <p:txBody>
          <a:bodyPr>
            <a:noAutofit/>
          </a:bodyPr>
          <a:lstStyle/>
          <a:p>
            <a:r>
              <a:rPr lang="en-US" sz="2000" b="1" dirty="0">
                <a:solidFill>
                  <a:schemeClr val="tx1"/>
                </a:solidFill>
              </a:rPr>
              <a:t>In positive terms, </a:t>
            </a:r>
            <a:r>
              <a:rPr lang="it-IT" sz="2000" b="1" dirty="0">
                <a:solidFill>
                  <a:schemeClr val="tx1"/>
                </a:solidFill>
              </a:rPr>
              <a:t>Castro-</a:t>
            </a:r>
            <a:r>
              <a:rPr lang="it-IT" sz="2000" b="1" dirty="0" err="1">
                <a:solidFill>
                  <a:schemeClr val="tx1"/>
                </a:solidFill>
              </a:rPr>
              <a:t>Gómez</a:t>
            </a:r>
            <a:r>
              <a:rPr lang="en-US" sz="2000" b="1" dirty="0">
                <a:solidFill>
                  <a:schemeClr val="tx1"/>
                </a:solidFill>
              </a:rPr>
              <a:t> thesis is that the concept of Empire allows a critical analysis of global capitalism that supplements, and in some cases replaces, analyses using the concept of imperialism. The numerous critics of the book are correct in that there continue to be imperial rules and actors that are the same as those conceived under the concept of imperialism. However, there are other rules and other global actors becoming hegemonic in the post-</a:t>
            </a:r>
            <a:r>
              <a:rPr lang="en-US" sz="2000" b="1" dirty="0" err="1">
                <a:solidFill>
                  <a:schemeClr val="tx1"/>
                </a:solidFill>
              </a:rPr>
              <a:t>Fordist</a:t>
            </a:r>
            <a:r>
              <a:rPr lang="en-US" sz="2000" b="1" dirty="0">
                <a:solidFill>
                  <a:schemeClr val="tx1"/>
                </a:solidFill>
              </a:rPr>
              <a:t> economy that the concept of imperialism fails to grasp. It is here where the concept of Empire reveals its importance. </a:t>
            </a:r>
          </a:p>
          <a:p>
            <a:r>
              <a:rPr lang="en-US" sz="2000" b="1" dirty="0">
                <a:solidFill>
                  <a:schemeClr val="tx1"/>
                </a:solidFill>
              </a:rPr>
              <a:t>In negative terms, </a:t>
            </a:r>
            <a:r>
              <a:rPr lang="it-IT" sz="2000" b="1" dirty="0">
                <a:solidFill>
                  <a:schemeClr val="tx1"/>
                </a:solidFill>
              </a:rPr>
              <a:t>Castro-</a:t>
            </a:r>
            <a:r>
              <a:rPr lang="it-IT" sz="2000" b="1" dirty="0" err="1">
                <a:solidFill>
                  <a:schemeClr val="tx1"/>
                </a:solidFill>
              </a:rPr>
              <a:t>Gómez</a:t>
            </a:r>
            <a:r>
              <a:rPr lang="en-US" sz="2000" b="1" dirty="0">
                <a:solidFill>
                  <a:schemeClr val="tx1"/>
                </a:solidFill>
              </a:rPr>
              <a:t> thesis is that the genealogy of Empire, as it is reconstructed by H/N, makes the understanding of the typically modern phenomena that persist in Empire difficult, such as </a:t>
            </a:r>
            <a:r>
              <a:rPr lang="en-US" sz="2000" b="1" dirty="0" err="1">
                <a:solidFill>
                  <a:schemeClr val="tx1"/>
                </a:solidFill>
              </a:rPr>
              <a:t>occidentalism</a:t>
            </a:r>
            <a:r>
              <a:rPr lang="en-US" sz="2000" b="1" dirty="0">
                <a:solidFill>
                  <a:schemeClr val="tx1"/>
                </a:solidFill>
              </a:rPr>
              <a:t>, epistemological hierarchies and racism. From </a:t>
            </a:r>
            <a:r>
              <a:rPr lang="it-IT" sz="2000" b="1" dirty="0">
                <a:solidFill>
                  <a:schemeClr val="tx1"/>
                </a:solidFill>
              </a:rPr>
              <a:t>Castro-</a:t>
            </a:r>
            <a:r>
              <a:rPr lang="it-IT" sz="2000" b="1" dirty="0" err="1">
                <a:solidFill>
                  <a:schemeClr val="tx1"/>
                </a:solidFill>
              </a:rPr>
              <a:t>Gómez</a:t>
            </a:r>
            <a:r>
              <a:rPr lang="en-US" sz="2000" b="1" dirty="0">
                <a:solidFill>
                  <a:schemeClr val="tx1"/>
                </a:solidFill>
              </a:rPr>
              <a:t> point of view, the genealogy of Empire proposed by H/N is incomplete and should be complemented with what in he calls the ‘missing </a:t>
            </a:r>
            <a:r>
              <a:rPr lang="it-IT" sz="2000" b="1" dirty="0" err="1">
                <a:solidFill>
                  <a:schemeClr val="tx1"/>
                </a:solidFill>
              </a:rPr>
              <a:t>chapter</a:t>
            </a:r>
            <a:r>
              <a:rPr lang="it-IT" sz="2000" b="1" dirty="0">
                <a:solidFill>
                  <a:schemeClr val="tx1"/>
                </a:solidFill>
              </a:rPr>
              <a:t> of Empire’.</a:t>
            </a:r>
          </a:p>
        </p:txBody>
      </p:sp>
    </p:spTree>
    <p:extLst>
      <p:ext uri="{BB962C8B-B14F-4D97-AF65-F5344CB8AC3E}">
        <p14:creationId xmlns:p14="http://schemas.microsoft.com/office/powerpoint/2010/main" val="3673882955"/>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156</TotalTime>
  <Words>2464</Words>
  <Application>Microsoft Office PowerPoint</Application>
  <PresentationFormat>Widescreen</PresentationFormat>
  <Paragraphs>47</Paragraphs>
  <Slides>15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15</vt:i4>
      </vt:variant>
    </vt:vector>
  </HeadingPairs>
  <TitlesOfParts>
    <vt:vector size="19" baseType="lpstr">
      <vt:lpstr>Arial</vt:lpstr>
      <vt:lpstr>Century Gothic</vt:lpstr>
      <vt:lpstr>Wingdings 3</vt:lpstr>
      <vt:lpstr>Filo</vt:lpstr>
      <vt:lpstr>Coloniality and the post-fordist capitalism</vt:lpstr>
      <vt:lpstr>Santiago Castro-Gómez, THE MISSING CHAPTER OF EMPIRE: POSTMODERN REORGANIZATION OF COLONIALITY AND POST-FORDIST CAPITALISM</vt:lpstr>
      <vt:lpstr>Presentazione standard di PowerPoint</vt:lpstr>
      <vt:lpstr>Presentazione standard di PowerPoint</vt:lpstr>
      <vt:lpstr>Arguments that H/N offer to support the “death of colonialism in the contemporary world” thesis</vt:lpstr>
      <vt:lpstr>Presentazione standard di PowerPoint</vt:lpstr>
      <vt:lpstr>Presentazione standard di PowerPoint</vt:lpstr>
      <vt:lpstr>Presentazione standard di PowerPoint</vt:lpstr>
      <vt:lpstr>Castro-Gómez critiques to H/N</vt:lpstr>
      <vt:lpstr>Presentazione standard di PowerPoint</vt:lpstr>
      <vt:lpstr>Castro-Gómez proposals</vt:lpstr>
      <vt:lpstr>Presentazione standard di PowerPoint</vt:lpstr>
      <vt:lpstr>Presentazione standard di PowerPoint</vt:lpstr>
      <vt:lpstr>Presentazione standard di PowerPoint</vt:lpstr>
      <vt:lpstr>Presentazione standard di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Coloniality and the post-fordist capitalism</dc:title>
  <dc:creator>Hewlett-Packard Company</dc:creator>
  <cp:lastModifiedBy>Farnesi Camellone Mauro</cp:lastModifiedBy>
  <cp:revision>26</cp:revision>
  <dcterms:created xsi:type="dcterms:W3CDTF">2019-05-13T07:58:04Z</dcterms:created>
  <dcterms:modified xsi:type="dcterms:W3CDTF">2021-11-23T09:26:31Z</dcterms:modified>
</cp:coreProperties>
</file>