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8" r:id="rId2"/>
    <p:sldId id="257" r:id="rId3"/>
    <p:sldId id="271" r:id="rId4"/>
    <p:sldId id="276" r:id="rId5"/>
    <p:sldId id="272" r:id="rId6"/>
    <p:sldId id="266" r:id="rId7"/>
    <p:sldId id="273" r:id="rId8"/>
    <p:sldId id="274" r:id="rId9"/>
    <p:sldId id="275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9CACC-1C38-41D1-95DA-9B331B943FBC}" type="datetime1">
              <a:rPr lang="it-IT" smtClean="0"/>
              <a:t>28/02/2022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724DE-8C22-4DD0-B00D-D2F34D07F374}" type="datetime1">
              <a:rPr lang="it-IT" smtClean="0"/>
              <a:pPr/>
              <a:t>28/02/2022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381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111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162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458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237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8518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267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Connettore diritto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o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Connettore diritto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diritto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diritto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po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Connettore diritto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ttore diritto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ttore diritto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ttore diritto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ttore diritto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Connettore diritto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diritto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diritto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diritto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diritto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o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Connettore diritto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diritto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diritto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diritto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po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Connettore diritto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ttore diritto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ttore diritto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ttore diritto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ttore diritto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Connettore diritto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diritto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diritto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diritto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293845" y="540474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cap="sm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dirty="0" err="1"/>
              <a:t>a.a</a:t>
            </a:r>
            <a:r>
              <a:rPr lang="it-IT" dirty="0"/>
              <a:t>. 2020/2021  Michele Basso</a:t>
            </a:r>
          </a:p>
        </p:txBody>
      </p:sp>
      <p:cxnSp>
        <p:nvCxnSpPr>
          <p:cNvPr id="58" name="Connettore dirit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45D25C-3500-4868-A08B-465C63296BC3}"/>
              </a:ext>
            </a:extLst>
          </p:cNvPr>
          <p:cNvSpPr txBox="1"/>
          <p:nvPr userDrawn="1"/>
        </p:nvSpPr>
        <p:spPr>
          <a:xfrm>
            <a:off x="1189960" y="4502414"/>
            <a:ext cx="6383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cap="small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it-IT" sz="4400" cap="small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  <a:endParaRPr lang="en-GB" sz="4400" cap="small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Immagine 58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6C9D0A-9A33-44E8-9A67-58C453967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8794" y="583097"/>
            <a:ext cx="37465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4BEF41-437E-44AD-96F2-AA6321C74C9E}" type="datetime1">
              <a:rPr lang="it-IT" smtClean="0"/>
              <a:pPr/>
              <a:t>28/02/2022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3B66FF-33B7-49ED-8C4C-3A439535B7E7}" type="datetime1">
              <a:rPr lang="it-IT" smtClean="0"/>
              <a:pPr/>
              <a:t>28/02/2022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4032A6-EBA4-4103-BD10-79955652D284}" type="datetime1">
              <a:rPr lang="it-IT" smtClean="0"/>
              <a:pPr/>
              <a:t>28/02/2022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Connettore diritto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o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Connettore diritto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diritto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diritto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po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Connettore diritto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ttore diritto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ttore diritto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ttore diritto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diritto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ttore diritto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diritto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diritto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diritto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diritto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o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Connettore diritto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diritto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diritto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po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Connettore diritto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ttore diritto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ttore diritto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ttore diritto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ttore diritto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nettore diritto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diritto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diritto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58" name="Connettore dirit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12D4B8-69ED-416E-86C5-1F8A8E952773}" type="datetime1">
              <a:rPr lang="it-IT" smtClean="0"/>
              <a:pPr/>
              <a:t>28/02/2022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6F7F1C-7A90-4330-9C10-94F917056A8D}" type="datetime1">
              <a:rPr lang="it-IT" smtClean="0"/>
              <a:pPr/>
              <a:t>28/02/2022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6FFFEF-82E3-467B-B2B6-92D86A69C217}" type="datetime1">
              <a:rPr lang="it-IT" smtClean="0"/>
              <a:pPr/>
              <a:t>28/02/2022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po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Connettore diritto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diritto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diritto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diritto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diritto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diritto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diritto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po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Connettore diritto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ttore diritto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ttore diritto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ttore diritto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ttore diritto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po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Connettore diritto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nettore diritto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nettore diritto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nettore diritto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nettore diritto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Connettore diritto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nettore diritto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ttore diritto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nettore diritto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nettore diritto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po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Connettore diritto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nettore diritto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nettore diritto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diritto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po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Connettore diritto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nettore diritto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nettore diritto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nettore diritto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nettore diritto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Connettore diritto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ttore diritto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nettore diritto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ttore diritto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nettore diritto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Segnaposto piè di pagina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12" name="Segnaposto data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C928A1-9E1E-48FD-AB3C-09DD25247290}" type="datetime1">
              <a:rPr lang="it-IT" smtClean="0"/>
              <a:pPr/>
              <a:t>28/02/2022</a:t>
            </a:fld>
            <a:endParaRPr lang="it-IT" dirty="0"/>
          </a:p>
        </p:txBody>
      </p:sp>
      <p:sp>
        <p:nvSpPr>
          <p:cNvPr id="214" name="Segnaposto numero diapositiva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Connettore diritto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po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Connettore diritto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diritto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diritto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diritto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diritto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po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Connettore diritto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ttore diritto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diritto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ttore diritto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ttore diritto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Connettore diritto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diritto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diritto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diritto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diritto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o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Connettore diritto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diritto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po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Connettore diritto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ttore diritto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ttore diritto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ttore diritto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ttore diritto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Connettore diritto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diritto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diritto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diritto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ttangolo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60" name="Connettore diritto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1644F3-824F-48A5-8157-2BE66488F879}" type="datetime1">
              <a:rPr lang="it-IT" smtClean="0"/>
              <a:pPr/>
              <a:t>28/02/2022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Connettore diritto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o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nettore diritto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diritto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diritto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diritto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o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nettore diritto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ttore diritto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ttore diritto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diritto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ttore diritto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nettore diritto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diritto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diritto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diritto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diritto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o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nettore diritto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diritto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o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nettore diritto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ttore diritto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ttore diritto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ttore diritto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ttore diritto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nettore diritto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diritto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diritto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diritto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ttangolo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59" name="Connettore diritto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po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Connettore diritto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diritto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diritto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diritto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diritto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diritto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diritto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diritto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diritto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diritto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diritto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po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Connettore diritto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ttore diritto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ttore diritto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ttore diritto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ttore diritto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po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Connettore diritto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nettore diritto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nettore diritto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nettore diritto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nettore diritto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Connettore diritto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ttore diritto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ttore diritto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ttore diritto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ttore diritto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o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Connettore diritto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diritto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diritto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ttore diritto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ttore diritto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po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Connettore diritto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nettore diritto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ttore diritto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ttore diritto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nettore diritto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Connettore diritto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ttore diritto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diritto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ttore diritto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diritto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cxnSp>
        <p:nvCxnSpPr>
          <p:cNvPr id="148" name="Connettore diritto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0EC1DB59-15F9-41A6-B135-7FC3368466C4}" type="datetime1">
              <a:rPr lang="it-IT" smtClean="0"/>
              <a:pPr/>
              <a:t>28/02/2022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68D55-AAFB-4B0F-997A-69302693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13" y="4640569"/>
            <a:ext cx="9601200" cy="1142385"/>
          </a:xfrm>
        </p:spPr>
        <p:txBody>
          <a:bodyPr/>
          <a:lstStyle/>
          <a:p>
            <a:r>
              <a:rPr lang="it-IT" cap="small" dirty="0"/>
              <a:t>Filosofia Sociale </a:t>
            </a:r>
            <a:r>
              <a:rPr lang="it-IT" cap="small" dirty="0" err="1"/>
              <a:t>a.a</a:t>
            </a:r>
            <a:r>
              <a:rPr lang="it-IT" cap="small" dirty="0"/>
              <a:t>. 2021/2022</a:t>
            </a:r>
            <a:endParaRPr lang="en-GB" cap="small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D717EDF-70CA-445B-B643-A6F7B1E29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907" y="2217431"/>
            <a:ext cx="7706012" cy="2530059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13BF44F-7157-4266-8E8E-8D93B742E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933" y="525771"/>
            <a:ext cx="37465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669B3B-B87D-4912-B881-73400B06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750" y="414645"/>
            <a:ext cx="3746500" cy="1098550"/>
          </a:xfrm>
          <a:prstGeom prst="rect">
            <a:avLst/>
          </a:prstGeom>
        </p:spPr>
      </p:pic>
      <p:pic>
        <p:nvPicPr>
          <p:cNvPr id="13" name="Immagine 12" descr="Immagine che contiene montagna, acqua, esterni, natura&#10;&#10;Descrizione generata automaticamente">
            <a:extLst>
              <a:ext uri="{FF2B5EF4-FFF2-40B4-BE49-F238E27FC236}">
                <a16:creationId xmlns:a16="http://schemas.microsoft.com/office/drawing/2014/main" id="{B6BDC713-293A-403B-AB3E-6EC32D996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247" y="1396122"/>
            <a:ext cx="6477453" cy="43259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19FD41-4FCD-4ABA-B0A4-AEFD7F99F47F}"/>
              </a:ext>
            </a:extLst>
          </p:cNvPr>
          <p:cNvSpPr txBox="1"/>
          <p:nvPr/>
        </p:nvSpPr>
        <p:spPr>
          <a:xfrm>
            <a:off x="4827587" y="5722053"/>
            <a:ext cx="253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/>
              <a:t>Posina, Vicenza</a:t>
            </a:r>
            <a:endParaRPr lang="en-GB" cap="small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669B3B-B87D-4912-B881-73400B06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750" y="414645"/>
            <a:ext cx="3746500" cy="1098550"/>
          </a:xfrm>
          <a:prstGeom prst="rect">
            <a:avLst/>
          </a:prstGeom>
        </p:spPr>
      </p:pic>
      <p:pic>
        <p:nvPicPr>
          <p:cNvPr id="4" name="Immagine 3" descr="Immagine che contiene esterni, pietra&#10;&#10;Descrizione generata automaticamente">
            <a:extLst>
              <a:ext uri="{FF2B5EF4-FFF2-40B4-BE49-F238E27FC236}">
                <a16:creationId xmlns:a16="http://schemas.microsoft.com/office/drawing/2014/main" id="{B824FC93-85A3-4C67-AB8D-A3E084C04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126" y="1379845"/>
            <a:ext cx="6852874" cy="47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2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669B3B-B87D-4912-B881-73400B06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750" y="414645"/>
            <a:ext cx="3746500" cy="10985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A7084C-B20E-48D9-A8C9-AFC7DFE535AC}"/>
              </a:ext>
            </a:extLst>
          </p:cNvPr>
          <p:cNvSpPr txBox="1"/>
          <p:nvPr/>
        </p:nvSpPr>
        <p:spPr>
          <a:xfrm>
            <a:off x="476250" y="1717104"/>
            <a:ext cx="981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solidFill>
                  <a:srgbClr val="C00000"/>
                </a:solidFill>
              </a:rPr>
              <a:t>Domanda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58EE55-DCE9-4BB3-9F88-8E88D86BB0B9}"/>
              </a:ext>
            </a:extLst>
          </p:cNvPr>
          <p:cNvSpPr txBox="1"/>
          <p:nvPr/>
        </p:nvSpPr>
        <p:spPr>
          <a:xfrm>
            <a:off x="1380710" y="3503543"/>
            <a:ext cx="1099185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Perchè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campane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suonano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notte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84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669B3B-B87D-4912-B881-73400B06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750" y="414645"/>
            <a:ext cx="3746500" cy="10985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A7084C-B20E-48D9-A8C9-AFC7DFE535AC}"/>
              </a:ext>
            </a:extLst>
          </p:cNvPr>
          <p:cNvSpPr txBox="1"/>
          <p:nvPr/>
        </p:nvSpPr>
        <p:spPr>
          <a:xfrm>
            <a:off x="1114425" y="1838325"/>
            <a:ext cx="99028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Il proprietario di un fondo non può impedire le immissioni di fumo o di calore, le esalazioni, i rumori, gli scuotimenti e simili propagazioni derivanti dal fondo del vicino, se non superano la normale </a:t>
            </a:r>
            <a:r>
              <a:rPr lang="it-IT" sz="3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tollerabilita'</a:t>
            </a:r>
            <a:r>
              <a:rPr lang="it-IT" sz="3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avuto anche riguardo alla condizione dei luoghi.</a:t>
            </a:r>
          </a:p>
          <a:p>
            <a:pPr algn="just"/>
            <a:endParaRPr lang="it-IT" sz="3000" dirty="0"/>
          </a:p>
          <a:p>
            <a:pPr algn="just"/>
            <a:r>
              <a:rPr lang="it-IT" sz="3200" i="1" dirty="0"/>
              <a:t>Codice Civile Italiano</a:t>
            </a:r>
            <a:r>
              <a:rPr lang="it-IT" sz="3200" dirty="0"/>
              <a:t>, art. 844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00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Separazione #1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DD8738-E839-4FD6-8DE4-1FFF000D9BE6}"/>
              </a:ext>
            </a:extLst>
          </p:cNvPr>
          <p:cNvSpPr txBox="1"/>
          <p:nvPr/>
        </p:nvSpPr>
        <p:spPr>
          <a:xfrm>
            <a:off x="1295400" y="1937454"/>
            <a:ext cx="517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/>
              <a:t>temporale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6C0A58-2C9C-4FE6-9A69-F7609E0009CD}"/>
              </a:ext>
            </a:extLst>
          </p:cNvPr>
          <p:cNvSpPr txBox="1"/>
          <p:nvPr/>
        </p:nvSpPr>
        <p:spPr>
          <a:xfrm>
            <a:off x="1295400" y="3438937"/>
            <a:ext cx="4819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spirituale</a:t>
            </a:r>
            <a:r>
              <a:rPr lang="it-IT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endParaRPr lang="en-GB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EC151B8-6134-4C5A-B59B-568AA4497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010" y="830313"/>
            <a:ext cx="3163334" cy="433913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26026D-1E47-4C0F-AE07-CC50D8C38637}"/>
              </a:ext>
            </a:extLst>
          </p:cNvPr>
          <p:cNvSpPr txBox="1"/>
          <p:nvPr/>
        </p:nvSpPr>
        <p:spPr>
          <a:xfrm>
            <a:off x="8284010" y="5172746"/>
            <a:ext cx="329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Gregorio VII, </a:t>
            </a:r>
            <a:r>
              <a:rPr lang="it-IT" i="1" dirty="0"/>
              <a:t>Illustrazione, </a:t>
            </a:r>
            <a:endParaRPr lang="it-IT" dirty="0"/>
          </a:p>
          <a:p>
            <a:r>
              <a:rPr lang="it-IT" dirty="0"/>
              <a:t>XII Secolo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171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Separazione #2 «sociale» e «politico»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DD8738-E839-4FD6-8DE4-1FFF000D9BE6}"/>
              </a:ext>
            </a:extLst>
          </p:cNvPr>
          <p:cNvSpPr txBox="1"/>
          <p:nvPr/>
        </p:nvSpPr>
        <p:spPr>
          <a:xfrm>
            <a:off x="1828799" y="2228669"/>
            <a:ext cx="4010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/>
              <a:t>Stato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6C0A58-2C9C-4FE6-9A69-F7609E0009CD}"/>
              </a:ext>
            </a:extLst>
          </p:cNvPr>
          <p:cNvSpPr txBox="1"/>
          <p:nvPr/>
        </p:nvSpPr>
        <p:spPr>
          <a:xfrm>
            <a:off x="1530625" y="3612357"/>
            <a:ext cx="4819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Società</a:t>
            </a:r>
            <a:endParaRPr lang="en-GB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06094A-F22E-4863-8A08-3E879808E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825" y="1646238"/>
            <a:ext cx="5956527" cy="39322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B3EACB-8588-4EF2-9982-10655224C4B3}"/>
              </a:ext>
            </a:extLst>
          </p:cNvPr>
          <p:cNvSpPr txBox="1"/>
          <p:nvPr/>
        </p:nvSpPr>
        <p:spPr>
          <a:xfrm>
            <a:off x="5314950" y="5695950"/>
            <a:ext cx="663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J. L. David, </a:t>
            </a:r>
            <a:r>
              <a:rPr lang="it-IT" sz="1600" i="1" dirty="0" err="1"/>
              <a:t>Serment</a:t>
            </a:r>
            <a:r>
              <a:rPr lang="it-IT" sz="1600" i="1" dirty="0"/>
              <a:t> </a:t>
            </a:r>
            <a:r>
              <a:rPr lang="it-IT" sz="1600" i="1" dirty="0" err="1"/>
              <a:t>du</a:t>
            </a:r>
            <a:r>
              <a:rPr lang="it-IT" sz="1600" i="1" dirty="0"/>
              <a:t> jeu de </a:t>
            </a:r>
            <a:r>
              <a:rPr lang="it-IT" sz="1600" i="1" dirty="0" err="1"/>
              <a:t>paume</a:t>
            </a:r>
            <a:r>
              <a:rPr lang="it-IT" sz="1600" dirty="0"/>
              <a:t>, 1791  Musée de Louvre, Parigi 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83097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669B3B-B87D-4912-B881-73400B06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750" y="414645"/>
            <a:ext cx="3746500" cy="10985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58EE55-DCE9-4BB3-9F88-8E88D86BB0B9}"/>
              </a:ext>
            </a:extLst>
          </p:cNvPr>
          <p:cNvSpPr txBox="1"/>
          <p:nvPr/>
        </p:nvSpPr>
        <p:spPr>
          <a:xfrm>
            <a:off x="600075" y="2191578"/>
            <a:ext cx="10991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Che cos’è un’istituzione? Cos’è un’istituzione politica?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 Quando avvenne la separazione tra Stato e società e qual è la sua importanza?</a:t>
            </a:r>
          </a:p>
        </p:txBody>
      </p:sp>
    </p:spTree>
    <p:extLst>
      <p:ext uri="{BB962C8B-B14F-4D97-AF65-F5344CB8AC3E}">
        <p14:creationId xmlns:p14="http://schemas.microsoft.com/office/powerpoint/2010/main" val="29024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669B3B-B87D-4912-B881-73400B06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750" y="414645"/>
            <a:ext cx="3746500" cy="10985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58EE55-DCE9-4BB3-9F88-8E88D86BB0B9}"/>
              </a:ext>
            </a:extLst>
          </p:cNvPr>
          <p:cNvSpPr txBox="1"/>
          <p:nvPr/>
        </p:nvSpPr>
        <p:spPr>
          <a:xfrm>
            <a:off x="695325" y="2667000"/>
            <a:ext cx="10191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Qual è l’importanza di queste domande per la configurazione della nostra società odierna?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Qual è l’importanza di queste domande per il nostro modo di pensare la politica?</a:t>
            </a:r>
          </a:p>
        </p:txBody>
      </p:sp>
    </p:spTree>
    <p:extLst>
      <p:ext uri="{BB962C8B-B14F-4D97-AF65-F5344CB8AC3E}">
        <p14:creationId xmlns:p14="http://schemas.microsoft.com/office/powerpoint/2010/main" val="21385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iglia a diamante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33_TF03031015.potx" id="{D1CE47EB-10BF-4E12-B73A-2056D8C372D1}" vid="{D9009262-9072-4F00-9526-6416F75E2260}"/>
    </a:ext>
  </a:extLst>
</a:theme>
</file>

<file path=ppt/theme/theme2.xml><?xml version="1.0" encoding="utf-8"?>
<a:theme xmlns:a="http://schemas.openxmlformats.org/drawingml/2006/main" name="Tema di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professionale con griglia romboidale (widescreen)</Template>
  <TotalTime>412</TotalTime>
  <Words>178</Words>
  <Application>Microsoft Office PowerPoint</Application>
  <PresentationFormat>Widescreen</PresentationFormat>
  <Paragraphs>28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Cambria</vt:lpstr>
      <vt:lpstr>Times New Roman</vt:lpstr>
      <vt:lpstr>Griglia a diamante 16x9</vt:lpstr>
      <vt:lpstr>Filosofia Sociale a.a. 2021/2022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Separazione #1</vt:lpstr>
      <vt:lpstr>Separazione #2 «sociale» e «politico»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Michele Basso</dc:creator>
  <cp:lastModifiedBy>Michele Basso</cp:lastModifiedBy>
  <cp:revision>30</cp:revision>
  <dcterms:created xsi:type="dcterms:W3CDTF">2021-06-17T07:28:23Z</dcterms:created>
  <dcterms:modified xsi:type="dcterms:W3CDTF">2022-02-28T19:25:53Z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