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7" r:id="rId10"/>
    <p:sldId id="266" r:id="rId11"/>
    <p:sldId id="268" r:id="rId12"/>
    <p:sldId id="269" r:id="rId13"/>
    <p:sldId id="27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Trolese" initials="RT" lastIdx="2" clrIdx="0">
    <p:extLst>
      <p:ext uri="{19B8F6BF-5375-455C-9EA6-DF929625EA0E}">
        <p15:presenceInfo xmlns:p15="http://schemas.microsoft.com/office/powerpoint/2012/main" userId="77ec8609750a02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A81A0A-51FE-4FCA-DB35-0EAC8DC1F13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51F6B54-71BC-BB39-D8ED-95A9935CA0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A723CEC-8E45-D43F-7550-84BA4EE0BB1C}"/>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5" name="Segnaposto piè di pagina 4">
            <a:extLst>
              <a:ext uri="{FF2B5EF4-FFF2-40B4-BE49-F238E27FC236}">
                <a16:creationId xmlns:a16="http://schemas.microsoft.com/office/drawing/2014/main" id="{95289099-228A-1A6E-F511-B650856C02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8B4428-E300-9EBC-6B61-C4413F3DFF7A}"/>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86344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6FE54F-D4A7-63BC-F181-EBDD305766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9209FF-0C6C-AE3E-E5F3-78E13917EC3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AF133A-9EFC-118F-C24D-8CB79615B3D7}"/>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5" name="Segnaposto piè di pagina 4">
            <a:extLst>
              <a:ext uri="{FF2B5EF4-FFF2-40B4-BE49-F238E27FC236}">
                <a16:creationId xmlns:a16="http://schemas.microsoft.com/office/drawing/2014/main" id="{D0955754-66BC-6DAC-D7D7-343F0122F8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B9164A-AD77-8F7E-9978-033BA4B25D9C}"/>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346011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E27A348-5989-94CC-DC71-67CCB359311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30EF927-BC76-2865-916C-79F7D9D2E8D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C2F31D-E601-6C04-22B6-5929637EF6C4}"/>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5" name="Segnaposto piè di pagina 4">
            <a:extLst>
              <a:ext uri="{FF2B5EF4-FFF2-40B4-BE49-F238E27FC236}">
                <a16:creationId xmlns:a16="http://schemas.microsoft.com/office/drawing/2014/main" id="{FE94DAD2-AB6C-39A7-624E-FAF50FBD0C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B21891-2885-5541-78A0-BB1A15B58B13}"/>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220433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2ED2A1-2568-477B-98D1-C868F822FA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F0EF23F-82A1-88B4-9844-077D108E11D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61ACA7-B3CD-DF32-F098-E137DE487EE4}"/>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5" name="Segnaposto piè di pagina 4">
            <a:extLst>
              <a:ext uri="{FF2B5EF4-FFF2-40B4-BE49-F238E27FC236}">
                <a16:creationId xmlns:a16="http://schemas.microsoft.com/office/drawing/2014/main" id="{B32F653C-1403-86E6-10E4-3687B2F4B6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BAAEB2-CFAE-59A0-B3BA-FFF6DF62F64E}"/>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24083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2E5A7-652F-4CEE-1B19-6FEE452AA7C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1AF9415-A04F-66AB-2BB1-0F0B24899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09C690E-7580-03BB-6857-ADB68B3AE381}"/>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5" name="Segnaposto piè di pagina 4">
            <a:extLst>
              <a:ext uri="{FF2B5EF4-FFF2-40B4-BE49-F238E27FC236}">
                <a16:creationId xmlns:a16="http://schemas.microsoft.com/office/drawing/2014/main" id="{A90A63E4-7806-A56B-74F8-82C7C65411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7C8A3D-78E9-04A9-BA8B-F24B6242068D}"/>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218198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D2CECC-44EF-9B91-92C9-FDB2DB4936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6906FF-B1A5-DDA5-FA20-EF1EA9AEFA2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58EE8C6-9C71-4102-2666-7DCEA47085F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324AB81-EB1E-F6C0-6F74-F5E96E7422E1}"/>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6" name="Segnaposto piè di pagina 5">
            <a:extLst>
              <a:ext uri="{FF2B5EF4-FFF2-40B4-BE49-F238E27FC236}">
                <a16:creationId xmlns:a16="http://schemas.microsoft.com/office/drawing/2014/main" id="{7141AC63-A0C1-670C-7307-3603136C50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FD07BD-34D1-DE57-3C8D-C83F7BFE42C1}"/>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83203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656AFF-2EB9-90AC-3F50-AB2CB6F2E5F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1C65039-D32D-0FAD-2CCE-F5971E7CF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79E9DCA-DC62-CFF9-0513-0EECE6518B8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9EF7533-9519-8A66-AF9E-4C7682E61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447A0EE-3602-5743-D332-83A14D82963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AA04E4-AC58-1DE5-2C1D-18B46233BBFA}"/>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8" name="Segnaposto piè di pagina 7">
            <a:extLst>
              <a:ext uri="{FF2B5EF4-FFF2-40B4-BE49-F238E27FC236}">
                <a16:creationId xmlns:a16="http://schemas.microsoft.com/office/drawing/2014/main" id="{29462B07-3B81-CE93-493E-B845A03758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FE94024-00F3-8203-C193-A9496045A676}"/>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100258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0C3CA-FE50-C172-EEC7-2990263D61E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180701E-CA3D-1B76-E336-0A1E1B4655EE}"/>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4" name="Segnaposto piè di pagina 3">
            <a:extLst>
              <a:ext uri="{FF2B5EF4-FFF2-40B4-BE49-F238E27FC236}">
                <a16:creationId xmlns:a16="http://schemas.microsoft.com/office/drawing/2014/main" id="{3BA4BF08-2A57-67A3-FE1F-F1B697C4DC3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F85E317-F32B-9B0E-491C-328C2C08CB1C}"/>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184919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B68A14E-FF92-53CB-8563-76980736C286}"/>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3" name="Segnaposto piè di pagina 2">
            <a:extLst>
              <a:ext uri="{FF2B5EF4-FFF2-40B4-BE49-F238E27FC236}">
                <a16:creationId xmlns:a16="http://schemas.microsoft.com/office/drawing/2014/main" id="{060CE257-535F-37F2-0985-DF54315300B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8C1B170-ED05-860A-365B-138C46950E9A}"/>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38023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655DDD-9FAD-148F-7F72-DCA15F6080B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33E5A9C-A8BF-CD44-FA26-6DB129E17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1C6180-1764-DB3C-984A-FD67C3E8A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4EF2F91-79E3-5666-FB6C-601479345068}"/>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6" name="Segnaposto piè di pagina 5">
            <a:extLst>
              <a:ext uri="{FF2B5EF4-FFF2-40B4-BE49-F238E27FC236}">
                <a16:creationId xmlns:a16="http://schemas.microsoft.com/office/drawing/2014/main" id="{C6B05D79-E9EF-FD00-0FEC-FCC8B7AB16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5ED856D-6263-90D8-F312-B088E0AB337B}"/>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1982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A1AB8-9FD9-4444-51D1-2322D18A188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EF99916-62C7-C885-028D-E0161A321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BB06379-39C9-086B-93B0-547DA1307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5D17DC3-AE6F-2709-09ED-FC155725BACA}"/>
              </a:ext>
            </a:extLst>
          </p:cNvPr>
          <p:cNvSpPr>
            <a:spLocks noGrp="1"/>
          </p:cNvSpPr>
          <p:nvPr>
            <p:ph type="dt" sz="half" idx="10"/>
          </p:nvPr>
        </p:nvSpPr>
        <p:spPr/>
        <p:txBody>
          <a:bodyPr/>
          <a:lstStyle/>
          <a:p>
            <a:fld id="{06A97B88-D629-4122-AF07-339B0500E38D}" type="datetimeFigureOut">
              <a:rPr lang="it-IT" smtClean="0"/>
              <a:t>24/05/2022</a:t>
            </a:fld>
            <a:endParaRPr lang="it-IT"/>
          </a:p>
        </p:txBody>
      </p:sp>
      <p:sp>
        <p:nvSpPr>
          <p:cNvPr id="6" name="Segnaposto piè di pagina 5">
            <a:extLst>
              <a:ext uri="{FF2B5EF4-FFF2-40B4-BE49-F238E27FC236}">
                <a16:creationId xmlns:a16="http://schemas.microsoft.com/office/drawing/2014/main" id="{6BB0F183-C552-973C-CB4A-982EFFACA19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F9CAEE-039A-19B3-DA9D-1AEB00F32AEE}"/>
              </a:ext>
            </a:extLst>
          </p:cNvPr>
          <p:cNvSpPr>
            <a:spLocks noGrp="1"/>
          </p:cNvSpPr>
          <p:nvPr>
            <p:ph type="sldNum" sz="quarter" idx="12"/>
          </p:nvPr>
        </p:nvSpPr>
        <p:spPr/>
        <p:txBody>
          <a:bodyPr/>
          <a:lstStyle/>
          <a:p>
            <a:fld id="{65E661E4-BBBE-461F-A82E-FDD21DF5228B}" type="slidenum">
              <a:rPr lang="it-IT" smtClean="0"/>
              <a:t>‹N›</a:t>
            </a:fld>
            <a:endParaRPr lang="it-IT"/>
          </a:p>
        </p:txBody>
      </p:sp>
    </p:spTree>
    <p:extLst>
      <p:ext uri="{BB962C8B-B14F-4D97-AF65-F5344CB8AC3E}">
        <p14:creationId xmlns:p14="http://schemas.microsoft.com/office/powerpoint/2010/main" val="279210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E01E4D4-7BA4-204A-764B-CD79BF7DA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B65500-DE5A-9636-E912-76CB84604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BE1589-D6CB-060A-A7C1-B7AE7B045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97B88-D629-4122-AF07-339B0500E38D}" type="datetimeFigureOut">
              <a:rPr lang="it-IT" smtClean="0"/>
              <a:t>24/05/2022</a:t>
            </a:fld>
            <a:endParaRPr lang="it-IT"/>
          </a:p>
        </p:txBody>
      </p:sp>
      <p:sp>
        <p:nvSpPr>
          <p:cNvPr id="5" name="Segnaposto piè di pagina 4">
            <a:extLst>
              <a:ext uri="{FF2B5EF4-FFF2-40B4-BE49-F238E27FC236}">
                <a16:creationId xmlns:a16="http://schemas.microsoft.com/office/drawing/2014/main" id="{014A4C1D-5C18-192E-BC28-C311E3AEE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5B05BC2-CD5B-E227-249C-716BDF2AD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61E4-BBBE-461F-A82E-FDD21DF5228B}" type="slidenum">
              <a:rPr lang="it-IT" smtClean="0"/>
              <a:t>‹N›</a:t>
            </a:fld>
            <a:endParaRPr lang="it-IT"/>
          </a:p>
        </p:txBody>
      </p:sp>
    </p:spTree>
    <p:extLst>
      <p:ext uri="{BB962C8B-B14F-4D97-AF65-F5344CB8AC3E}">
        <p14:creationId xmlns:p14="http://schemas.microsoft.com/office/powerpoint/2010/main" val="2946078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www.youtube.com/watch?v=h5Q3cJ05MK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9099F65-4702-178D-B75D-CB35EE561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3"/>
            <a:tile tx="0" ty="0" sx="100000" sy="100000" flip="none" algn="tl"/>
          </a:blipFill>
        </p:spPr>
      </p:pic>
      <p:sp>
        <p:nvSpPr>
          <p:cNvPr id="2" name="Titolo 1">
            <a:extLst>
              <a:ext uri="{FF2B5EF4-FFF2-40B4-BE49-F238E27FC236}">
                <a16:creationId xmlns:a16="http://schemas.microsoft.com/office/drawing/2014/main" id="{A8CE05AA-59D4-AB88-FBE8-49DB54027776}"/>
              </a:ext>
            </a:extLst>
          </p:cNvPr>
          <p:cNvSpPr>
            <a:spLocks noGrp="1"/>
          </p:cNvSpPr>
          <p:nvPr>
            <p:ph type="ctrTitle"/>
          </p:nvPr>
        </p:nvSpPr>
        <p:spPr>
          <a:xfrm>
            <a:off x="0" y="1"/>
            <a:ext cx="12192000" cy="1396999"/>
          </a:xfrm>
        </p:spPr>
        <p:txBody>
          <a:bodyPr>
            <a:normAutofit/>
          </a:bodyPr>
          <a:lstStyle/>
          <a:p>
            <a:r>
              <a:rPr lang="it-IT" sz="4000" dirty="0">
                <a:latin typeface="Arial Black" panose="020B0A04020102020204" pitchFamily="34" charset="0"/>
              </a:rPr>
              <a:t>IL TERMOVALORIZZATORE DI PADOVA TRA PRESENTE E FUTURO</a:t>
            </a:r>
          </a:p>
        </p:txBody>
      </p:sp>
      <p:sp>
        <p:nvSpPr>
          <p:cNvPr id="3" name="Sottotitolo 2">
            <a:extLst>
              <a:ext uri="{FF2B5EF4-FFF2-40B4-BE49-F238E27FC236}">
                <a16:creationId xmlns:a16="http://schemas.microsoft.com/office/drawing/2014/main" id="{FA347B98-7BF0-94A7-9552-8271B82D6B29}"/>
              </a:ext>
            </a:extLst>
          </p:cNvPr>
          <p:cNvSpPr>
            <a:spLocks noGrp="1"/>
          </p:cNvSpPr>
          <p:nvPr>
            <p:ph type="subTitle" idx="1"/>
          </p:nvPr>
        </p:nvSpPr>
        <p:spPr>
          <a:xfrm>
            <a:off x="8905875" y="6400800"/>
            <a:ext cx="3143249" cy="457199"/>
          </a:xfrm>
        </p:spPr>
        <p:txBody>
          <a:bodyPr/>
          <a:lstStyle/>
          <a:p>
            <a:r>
              <a:rPr lang="it-IT" b="1" dirty="0">
                <a:solidFill>
                  <a:schemeClr val="bg1"/>
                </a:solidFill>
              </a:rPr>
              <a:t>DI TROLESE RICCARDO</a:t>
            </a:r>
          </a:p>
        </p:txBody>
      </p:sp>
    </p:spTree>
    <p:extLst>
      <p:ext uri="{BB962C8B-B14F-4D97-AF65-F5344CB8AC3E}">
        <p14:creationId xmlns:p14="http://schemas.microsoft.com/office/powerpoint/2010/main" val="281242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5F96C8-356F-BBCD-896E-E6A3DD3D8E45}"/>
              </a:ext>
            </a:extLst>
          </p:cNvPr>
          <p:cNvSpPr>
            <a:spLocks noGrp="1"/>
          </p:cNvSpPr>
          <p:nvPr>
            <p:ph type="title"/>
          </p:nvPr>
        </p:nvSpPr>
        <p:spPr>
          <a:xfrm>
            <a:off x="838200" y="365125"/>
            <a:ext cx="10515600" cy="648666"/>
          </a:xfrm>
        </p:spPr>
        <p:txBody>
          <a:bodyPr>
            <a:normAutofit/>
          </a:bodyPr>
          <a:lstStyle/>
          <a:p>
            <a:pPr algn="ctr"/>
            <a:r>
              <a:rPr lang="it-IT" sz="3200" b="1" dirty="0"/>
              <a:t> I VANTAGGI </a:t>
            </a:r>
          </a:p>
        </p:txBody>
      </p:sp>
      <p:sp>
        <p:nvSpPr>
          <p:cNvPr id="3" name="CasellaDiTesto 2">
            <a:extLst>
              <a:ext uri="{FF2B5EF4-FFF2-40B4-BE49-F238E27FC236}">
                <a16:creationId xmlns:a16="http://schemas.microsoft.com/office/drawing/2014/main" id="{12037EC3-2ACF-213A-35F7-FCA4A9E357AD}"/>
              </a:ext>
            </a:extLst>
          </p:cNvPr>
          <p:cNvSpPr txBox="1"/>
          <p:nvPr/>
        </p:nvSpPr>
        <p:spPr>
          <a:xfrm>
            <a:off x="636104" y="1282148"/>
            <a:ext cx="11092070" cy="4930581"/>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it-IT" sz="2400" dirty="0"/>
              <a:t>Utilizzo nella costruzione delle migliori tecnologie e materiali sul mercato (BAT = Best </a:t>
            </a:r>
            <a:r>
              <a:rPr lang="it-IT" sz="2400" dirty="0" err="1"/>
              <a:t>Avalaible</a:t>
            </a:r>
            <a:r>
              <a:rPr lang="it-IT" sz="2400" dirty="0"/>
              <a:t> Technologies), come da direttiva 2010/75/UE;</a:t>
            </a:r>
          </a:p>
          <a:p>
            <a:pPr marL="285750" indent="-285750">
              <a:lnSpc>
                <a:spcPct val="110000"/>
              </a:lnSpc>
              <a:buFont typeface="Arial" panose="020B0604020202020204" pitchFamily="34" charset="0"/>
              <a:buChar char="•"/>
            </a:pPr>
            <a:r>
              <a:rPr lang="it-IT" sz="2400" dirty="0"/>
              <a:t>Minori livelli di inquinamento a pari rendimento della struttura, stimato nelle stazioni APS1 e APS2 tra il 5 e il 15% del totale;</a:t>
            </a:r>
          </a:p>
          <a:p>
            <a:pPr marL="285750" indent="-285750">
              <a:lnSpc>
                <a:spcPct val="110000"/>
              </a:lnSpc>
              <a:buFont typeface="Arial" panose="020B0604020202020204" pitchFamily="34" charset="0"/>
              <a:buChar char="•"/>
            </a:pPr>
            <a:r>
              <a:rPr lang="it-IT" sz="2400" dirty="0"/>
              <a:t>Maggior efficienza energetica complessiva;</a:t>
            </a:r>
          </a:p>
          <a:p>
            <a:pPr marL="285750" indent="-285750">
              <a:lnSpc>
                <a:spcPct val="110000"/>
              </a:lnSpc>
              <a:buFont typeface="Arial" panose="020B0604020202020204" pitchFamily="34" charset="0"/>
              <a:buChar char="•"/>
            </a:pPr>
            <a:r>
              <a:rPr lang="it-IT" sz="2400" dirty="0"/>
              <a:t>Predisposizione della struttura per la cessione anche di energia termica, oltre che elettrica;</a:t>
            </a:r>
          </a:p>
          <a:p>
            <a:pPr marL="285750" indent="-285750">
              <a:lnSpc>
                <a:spcPct val="110000"/>
              </a:lnSpc>
              <a:buFont typeface="Arial" panose="020B0604020202020204" pitchFamily="34" charset="0"/>
              <a:buChar char="•"/>
            </a:pPr>
            <a:r>
              <a:rPr lang="it-IT" sz="2400" dirty="0"/>
              <a:t>Dismissione delle linee 1 e 2, che sono risultano essere le più inquinanti, nonché oggetto di maggiori problemi tecnici e soggetti a maggiori costi di manutenzione;</a:t>
            </a:r>
          </a:p>
          <a:p>
            <a:pPr marL="285750" indent="-285750">
              <a:lnSpc>
                <a:spcPct val="110000"/>
              </a:lnSpc>
              <a:buFont typeface="Arial" panose="020B0604020202020204" pitchFamily="34" charset="0"/>
              <a:buChar char="•"/>
            </a:pPr>
            <a:r>
              <a:rPr lang="it-IT" sz="2400" dirty="0"/>
              <a:t>Interventi accessori per il miglioramento della viabilità interna ed esterna;</a:t>
            </a:r>
          </a:p>
          <a:p>
            <a:pPr marL="285750" indent="-285750">
              <a:lnSpc>
                <a:spcPct val="110000"/>
              </a:lnSpc>
              <a:buFont typeface="Arial" panose="020B0604020202020204" pitchFamily="34" charset="0"/>
              <a:buChar char="•"/>
            </a:pPr>
            <a:r>
              <a:rPr lang="it-IT" sz="2400" dirty="0"/>
              <a:t>Minore impatto acustico nella zona circostante al termovalorizzatore.</a:t>
            </a:r>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59029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A99DD631-9617-DBDD-9ECA-974D08F07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739" y="967207"/>
            <a:ext cx="3498574" cy="246179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Immagine 3">
            <a:extLst>
              <a:ext uri="{FF2B5EF4-FFF2-40B4-BE49-F238E27FC236}">
                <a16:creationId xmlns:a16="http://schemas.microsoft.com/office/drawing/2014/main" id="{76D26D05-5BF7-D70D-BD9C-E4BDA6172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937" y="3654487"/>
            <a:ext cx="5548286" cy="27392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itolo 1">
            <a:extLst>
              <a:ext uri="{FF2B5EF4-FFF2-40B4-BE49-F238E27FC236}">
                <a16:creationId xmlns:a16="http://schemas.microsoft.com/office/drawing/2014/main" id="{C60DDCE9-6435-E991-6AA9-16E7D3E7C537}"/>
              </a:ext>
            </a:extLst>
          </p:cNvPr>
          <p:cNvSpPr>
            <a:spLocks noGrp="1"/>
          </p:cNvSpPr>
          <p:nvPr>
            <p:ph type="title"/>
          </p:nvPr>
        </p:nvSpPr>
        <p:spPr>
          <a:xfrm>
            <a:off x="838200" y="365126"/>
            <a:ext cx="10515600" cy="628788"/>
          </a:xfrm>
        </p:spPr>
        <p:txBody>
          <a:bodyPr>
            <a:normAutofit/>
          </a:bodyPr>
          <a:lstStyle/>
          <a:p>
            <a:pPr algn="ctr"/>
            <a:r>
              <a:rPr lang="it-IT" sz="3200" b="1" dirty="0"/>
              <a:t>GLI SVANTAGGI E IL NO POPOLARE </a:t>
            </a:r>
          </a:p>
        </p:txBody>
      </p:sp>
      <p:pic>
        <p:nvPicPr>
          <p:cNvPr id="6" name="Immagine 5">
            <a:extLst>
              <a:ext uri="{FF2B5EF4-FFF2-40B4-BE49-F238E27FC236}">
                <a16:creationId xmlns:a16="http://schemas.microsoft.com/office/drawing/2014/main" id="{46A4378C-89DF-812A-0DF6-6E359BA08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98" y="918368"/>
            <a:ext cx="4718819" cy="363375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CasellaDiTesto 8">
            <a:extLst>
              <a:ext uri="{FF2B5EF4-FFF2-40B4-BE49-F238E27FC236}">
                <a16:creationId xmlns:a16="http://schemas.microsoft.com/office/drawing/2014/main" id="{E502CF31-EFA2-9DBF-7822-2BDCE203A3B3}"/>
              </a:ext>
            </a:extLst>
          </p:cNvPr>
          <p:cNvSpPr txBox="1"/>
          <p:nvPr/>
        </p:nvSpPr>
        <p:spPr>
          <a:xfrm>
            <a:off x="388298" y="4553882"/>
            <a:ext cx="4718819" cy="1938992"/>
          </a:xfrm>
          <a:prstGeom prst="rect">
            <a:avLst/>
          </a:prstGeom>
          <a:noFill/>
        </p:spPr>
        <p:txBody>
          <a:bodyPr wrap="square" rtlCol="0">
            <a:spAutoFit/>
          </a:bodyPr>
          <a:lstStyle/>
          <a:p>
            <a:pPr algn="just"/>
            <a:r>
              <a:rPr lang="it-IT" sz="2400" dirty="0"/>
              <a:t>Proteste dei cittadini contro la quarta linea dal termovalorizzatore, che hanno preso piede dalla fine del 2020 e che possiamo tuttora riscontrare</a:t>
            </a:r>
            <a:r>
              <a:rPr lang="it-IT" dirty="0"/>
              <a:t>.</a:t>
            </a:r>
          </a:p>
        </p:txBody>
      </p:sp>
    </p:spTree>
    <p:extLst>
      <p:ext uri="{BB962C8B-B14F-4D97-AF65-F5344CB8AC3E}">
        <p14:creationId xmlns:p14="http://schemas.microsoft.com/office/powerpoint/2010/main" val="412065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B5C3C-1A33-48F8-54A0-3FBCDDBAC951}"/>
              </a:ext>
            </a:extLst>
          </p:cNvPr>
          <p:cNvSpPr txBox="1"/>
          <p:nvPr/>
        </p:nvSpPr>
        <p:spPr>
          <a:xfrm>
            <a:off x="765313" y="805070"/>
            <a:ext cx="10505661" cy="5632311"/>
          </a:xfrm>
          <a:prstGeom prst="rect">
            <a:avLst/>
          </a:prstGeom>
          <a:noFill/>
        </p:spPr>
        <p:txBody>
          <a:bodyPr wrap="square" rtlCol="0">
            <a:spAutoFit/>
          </a:bodyPr>
          <a:lstStyle/>
          <a:p>
            <a:pPr marL="285750" indent="-285750">
              <a:buFont typeface="Arial" panose="020B0604020202020204" pitchFamily="34" charset="0"/>
              <a:buChar char="•"/>
            </a:pPr>
            <a:r>
              <a:rPr lang="it-IT" sz="2400" dirty="0"/>
              <a:t>Esigenza effettiva della quarta linea visto il continuo leggero incremento della raccolta differenziata;</a:t>
            </a:r>
          </a:p>
          <a:p>
            <a:pPr marL="285750" indent="-285750">
              <a:buFont typeface="Arial" panose="020B0604020202020204" pitchFamily="34" charset="0"/>
              <a:buChar char="•"/>
            </a:pPr>
            <a:r>
              <a:rPr lang="it-IT" sz="2400" dirty="0"/>
              <a:t>Impatto sanitari e ambientali sul breve e lungo periodo, viste le criticità dell’agglomerato di Padova sotto questo aspetto;</a:t>
            </a:r>
          </a:p>
          <a:p>
            <a:pPr marL="285750" indent="-285750">
              <a:buFont typeface="Arial" panose="020B0604020202020204" pitchFamily="34" charset="0"/>
              <a:buChar char="•"/>
            </a:pPr>
            <a:r>
              <a:rPr lang="it-IT" sz="2400" dirty="0"/>
              <a:t>Mancanza di studi approfonditi per l’esposizione alle sostanze nocive del impianto, per coloro che vivono nelle immediate vicinanze dell’impianto;</a:t>
            </a:r>
          </a:p>
          <a:p>
            <a:pPr marL="285750" indent="-285750">
              <a:buFont typeface="Arial" panose="020B0604020202020204" pitchFamily="34" charset="0"/>
              <a:buChar char="•"/>
            </a:pPr>
            <a:r>
              <a:rPr lang="it-IT" sz="2400" dirty="0"/>
              <a:t>Dubbi sul trattamento dei PFAS, ossia l’eliminazione di questi spruzzandoli sul punto di massima fiamma, lasciando tuttavia dubbi sulla temperatura media del forno e quella di 1400 gradi che sarebbe richiesta;</a:t>
            </a:r>
          </a:p>
          <a:p>
            <a:pPr marL="285750" indent="-285750">
              <a:buFont typeface="Arial" panose="020B0604020202020204" pitchFamily="34" charset="0"/>
              <a:buChar char="•"/>
            </a:pPr>
            <a:r>
              <a:rPr lang="it-IT" sz="2400" dirty="0"/>
              <a:t>Paura che nonostante non dovrebbe variare il carico di rifiuti all’impianto rispetto a quello attuale (160.000 tonnellate circa), questo possa essere ampliato fino alla soglia massima di 245.000 tonnellate, con un incremento dei fattori inquinanti;</a:t>
            </a:r>
          </a:p>
          <a:p>
            <a:pPr marL="285750" indent="-285750">
              <a:buFont typeface="Arial" panose="020B0604020202020204" pitchFamily="34" charset="0"/>
              <a:buChar char="•"/>
            </a:pPr>
            <a:r>
              <a:rPr lang="it-IT" sz="2400" dirty="0"/>
              <a:t>Dubbi anche sul fatto che nonostante sia prevista da progetto le linee 1 e 2 non vengano chiuse in tempi brevi;</a:t>
            </a:r>
            <a:br>
              <a:rPr lang="it-IT" sz="2400" dirty="0"/>
            </a:br>
            <a:endParaRPr lang="it-IT" sz="2400" dirty="0"/>
          </a:p>
        </p:txBody>
      </p:sp>
    </p:spTree>
    <p:extLst>
      <p:ext uri="{BB962C8B-B14F-4D97-AF65-F5344CB8AC3E}">
        <p14:creationId xmlns:p14="http://schemas.microsoft.com/office/powerpoint/2010/main" val="29598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F0D58A1-1BCD-8B19-E95D-8C2A02646895}"/>
              </a:ext>
            </a:extLst>
          </p:cNvPr>
          <p:cNvSpPr txBox="1"/>
          <p:nvPr/>
        </p:nvSpPr>
        <p:spPr>
          <a:xfrm>
            <a:off x="692426" y="415212"/>
            <a:ext cx="10495721" cy="461665"/>
          </a:xfrm>
          <a:prstGeom prst="rect">
            <a:avLst/>
          </a:prstGeom>
          <a:noFill/>
        </p:spPr>
        <p:txBody>
          <a:bodyPr wrap="square" rtlCol="0">
            <a:spAutoFit/>
          </a:bodyPr>
          <a:lstStyle/>
          <a:p>
            <a:pPr algn="ctr"/>
            <a:r>
              <a:rPr lang="it-IT" sz="2400" b="1" dirty="0"/>
              <a:t>SITUAZIONE ATTUALE E CONCLUSIONE</a:t>
            </a:r>
          </a:p>
        </p:txBody>
      </p:sp>
      <p:sp>
        <p:nvSpPr>
          <p:cNvPr id="4" name="CasellaDiTesto 3">
            <a:extLst>
              <a:ext uri="{FF2B5EF4-FFF2-40B4-BE49-F238E27FC236}">
                <a16:creationId xmlns:a16="http://schemas.microsoft.com/office/drawing/2014/main" id="{46DE9D78-6B3D-C06A-5F55-BB1F28691E10}"/>
              </a:ext>
            </a:extLst>
          </p:cNvPr>
          <p:cNvSpPr txBox="1"/>
          <p:nvPr/>
        </p:nvSpPr>
        <p:spPr>
          <a:xfrm>
            <a:off x="586408" y="1018257"/>
            <a:ext cx="6579704" cy="2677656"/>
          </a:xfrm>
          <a:prstGeom prst="rect">
            <a:avLst/>
          </a:prstGeom>
          <a:noFill/>
        </p:spPr>
        <p:txBody>
          <a:bodyPr wrap="square" rtlCol="0">
            <a:spAutoFit/>
          </a:bodyPr>
          <a:lstStyle/>
          <a:p>
            <a:pPr algn="just"/>
            <a:r>
              <a:rPr lang="it-IT" sz="2400" dirty="0"/>
              <a:t>Attualmente nonostante l’avallo dato dalla Regione Veneto e il superamento di tutti i vincoli, come quello paesaggistico, l’opera è stata bloccato dal voto contrario del Comune di Padova che ha bloccato l’opera, che resta in stand – by, in vista anche delle nuove elezioni e del possibile cambio di scenario politico.</a:t>
            </a:r>
          </a:p>
        </p:txBody>
      </p:sp>
      <p:pic>
        <p:nvPicPr>
          <p:cNvPr id="6" name="Immagine 5">
            <a:extLst>
              <a:ext uri="{FF2B5EF4-FFF2-40B4-BE49-F238E27FC236}">
                <a16:creationId xmlns:a16="http://schemas.microsoft.com/office/drawing/2014/main" id="{20C10D1E-559D-4F43-3E5F-6198AB6A1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112" y="1107710"/>
            <a:ext cx="4381725" cy="287669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CasellaDiTesto 6">
            <a:extLst>
              <a:ext uri="{FF2B5EF4-FFF2-40B4-BE49-F238E27FC236}">
                <a16:creationId xmlns:a16="http://schemas.microsoft.com/office/drawing/2014/main" id="{B7222E0D-55AB-2467-0EEE-1283A71A968D}"/>
              </a:ext>
            </a:extLst>
          </p:cNvPr>
          <p:cNvSpPr txBox="1"/>
          <p:nvPr/>
        </p:nvSpPr>
        <p:spPr>
          <a:xfrm>
            <a:off x="586408" y="4215241"/>
            <a:ext cx="10601739" cy="1938992"/>
          </a:xfrm>
          <a:prstGeom prst="rect">
            <a:avLst/>
          </a:prstGeom>
          <a:noFill/>
        </p:spPr>
        <p:txBody>
          <a:bodyPr wrap="square" rtlCol="0">
            <a:spAutoFit/>
          </a:bodyPr>
          <a:lstStyle/>
          <a:p>
            <a:pPr algn="just"/>
            <a:r>
              <a:rPr lang="it-IT" sz="2400" dirty="0"/>
              <a:t>In conclusione, vista anche la già pesante situazione legata all’inquinamento di Padova, una soluzione percorribile potrebbe essere incrementare ulteriormente la raccolta differenziata, cosi da ridurre prima di tutto lo sversamento in discarica, e passo per passo ridurre anche il carico di rifiuti all’inceneritore, cosi da far diventare più ‘’salutare’’ l’ambiente di Padova.</a:t>
            </a:r>
          </a:p>
        </p:txBody>
      </p:sp>
    </p:spTree>
    <p:extLst>
      <p:ext uri="{BB962C8B-B14F-4D97-AF65-F5344CB8AC3E}">
        <p14:creationId xmlns:p14="http://schemas.microsoft.com/office/powerpoint/2010/main" val="66222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887D27-AACC-6BAB-6106-BABAA3D4FED0}"/>
              </a:ext>
            </a:extLst>
          </p:cNvPr>
          <p:cNvSpPr txBox="1"/>
          <p:nvPr/>
        </p:nvSpPr>
        <p:spPr>
          <a:xfrm>
            <a:off x="2667000" y="240268"/>
            <a:ext cx="7048500" cy="585232"/>
          </a:xfrm>
          <a:prstGeom prst="rect">
            <a:avLst/>
          </a:prstGeom>
          <a:noFill/>
        </p:spPr>
        <p:txBody>
          <a:bodyPr wrap="square" rtlCol="0">
            <a:spAutoFit/>
          </a:bodyPr>
          <a:lstStyle/>
          <a:p>
            <a:r>
              <a:rPr lang="it-IT" sz="3200" b="1" dirty="0"/>
              <a:t>BREVE CRONOSTORIA DELL’IMPIANTO</a:t>
            </a:r>
          </a:p>
        </p:txBody>
      </p:sp>
      <p:graphicFrame>
        <p:nvGraphicFramePr>
          <p:cNvPr id="5" name="Tabella 5">
            <a:extLst>
              <a:ext uri="{FF2B5EF4-FFF2-40B4-BE49-F238E27FC236}">
                <a16:creationId xmlns:a16="http://schemas.microsoft.com/office/drawing/2014/main" id="{AF3881C7-1D78-9065-6896-D291E9417653}"/>
              </a:ext>
            </a:extLst>
          </p:cNvPr>
          <p:cNvGraphicFramePr>
            <a:graphicFrameLocks noGrp="1"/>
          </p:cNvGraphicFramePr>
          <p:nvPr>
            <p:extLst>
              <p:ext uri="{D42A27DB-BD31-4B8C-83A1-F6EECF244321}">
                <p14:modId xmlns:p14="http://schemas.microsoft.com/office/powerpoint/2010/main" val="89356798"/>
              </p:ext>
            </p:extLst>
          </p:nvPr>
        </p:nvGraphicFramePr>
        <p:xfrm>
          <a:off x="1041400" y="1041400"/>
          <a:ext cx="10299700" cy="5515908"/>
        </p:xfrm>
        <a:graphic>
          <a:graphicData uri="http://schemas.openxmlformats.org/drawingml/2006/table">
            <a:tbl>
              <a:tblPr firstRow="1" bandRow="1">
                <a:tableStyleId>{69CF1AB2-1976-4502-BF36-3FF5EA218861}</a:tableStyleId>
              </a:tblPr>
              <a:tblGrid>
                <a:gridCol w="638544">
                  <a:extLst>
                    <a:ext uri="{9D8B030D-6E8A-4147-A177-3AD203B41FA5}">
                      <a16:colId xmlns:a16="http://schemas.microsoft.com/office/drawing/2014/main" val="3437580941"/>
                    </a:ext>
                  </a:extLst>
                </a:gridCol>
                <a:gridCol w="1137684">
                  <a:extLst>
                    <a:ext uri="{9D8B030D-6E8A-4147-A177-3AD203B41FA5}">
                      <a16:colId xmlns:a16="http://schemas.microsoft.com/office/drawing/2014/main" val="1006449031"/>
                    </a:ext>
                  </a:extLst>
                </a:gridCol>
                <a:gridCol w="1148316">
                  <a:extLst>
                    <a:ext uri="{9D8B030D-6E8A-4147-A177-3AD203B41FA5}">
                      <a16:colId xmlns:a16="http://schemas.microsoft.com/office/drawing/2014/main" val="3992689734"/>
                    </a:ext>
                  </a:extLst>
                </a:gridCol>
                <a:gridCol w="2328530">
                  <a:extLst>
                    <a:ext uri="{9D8B030D-6E8A-4147-A177-3AD203B41FA5}">
                      <a16:colId xmlns:a16="http://schemas.microsoft.com/office/drawing/2014/main" val="3067341649"/>
                    </a:ext>
                  </a:extLst>
                </a:gridCol>
                <a:gridCol w="5046626">
                  <a:extLst>
                    <a:ext uri="{9D8B030D-6E8A-4147-A177-3AD203B41FA5}">
                      <a16:colId xmlns:a16="http://schemas.microsoft.com/office/drawing/2014/main" val="3485365220"/>
                    </a:ext>
                  </a:extLst>
                </a:gridCol>
              </a:tblGrid>
              <a:tr h="351950">
                <a:tc>
                  <a:txBody>
                    <a:bodyPr/>
                    <a:lstStyle/>
                    <a:p>
                      <a:pPr algn="ctr"/>
                      <a:endParaRPr lang="it-IT" b="0" dirty="0"/>
                    </a:p>
                  </a:txBody>
                  <a:tcPr anchor="ctr"/>
                </a:tc>
                <a:tc>
                  <a:txBody>
                    <a:bodyPr/>
                    <a:lstStyle/>
                    <a:p>
                      <a:pPr algn="ctr"/>
                      <a:r>
                        <a:rPr lang="it-IT" dirty="0"/>
                        <a:t>DAL</a:t>
                      </a:r>
                    </a:p>
                  </a:txBody>
                  <a:tcPr anchor="ctr"/>
                </a:tc>
                <a:tc>
                  <a:txBody>
                    <a:bodyPr/>
                    <a:lstStyle/>
                    <a:p>
                      <a:pPr algn="ctr"/>
                      <a:r>
                        <a:rPr lang="it-IT" dirty="0"/>
                        <a:t>AL</a:t>
                      </a:r>
                    </a:p>
                  </a:txBody>
                  <a:tcPr anchor="ctr"/>
                </a:tc>
                <a:tc>
                  <a:txBody>
                    <a:bodyPr/>
                    <a:lstStyle/>
                    <a:p>
                      <a:pPr algn="ctr"/>
                      <a:r>
                        <a:rPr lang="it-IT" dirty="0"/>
                        <a:t>LINEA IN ESERCIZIO</a:t>
                      </a:r>
                    </a:p>
                  </a:txBody>
                  <a:tcPr anchor="ctr"/>
                </a:tc>
                <a:tc>
                  <a:txBody>
                    <a:bodyPr/>
                    <a:lstStyle/>
                    <a:p>
                      <a:pPr algn="ctr"/>
                      <a:r>
                        <a:rPr lang="it-IT" dirty="0"/>
                        <a:t>NOTE E INTERVENTI SIGNIFICATAVI</a:t>
                      </a:r>
                    </a:p>
                  </a:txBody>
                  <a:tcPr anchor="ctr"/>
                </a:tc>
                <a:extLst>
                  <a:ext uri="{0D108BD9-81ED-4DB2-BD59-A6C34878D82A}">
                    <a16:rowId xmlns:a16="http://schemas.microsoft.com/office/drawing/2014/main" val="3682989995"/>
                  </a:ext>
                </a:extLst>
              </a:tr>
              <a:tr h="615912">
                <a:tc>
                  <a:txBody>
                    <a:bodyPr/>
                    <a:lstStyle/>
                    <a:p>
                      <a:pPr algn="ctr"/>
                      <a:r>
                        <a:rPr lang="it-IT" b="0" dirty="0"/>
                        <a:t>1</a:t>
                      </a:r>
                    </a:p>
                  </a:txBody>
                  <a:tcPr anchor="ctr"/>
                </a:tc>
                <a:tc>
                  <a:txBody>
                    <a:bodyPr/>
                    <a:lstStyle/>
                    <a:p>
                      <a:pPr algn="ctr"/>
                      <a:r>
                        <a:rPr lang="it-IT" dirty="0"/>
                        <a:t>1962</a:t>
                      </a:r>
                    </a:p>
                  </a:txBody>
                  <a:tcPr anchor="ctr"/>
                </a:tc>
                <a:tc>
                  <a:txBody>
                    <a:bodyPr/>
                    <a:lstStyle/>
                    <a:p>
                      <a:pPr algn="ctr"/>
                      <a:r>
                        <a:rPr lang="it-IT" dirty="0"/>
                        <a:t>1971</a:t>
                      </a:r>
                    </a:p>
                  </a:txBody>
                  <a:tcPr anchor="ctr"/>
                </a:tc>
                <a:tc>
                  <a:txBody>
                    <a:bodyPr/>
                    <a:lstStyle/>
                    <a:p>
                      <a:pPr algn="ctr"/>
                      <a:r>
                        <a:rPr lang="it-IT" dirty="0"/>
                        <a:t>Linea 1</a:t>
                      </a:r>
                    </a:p>
                  </a:txBody>
                  <a:tcPr anchor="ctr"/>
                </a:tc>
                <a:tc>
                  <a:txBody>
                    <a:bodyPr/>
                    <a:lstStyle/>
                    <a:p>
                      <a:pPr algn="ctr"/>
                      <a:r>
                        <a:rPr lang="it-IT" dirty="0"/>
                        <a:t> trattamento fumi con torre lavaggio</a:t>
                      </a:r>
                    </a:p>
                    <a:p>
                      <a:pPr algn="ctr"/>
                      <a:r>
                        <a:rPr lang="it-IT" b="1" dirty="0"/>
                        <a:t>produzione energia elettrica</a:t>
                      </a:r>
                    </a:p>
                  </a:txBody>
                  <a:tcPr anchor="ctr"/>
                </a:tc>
                <a:extLst>
                  <a:ext uri="{0D108BD9-81ED-4DB2-BD59-A6C34878D82A}">
                    <a16:rowId xmlns:a16="http://schemas.microsoft.com/office/drawing/2014/main" val="1734990383"/>
                  </a:ext>
                </a:extLst>
              </a:tr>
              <a:tr h="426234">
                <a:tc>
                  <a:txBody>
                    <a:bodyPr/>
                    <a:lstStyle/>
                    <a:p>
                      <a:pPr algn="ctr"/>
                      <a:r>
                        <a:rPr lang="it-IT" b="0" dirty="0"/>
                        <a:t>2</a:t>
                      </a:r>
                    </a:p>
                  </a:txBody>
                  <a:tcPr anchor="ctr"/>
                </a:tc>
                <a:tc>
                  <a:txBody>
                    <a:bodyPr/>
                    <a:lstStyle/>
                    <a:p>
                      <a:pPr algn="ctr"/>
                      <a:r>
                        <a:rPr lang="it-IT" dirty="0"/>
                        <a:t>1972</a:t>
                      </a:r>
                    </a:p>
                  </a:txBody>
                  <a:tcPr anchor="ctr"/>
                </a:tc>
                <a:tc>
                  <a:txBody>
                    <a:bodyPr/>
                    <a:lstStyle/>
                    <a:p>
                      <a:pPr algn="ctr"/>
                      <a:r>
                        <a:rPr lang="it-IT" dirty="0"/>
                        <a:t>1986</a:t>
                      </a:r>
                    </a:p>
                  </a:txBody>
                  <a:tcPr anchor="ctr"/>
                </a:tc>
                <a:tc>
                  <a:txBody>
                    <a:bodyPr/>
                    <a:lstStyle/>
                    <a:p>
                      <a:pPr algn="ctr"/>
                      <a:r>
                        <a:rPr lang="it-IT" dirty="0"/>
                        <a:t>Linea 2</a:t>
                      </a:r>
                    </a:p>
                  </a:txBody>
                  <a:tcPr anchor="ctr"/>
                </a:tc>
                <a:tc>
                  <a:txBody>
                    <a:bodyPr/>
                    <a:lstStyle/>
                    <a:p>
                      <a:pPr algn="ctr"/>
                      <a:r>
                        <a:rPr lang="it-IT" dirty="0"/>
                        <a:t>Stop a linea 1, </a:t>
                      </a:r>
                      <a:r>
                        <a:rPr lang="it-IT" b="1" dirty="0"/>
                        <a:t>linea 2 che non produce energia</a:t>
                      </a:r>
                    </a:p>
                  </a:txBody>
                  <a:tcPr anchor="ctr"/>
                </a:tc>
                <a:extLst>
                  <a:ext uri="{0D108BD9-81ED-4DB2-BD59-A6C34878D82A}">
                    <a16:rowId xmlns:a16="http://schemas.microsoft.com/office/drawing/2014/main" val="1497745752"/>
                  </a:ext>
                </a:extLst>
              </a:tr>
              <a:tr h="879874">
                <a:tc>
                  <a:txBody>
                    <a:bodyPr/>
                    <a:lstStyle/>
                    <a:p>
                      <a:pPr algn="ctr"/>
                      <a:r>
                        <a:rPr lang="it-IT" b="0" dirty="0"/>
                        <a:t>3</a:t>
                      </a:r>
                    </a:p>
                  </a:txBody>
                  <a:tcPr anchor="ctr"/>
                </a:tc>
                <a:tc>
                  <a:txBody>
                    <a:bodyPr/>
                    <a:lstStyle/>
                    <a:p>
                      <a:pPr algn="ctr"/>
                      <a:r>
                        <a:rPr lang="it-IT" dirty="0"/>
                        <a:t>1987</a:t>
                      </a:r>
                    </a:p>
                  </a:txBody>
                  <a:tcPr anchor="ctr"/>
                </a:tc>
                <a:tc>
                  <a:txBody>
                    <a:bodyPr/>
                    <a:lstStyle/>
                    <a:p>
                      <a:pPr algn="ctr"/>
                      <a:r>
                        <a:rPr lang="it-IT" dirty="0"/>
                        <a:t>1987</a:t>
                      </a:r>
                    </a:p>
                  </a:txBody>
                  <a:tcPr anchor="ctr"/>
                </a:tc>
                <a:tc>
                  <a:txBody>
                    <a:bodyPr/>
                    <a:lstStyle/>
                    <a:p>
                      <a:pPr algn="ctr"/>
                      <a:r>
                        <a:rPr lang="it-IT" dirty="0"/>
                        <a:t>Linea 1</a:t>
                      </a:r>
                    </a:p>
                  </a:txBody>
                  <a:tcPr anchor="ctr"/>
                </a:tc>
                <a:tc>
                  <a:txBody>
                    <a:bodyPr/>
                    <a:lstStyle/>
                    <a:p>
                      <a:pPr algn="ctr"/>
                      <a:r>
                        <a:rPr lang="it-IT" dirty="0"/>
                        <a:t>Nuova linea 1, con trattamento fumi con reattore a secco e elettrofiltro; </a:t>
                      </a:r>
                    </a:p>
                    <a:p>
                      <a:pPr algn="ctr"/>
                      <a:r>
                        <a:rPr lang="it-IT" b="1" dirty="0"/>
                        <a:t>Produzione energia elettrica</a:t>
                      </a:r>
                    </a:p>
                  </a:txBody>
                  <a:tcPr anchor="ctr"/>
                </a:tc>
                <a:extLst>
                  <a:ext uri="{0D108BD9-81ED-4DB2-BD59-A6C34878D82A}">
                    <a16:rowId xmlns:a16="http://schemas.microsoft.com/office/drawing/2014/main" val="215980498"/>
                  </a:ext>
                </a:extLst>
              </a:tr>
              <a:tr h="879874">
                <a:tc>
                  <a:txBody>
                    <a:bodyPr/>
                    <a:lstStyle/>
                    <a:p>
                      <a:pPr algn="ctr"/>
                      <a:r>
                        <a:rPr lang="it-IT" b="0" dirty="0"/>
                        <a:t>4</a:t>
                      </a:r>
                    </a:p>
                  </a:txBody>
                  <a:tcPr anchor="ctr"/>
                </a:tc>
                <a:tc>
                  <a:txBody>
                    <a:bodyPr/>
                    <a:lstStyle/>
                    <a:p>
                      <a:pPr algn="ctr"/>
                      <a:r>
                        <a:rPr lang="it-IT" dirty="0"/>
                        <a:t>1988</a:t>
                      </a:r>
                    </a:p>
                  </a:txBody>
                  <a:tcPr anchor="ctr"/>
                </a:tc>
                <a:tc>
                  <a:txBody>
                    <a:bodyPr/>
                    <a:lstStyle/>
                    <a:p>
                      <a:pPr algn="ctr"/>
                      <a:r>
                        <a:rPr lang="it-IT" dirty="0"/>
                        <a:t>1990</a:t>
                      </a:r>
                    </a:p>
                  </a:txBody>
                  <a:tcPr anchor="ctr"/>
                </a:tc>
                <a:tc>
                  <a:txBody>
                    <a:bodyPr/>
                    <a:lstStyle/>
                    <a:p>
                      <a:pPr algn="ctr"/>
                      <a:r>
                        <a:rPr lang="it-IT" dirty="0"/>
                        <a:t>Linea 1</a:t>
                      </a:r>
                    </a:p>
                  </a:txBody>
                  <a:tcPr anchor="ctr"/>
                </a:tc>
                <a:tc>
                  <a:txBody>
                    <a:bodyPr/>
                    <a:lstStyle/>
                    <a:p>
                      <a:pPr algn="ctr"/>
                      <a:r>
                        <a:rPr lang="it-IT" dirty="0"/>
                        <a:t>Inizio conferimento rifiuti ospedalieri a seguito di ordinanza regionale. </a:t>
                      </a:r>
                      <a:r>
                        <a:rPr lang="it-IT" b="1" dirty="0"/>
                        <a:t>Chiusura inceneritori ospedalieri incontrollati con ordinanza della</a:t>
                      </a:r>
                    </a:p>
                    <a:p>
                      <a:pPr algn="ctr"/>
                      <a:r>
                        <a:rPr lang="it-IT" b="1" dirty="0"/>
                        <a:t>della Regione Veneto n. 262/1988  </a:t>
                      </a:r>
                    </a:p>
                  </a:txBody>
                  <a:tcPr anchor="ctr"/>
                </a:tc>
                <a:extLst>
                  <a:ext uri="{0D108BD9-81ED-4DB2-BD59-A6C34878D82A}">
                    <a16:rowId xmlns:a16="http://schemas.microsoft.com/office/drawing/2014/main" val="4283576411"/>
                  </a:ext>
                </a:extLst>
              </a:tr>
              <a:tr h="879874">
                <a:tc>
                  <a:txBody>
                    <a:bodyPr/>
                    <a:lstStyle/>
                    <a:p>
                      <a:pPr algn="ctr"/>
                      <a:r>
                        <a:rPr lang="it-IT" b="0" dirty="0"/>
                        <a:t>5</a:t>
                      </a:r>
                    </a:p>
                  </a:txBody>
                  <a:tcPr anchor="ctr"/>
                </a:tc>
                <a:tc>
                  <a:txBody>
                    <a:bodyPr/>
                    <a:lstStyle/>
                    <a:p>
                      <a:pPr algn="ctr"/>
                      <a:r>
                        <a:rPr lang="it-IT" dirty="0"/>
                        <a:t>1991</a:t>
                      </a:r>
                    </a:p>
                  </a:txBody>
                  <a:tcPr anchor="ctr"/>
                </a:tc>
                <a:tc>
                  <a:txBody>
                    <a:bodyPr/>
                    <a:lstStyle/>
                    <a:p>
                      <a:pPr algn="ctr"/>
                      <a:r>
                        <a:rPr lang="it-IT" dirty="0"/>
                        <a:t>1998</a:t>
                      </a:r>
                    </a:p>
                  </a:txBody>
                  <a:tcPr anchor="ctr"/>
                </a:tc>
                <a:tc>
                  <a:txBody>
                    <a:bodyPr/>
                    <a:lstStyle/>
                    <a:p>
                      <a:pPr algn="ctr"/>
                      <a:r>
                        <a:rPr lang="it-IT" dirty="0"/>
                        <a:t>Linea 1</a:t>
                      </a:r>
                    </a:p>
                  </a:txBody>
                  <a:tcPr anchor="ctr"/>
                </a:tc>
                <a:tc>
                  <a:txBody>
                    <a:bodyPr/>
                    <a:lstStyle/>
                    <a:p>
                      <a:pPr algn="ctr"/>
                      <a:r>
                        <a:rPr lang="it-IT" dirty="0"/>
                        <a:t>Nuovi sistemi di trattamento dei fumi, di recupero dell’energia elettrica e torre di lavaggio con </a:t>
                      </a:r>
                      <a:r>
                        <a:rPr lang="it-IT" b="1" dirty="0"/>
                        <a:t>abbattimento del mercurio</a:t>
                      </a:r>
                    </a:p>
                  </a:txBody>
                  <a:tcPr anchor="ctr"/>
                </a:tc>
                <a:extLst>
                  <a:ext uri="{0D108BD9-81ED-4DB2-BD59-A6C34878D82A}">
                    <a16:rowId xmlns:a16="http://schemas.microsoft.com/office/drawing/2014/main" val="2669752819"/>
                  </a:ext>
                </a:extLst>
              </a:tr>
              <a:tr h="426234">
                <a:tc>
                  <a:txBody>
                    <a:bodyPr/>
                    <a:lstStyle/>
                    <a:p>
                      <a:pPr algn="ctr"/>
                      <a:r>
                        <a:rPr lang="it-IT" b="0" dirty="0"/>
                        <a:t>6</a:t>
                      </a:r>
                    </a:p>
                  </a:txBody>
                  <a:tcPr anchor="ctr"/>
                </a:tc>
                <a:tc>
                  <a:txBody>
                    <a:bodyPr/>
                    <a:lstStyle/>
                    <a:p>
                      <a:pPr algn="ctr"/>
                      <a:r>
                        <a:rPr lang="it-IT" dirty="0"/>
                        <a:t>1999</a:t>
                      </a:r>
                    </a:p>
                  </a:txBody>
                  <a:tcPr anchor="ctr"/>
                </a:tc>
                <a:tc>
                  <a:txBody>
                    <a:bodyPr/>
                    <a:lstStyle/>
                    <a:p>
                      <a:pPr algn="ctr"/>
                      <a:r>
                        <a:rPr lang="it-IT" dirty="0"/>
                        <a:t>2004</a:t>
                      </a:r>
                    </a:p>
                  </a:txBody>
                  <a:tcPr anchor="ctr"/>
                </a:tc>
                <a:tc>
                  <a:txBody>
                    <a:bodyPr/>
                    <a:lstStyle/>
                    <a:p>
                      <a:pPr algn="ctr"/>
                      <a:r>
                        <a:rPr lang="it-IT" dirty="0"/>
                        <a:t>Linea 1 + Linea 2</a:t>
                      </a:r>
                    </a:p>
                  </a:txBody>
                  <a:tcPr anchor="ctr"/>
                </a:tc>
                <a:tc>
                  <a:txBody>
                    <a:bodyPr/>
                    <a:lstStyle/>
                    <a:p>
                      <a:pPr algn="ctr"/>
                      <a:r>
                        <a:rPr lang="it-IT" dirty="0"/>
                        <a:t>Due linee in funzione per la prima volta</a:t>
                      </a:r>
                    </a:p>
                  </a:txBody>
                  <a:tcPr anchor="ctr"/>
                </a:tc>
                <a:extLst>
                  <a:ext uri="{0D108BD9-81ED-4DB2-BD59-A6C34878D82A}">
                    <a16:rowId xmlns:a16="http://schemas.microsoft.com/office/drawing/2014/main" val="3825351704"/>
                  </a:ext>
                </a:extLst>
              </a:tr>
              <a:tr h="615912">
                <a:tc>
                  <a:txBody>
                    <a:bodyPr/>
                    <a:lstStyle/>
                    <a:p>
                      <a:pPr algn="ctr"/>
                      <a:r>
                        <a:rPr lang="it-IT" b="0" dirty="0"/>
                        <a:t>7</a:t>
                      </a:r>
                    </a:p>
                  </a:txBody>
                  <a:tcPr anchor="ctr"/>
                </a:tc>
                <a:tc>
                  <a:txBody>
                    <a:bodyPr/>
                    <a:lstStyle/>
                    <a:p>
                      <a:pPr algn="ctr"/>
                      <a:r>
                        <a:rPr lang="it-IT" dirty="0"/>
                        <a:t>2005</a:t>
                      </a:r>
                    </a:p>
                  </a:txBody>
                  <a:tcPr anchor="ctr"/>
                </a:tc>
                <a:tc>
                  <a:txBody>
                    <a:bodyPr/>
                    <a:lstStyle/>
                    <a:p>
                      <a:pPr algn="ctr"/>
                      <a:r>
                        <a:rPr lang="it-IT" dirty="0"/>
                        <a:t>2009</a:t>
                      </a:r>
                    </a:p>
                  </a:txBody>
                  <a:tcPr anchor="ctr"/>
                </a:tc>
                <a:tc>
                  <a:txBody>
                    <a:bodyPr/>
                    <a:lstStyle/>
                    <a:p>
                      <a:pPr algn="ctr"/>
                      <a:r>
                        <a:rPr lang="it-IT" dirty="0"/>
                        <a:t>Linea 1 + Linea 2</a:t>
                      </a:r>
                    </a:p>
                  </a:txBody>
                  <a:tcPr anchor="ctr"/>
                </a:tc>
                <a:tc>
                  <a:txBody>
                    <a:bodyPr/>
                    <a:lstStyle/>
                    <a:p>
                      <a:pPr algn="ctr"/>
                      <a:r>
                        <a:rPr lang="it-IT" dirty="0"/>
                        <a:t>Interventi migliorativi per riduzione emissioni e aumento rendimento energetico</a:t>
                      </a:r>
                    </a:p>
                  </a:txBody>
                  <a:tcPr anchor="ctr"/>
                </a:tc>
                <a:extLst>
                  <a:ext uri="{0D108BD9-81ED-4DB2-BD59-A6C34878D82A}">
                    <a16:rowId xmlns:a16="http://schemas.microsoft.com/office/drawing/2014/main" val="3525426197"/>
                  </a:ext>
                </a:extLst>
              </a:tr>
            </a:tbl>
          </a:graphicData>
        </a:graphic>
      </p:graphicFrame>
    </p:spTree>
    <p:extLst>
      <p:ext uri="{BB962C8B-B14F-4D97-AF65-F5344CB8AC3E}">
        <p14:creationId xmlns:p14="http://schemas.microsoft.com/office/powerpoint/2010/main" val="165371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13381019-8F26-F6C1-BDD1-6ED3782B5243}"/>
              </a:ext>
            </a:extLst>
          </p:cNvPr>
          <p:cNvGraphicFramePr>
            <a:graphicFrameLocks noGrp="1"/>
          </p:cNvGraphicFramePr>
          <p:nvPr>
            <p:extLst>
              <p:ext uri="{D42A27DB-BD31-4B8C-83A1-F6EECF244321}">
                <p14:modId xmlns:p14="http://schemas.microsoft.com/office/powerpoint/2010/main" val="1249907783"/>
              </p:ext>
            </p:extLst>
          </p:nvPr>
        </p:nvGraphicFramePr>
        <p:xfrm>
          <a:off x="1020725" y="719666"/>
          <a:ext cx="10313582" cy="1266023"/>
        </p:xfrm>
        <a:graphic>
          <a:graphicData uri="http://schemas.openxmlformats.org/drawingml/2006/table">
            <a:tbl>
              <a:tblPr bandRow="1">
                <a:tableStyleId>{5C22544A-7EE6-4342-B048-85BDC9FD1C3A}</a:tableStyleId>
              </a:tblPr>
              <a:tblGrid>
                <a:gridCol w="946298">
                  <a:extLst>
                    <a:ext uri="{9D8B030D-6E8A-4147-A177-3AD203B41FA5}">
                      <a16:colId xmlns:a16="http://schemas.microsoft.com/office/drawing/2014/main" val="2625271040"/>
                    </a:ext>
                  </a:extLst>
                </a:gridCol>
                <a:gridCol w="1095154">
                  <a:extLst>
                    <a:ext uri="{9D8B030D-6E8A-4147-A177-3AD203B41FA5}">
                      <a16:colId xmlns:a16="http://schemas.microsoft.com/office/drawing/2014/main" val="40488782"/>
                    </a:ext>
                  </a:extLst>
                </a:gridCol>
                <a:gridCol w="1329070">
                  <a:extLst>
                    <a:ext uri="{9D8B030D-6E8A-4147-A177-3AD203B41FA5}">
                      <a16:colId xmlns:a16="http://schemas.microsoft.com/office/drawing/2014/main" val="1310299051"/>
                    </a:ext>
                  </a:extLst>
                </a:gridCol>
                <a:gridCol w="2232837">
                  <a:extLst>
                    <a:ext uri="{9D8B030D-6E8A-4147-A177-3AD203B41FA5}">
                      <a16:colId xmlns:a16="http://schemas.microsoft.com/office/drawing/2014/main" val="2098235364"/>
                    </a:ext>
                  </a:extLst>
                </a:gridCol>
                <a:gridCol w="4710223">
                  <a:extLst>
                    <a:ext uri="{9D8B030D-6E8A-4147-A177-3AD203B41FA5}">
                      <a16:colId xmlns:a16="http://schemas.microsoft.com/office/drawing/2014/main" val="2044591630"/>
                    </a:ext>
                  </a:extLst>
                </a:gridCol>
              </a:tblGrid>
              <a:tr h="524343">
                <a:tc>
                  <a:txBody>
                    <a:bodyPr/>
                    <a:lstStyle/>
                    <a:p>
                      <a:pPr algn="ctr"/>
                      <a:endParaRPr lang="it-IT" dirty="0"/>
                    </a:p>
                  </a:txBody>
                  <a:tcPr anchor="ctr"/>
                </a:tc>
                <a:tc>
                  <a:txBody>
                    <a:bodyPr/>
                    <a:lstStyle/>
                    <a:p>
                      <a:pPr algn="ctr"/>
                      <a:r>
                        <a:rPr lang="it-IT" dirty="0"/>
                        <a:t>DAL </a:t>
                      </a:r>
                    </a:p>
                  </a:txBody>
                  <a:tcPr anchor="ctr"/>
                </a:tc>
                <a:tc>
                  <a:txBody>
                    <a:bodyPr/>
                    <a:lstStyle/>
                    <a:p>
                      <a:pPr algn="ctr"/>
                      <a:r>
                        <a:rPr lang="it-IT" dirty="0"/>
                        <a:t>AL</a:t>
                      </a:r>
                    </a:p>
                  </a:txBody>
                  <a:tcPr anchor="ctr"/>
                </a:tc>
                <a:tc>
                  <a:txBody>
                    <a:bodyPr/>
                    <a:lstStyle/>
                    <a:p>
                      <a:pPr algn="ctr"/>
                      <a:r>
                        <a:rPr lang="it-IT" dirty="0"/>
                        <a:t>LINEA DI ESERCIZIO</a:t>
                      </a:r>
                    </a:p>
                  </a:txBody>
                  <a:tcPr anchor="ctr"/>
                </a:tc>
                <a:tc>
                  <a:txBody>
                    <a:bodyPr/>
                    <a:lstStyle/>
                    <a:p>
                      <a:pPr algn="ctr"/>
                      <a:r>
                        <a:rPr lang="it-IT" dirty="0"/>
                        <a:t>NOTE E INTERVENTI SIGNIFICATIVI</a:t>
                      </a:r>
                    </a:p>
                  </a:txBody>
                  <a:tcPr anchor="ctr"/>
                </a:tc>
                <a:extLst>
                  <a:ext uri="{0D108BD9-81ED-4DB2-BD59-A6C34878D82A}">
                    <a16:rowId xmlns:a16="http://schemas.microsoft.com/office/drawing/2014/main" val="3796424409"/>
                  </a:ext>
                </a:extLst>
              </a:tr>
              <a:tr h="370840">
                <a:tc>
                  <a:txBody>
                    <a:bodyPr/>
                    <a:lstStyle/>
                    <a:p>
                      <a:pPr algn="ctr"/>
                      <a:r>
                        <a:rPr lang="it-IT" dirty="0"/>
                        <a:t> 8</a:t>
                      </a:r>
                    </a:p>
                  </a:txBody>
                  <a:tcPr anchor="ctr"/>
                </a:tc>
                <a:tc>
                  <a:txBody>
                    <a:bodyPr/>
                    <a:lstStyle/>
                    <a:p>
                      <a:pPr algn="ctr"/>
                      <a:r>
                        <a:rPr lang="it-IT" dirty="0"/>
                        <a:t>2010</a:t>
                      </a:r>
                    </a:p>
                  </a:txBody>
                  <a:tcPr anchor="ctr"/>
                </a:tc>
                <a:tc>
                  <a:txBody>
                    <a:bodyPr/>
                    <a:lstStyle/>
                    <a:p>
                      <a:pPr algn="ctr"/>
                      <a:r>
                        <a:rPr lang="it-IT" dirty="0"/>
                        <a:t>2011</a:t>
                      </a:r>
                    </a:p>
                  </a:txBody>
                  <a:tcPr anchor="ctr"/>
                </a:tc>
                <a:tc>
                  <a:txBody>
                    <a:bodyPr/>
                    <a:lstStyle/>
                    <a:p>
                      <a:pPr algn="ctr"/>
                      <a:r>
                        <a:rPr lang="it-IT" dirty="0"/>
                        <a:t>Linea 1 + 2 + 3</a:t>
                      </a:r>
                    </a:p>
                  </a:txBody>
                  <a:tcPr anchor="ctr"/>
                </a:tc>
                <a:tc>
                  <a:txBody>
                    <a:bodyPr/>
                    <a:lstStyle/>
                    <a:p>
                      <a:pPr algn="ctr"/>
                      <a:r>
                        <a:rPr lang="it-IT" dirty="0"/>
                        <a:t>Funzionamento simultaneo delle 3 linee attuali </a:t>
                      </a:r>
                    </a:p>
                  </a:txBody>
                  <a:tcPr anchor="ctr"/>
                </a:tc>
                <a:extLst>
                  <a:ext uri="{0D108BD9-81ED-4DB2-BD59-A6C34878D82A}">
                    <a16:rowId xmlns:a16="http://schemas.microsoft.com/office/drawing/2014/main" val="2810754956"/>
                  </a:ext>
                </a:extLst>
              </a:tr>
              <a:tr h="370840">
                <a:tc>
                  <a:txBody>
                    <a:bodyPr/>
                    <a:lstStyle/>
                    <a:p>
                      <a:pPr algn="ctr"/>
                      <a:r>
                        <a:rPr lang="it-IT" dirty="0"/>
                        <a:t>9</a:t>
                      </a:r>
                    </a:p>
                  </a:txBody>
                  <a:tcPr anchor="ctr"/>
                </a:tc>
                <a:tc>
                  <a:txBody>
                    <a:bodyPr/>
                    <a:lstStyle/>
                    <a:p>
                      <a:pPr algn="ctr"/>
                      <a:r>
                        <a:rPr lang="it-IT" dirty="0"/>
                        <a:t>2015 </a:t>
                      </a:r>
                    </a:p>
                  </a:txBody>
                  <a:tcPr anchor="ctr"/>
                </a:tc>
                <a:tc>
                  <a:txBody>
                    <a:bodyPr/>
                    <a:lstStyle/>
                    <a:p>
                      <a:pPr algn="ctr"/>
                      <a:r>
                        <a:rPr lang="it-IT" dirty="0"/>
                        <a:t>2022</a:t>
                      </a:r>
                    </a:p>
                  </a:txBody>
                  <a:tcPr anchor="ctr"/>
                </a:tc>
                <a:tc>
                  <a:txBody>
                    <a:bodyPr/>
                    <a:lstStyle/>
                    <a:p>
                      <a:pPr algn="ctr"/>
                      <a:r>
                        <a:rPr lang="it-IT" dirty="0"/>
                        <a:t>Linea 1 + 2 + 3</a:t>
                      </a:r>
                    </a:p>
                  </a:txBody>
                  <a:tcPr anchor="ctr"/>
                </a:tc>
                <a:tc>
                  <a:txBody>
                    <a:bodyPr/>
                    <a:lstStyle/>
                    <a:p>
                      <a:pPr algn="ctr"/>
                      <a:r>
                        <a:rPr lang="it-IT" dirty="0"/>
                        <a:t>Implementazione </a:t>
                      </a:r>
                      <a:r>
                        <a:rPr lang="it-IT" dirty="0" err="1"/>
                        <a:t>DeNox</a:t>
                      </a:r>
                      <a:r>
                        <a:rPr lang="it-IT" dirty="0"/>
                        <a:t> e De-</a:t>
                      </a:r>
                      <a:r>
                        <a:rPr lang="it-IT" dirty="0" err="1"/>
                        <a:t>Diox</a:t>
                      </a:r>
                      <a:r>
                        <a:rPr lang="it-IT" dirty="0"/>
                        <a:t> su linea 1</a:t>
                      </a:r>
                    </a:p>
                  </a:txBody>
                  <a:tcPr anchor="ctr"/>
                </a:tc>
                <a:extLst>
                  <a:ext uri="{0D108BD9-81ED-4DB2-BD59-A6C34878D82A}">
                    <a16:rowId xmlns:a16="http://schemas.microsoft.com/office/drawing/2014/main" val="2818513014"/>
                  </a:ext>
                </a:extLst>
              </a:tr>
            </a:tbl>
          </a:graphicData>
        </a:graphic>
      </p:graphicFrame>
      <p:pic>
        <p:nvPicPr>
          <p:cNvPr id="4" name="Immagine 3">
            <a:extLst>
              <a:ext uri="{FF2B5EF4-FFF2-40B4-BE49-F238E27FC236}">
                <a16:creationId xmlns:a16="http://schemas.microsoft.com/office/drawing/2014/main" id="{C9358DC0-25BB-024F-46AE-344B65AE4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23" y="2243849"/>
            <a:ext cx="10357884" cy="3678486"/>
          </a:xfrm>
          <a:prstGeom prst="rect">
            <a:avLst/>
          </a:prstGeom>
        </p:spPr>
      </p:pic>
    </p:spTree>
    <p:extLst>
      <p:ext uri="{BB962C8B-B14F-4D97-AF65-F5344CB8AC3E}">
        <p14:creationId xmlns:p14="http://schemas.microsoft.com/office/powerpoint/2010/main" val="324638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4108A7-B94B-452F-AAF5-968215821927}"/>
              </a:ext>
            </a:extLst>
          </p:cNvPr>
          <p:cNvSpPr>
            <a:spLocks noGrp="1"/>
          </p:cNvSpPr>
          <p:nvPr>
            <p:ph type="title"/>
          </p:nvPr>
        </p:nvSpPr>
        <p:spPr>
          <a:xfrm>
            <a:off x="3886200" y="188843"/>
            <a:ext cx="4273826" cy="496957"/>
          </a:xfrm>
        </p:spPr>
        <p:txBody>
          <a:bodyPr>
            <a:noAutofit/>
          </a:bodyPr>
          <a:lstStyle/>
          <a:p>
            <a:pPr algn="ctr"/>
            <a:r>
              <a:rPr lang="it-IT" sz="3200" b="1" dirty="0"/>
              <a:t>FUNZIONAMENTO </a:t>
            </a:r>
          </a:p>
        </p:txBody>
      </p:sp>
      <p:sp>
        <p:nvSpPr>
          <p:cNvPr id="3" name="Rettangolo con angoli arrotondati 2">
            <a:extLst>
              <a:ext uri="{FF2B5EF4-FFF2-40B4-BE49-F238E27FC236}">
                <a16:creationId xmlns:a16="http://schemas.microsoft.com/office/drawing/2014/main" id="{8DCACF7B-8725-C3CC-0FCC-468475509882}"/>
              </a:ext>
            </a:extLst>
          </p:cNvPr>
          <p:cNvSpPr/>
          <p:nvPr/>
        </p:nvSpPr>
        <p:spPr>
          <a:xfrm>
            <a:off x="1199434" y="805068"/>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Accettazione rifiuti e alimentazione impianto</a:t>
            </a:r>
          </a:p>
        </p:txBody>
      </p:sp>
      <p:sp>
        <p:nvSpPr>
          <p:cNvPr id="4" name="Rettangolo con angoli arrotondati 3">
            <a:extLst>
              <a:ext uri="{FF2B5EF4-FFF2-40B4-BE49-F238E27FC236}">
                <a16:creationId xmlns:a16="http://schemas.microsoft.com/office/drawing/2014/main" id="{651DC972-4B18-3854-6ACE-2CFB2E2A50D0}"/>
              </a:ext>
            </a:extLst>
          </p:cNvPr>
          <p:cNvSpPr/>
          <p:nvPr/>
        </p:nvSpPr>
        <p:spPr>
          <a:xfrm>
            <a:off x="4877877" y="805068"/>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Combustione dei rifiuti ad una temperatura tra 950 e 1200°C</a:t>
            </a:r>
          </a:p>
        </p:txBody>
      </p:sp>
      <p:sp>
        <p:nvSpPr>
          <p:cNvPr id="5" name="Rettangolo con angoli arrotondati 4">
            <a:extLst>
              <a:ext uri="{FF2B5EF4-FFF2-40B4-BE49-F238E27FC236}">
                <a16:creationId xmlns:a16="http://schemas.microsoft.com/office/drawing/2014/main" id="{B7F386B1-851E-C469-95F0-E7D7371EE0C1}"/>
              </a:ext>
            </a:extLst>
          </p:cNvPr>
          <p:cNvSpPr/>
          <p:nvPr/>
        </p:nvSpPr>
        <p:spPr>
          <a:xfrm>
            <a:off x="8588954" y="805068"/>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Post combustione: mantenimento dei fumi a 850° per 2 secondi per distruggere i microinquinanti</a:t>
            </a:r>
          </a:p>
        </p:txBody>
      </p:sp>
      <p:sp>
        <p:nvSpPr>
          <p:cNvPr id="6" name="Freccia circolare a sinistra 5">
            <a:extLst>
              <a:ext uri="{FF2B5EF4-FFF2-40B4-BE49-F238E27FC236}">
                <a16:creationId xmlns:a16="http://schemas.microsoft.com/office/drawing/2014/main" id="{E2716F77-ADF4-E391-0C9A-64BFEAEB906B}"/>
              </a:ext>
            </a:extLst>
          </p:cNvPr>
          <p:cNvSpPr/>
          <p:nvPr/>
        </p:nvSpPr>
        <p:spPr>
          <a:xfrm>
            <a:off x="11102009" y="1411357"/>
            <a:ext cx="540000" cy="2160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Rettangolo con angoli arrotondati 6">
            <a:extLst>
              <a:ext uri="{FF2B5EF4-FFF2-40B4-BE49-F238E27FC236}">
                <a16:creationId xmlns:a16="http://schemas.microsoft.com/office/drawing/2014/main" id="{DAF41383-C072-6BA3-3602-3B1CA65DFA26}"/>
              </a:ext>
            </a:extLst>
          </p:cNvPr>
          <p:cNvSpPr/>
          <p:nvPr/>
        </p:nvSpPr>
        <p:spPr>
          <a:xfrm>
            <a:off x="8588954" y="2708413"/>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Raffreddamento scorie: il materiale incombusto viene raffreddato e stoccato</a:t>
            </a:r>
          </a:p>
        </p:txBody>
      </p:sp>
      <p:sp>
        <p:nvSpPr>
          <p:cNvPr id="8" name="Rettangolo con angoli arrotondati 7">
            <a:extLst>
              <a:ext uri="{FF2B5EF4-FFF2-40B4-BE49-F238E27FC236}">
                <a16:creationId xmlns:a16="http://schemas.microsoft.com/office/drawing/2014/main" id="{BBAFEEE9-5BC7-6E4B-8CEB-8FFA8F7531D4}"/>
              </a:ext>
            </a:extLst>
          </p:cNvPr>
          <p:cNvSpPr/>
          <p:nvPr/>
        </p:nvSpPr>
        <p:spPr>
          <a:xfrm>
            <a:off x="4877877" y="2708413"/>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Recupero energetico tramite la produzione di vapore e tramite delle turbine di energia elettrica</a:t>
            </a:r>
          </a:p>
        </p:txBody>
      </p:sp>
      <p:sp>
        <p:nvSpPr>
          <p:cNvPr id="9" name="Rettangolo con angoli arrotondati 8">
            <a:extLst>
              <a:ext uri="{FF2B5EF4-FFF2-40B4-BE49-F238E27FC236}">
                <a16:creationId xmlns:a16="http://schemas.microsoft.com/office/drawing/2014/main" id="{202708A8-3F5D-2567-EA8D-1EE823087708}"/>
              </a:ext>
            </a:extLst>
          </p:cNvPr>
          <p:cNvSpPr/>
          <p:nvPr/>
        </p:nvSpPr>
        <p:spPr>
          <a:xfrm>
            <a:off x="1166800" y="2708413"/>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Depurazione fumi, primo stadio: reattore in linea</a:t>
            </a:r>
          </a:p>
          <a:p>
            <a:pPr algn="ctr"/>
            <a:r>
              <a:rPr lang="it-IT" dirty="0"/>
              <a:t> a calce idratata e carboni attivi</a:t>
            </a:r>
          </a:p>
        </p:txBody>
      </p:sp>
      <p:sp>
        <p:nvSpPr>
          <p:cNvPr id="10" name="Rettangolo con angoli arrotondati 9">
            <a:extLst>
              <a:ext uri="{FF2B5EF4-FFF2-40B4-BE49-F238E27FC236}">
                <a16:creationId xmlns:a16="http://schemas.microsoft.com/office/drawing/2014/main" id="{4A8D2947-ABED-0712-F798-DE64D9DEA843}"/>
              </a:ext>
            </a:extLst>
          </p:cNvPr>
          <p:cNvSpPr/>
          <p:nvPr/>
        </p:nvSpPr>
        <p:spPr>
          <a:xfrm>
            <a:off x="1166800" y="4611758"/>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Secondo stadio: reattore a bicarbonato di sodio e carboni attivi e nuovo riscaldamento dei fumi a 140°</a:t>
            </a:r>
          </a:p>
        </p:txBody>
      </p:sp>
      <p:sp>
        <p:nvSpPr>
          <p:cNvPr id="11" name="Rettangolo con angoli arrotondati 10">
            <a:extLst>
              <a:ext uri="{FF2B5EF4-FFF2-40B4-BE49-F238E27FC236}">
                <a16:creationId xmlns:a16="http://schemas.microsoft.com/office/drawing/2014/main" id="{D3489BED-A1A8-6525-18AD-2593E6C171E9}"/>
              </a:ext>
            </a:extLst>
          </p:cNvPr>
          <p:cNvSpPr/>
          <p:nvPr/>
        </p:nvSpPr>
        <p:spPr>
          <a:xfrm>
            <a:off x="4871113" y="4611758"/>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Abbattimento finale dei fumi riscaldati tramite sistema catalitico e recupero energetico tramite fumi/condense</a:t>
            </a:r>
          </a:p>
        </p:txBody>
      </p:sp>
      <p:sp>
        <p:nvSpPr>
          <p:cNvPr id="12" name="Rettangolo con angoli arrotondati 11">
            <a:extLst>
              <a:ext uri="{FF2B5EF4-FFF2-40B4-BE49-F238E27FC236}">
                <a16:creationId xmlns:a16="http://schemas.microsoft.com/office/drawing/2014/main" id="{2641ED8E-CF8E-F160-04D6-675CFC20EA61}"/>
              </a:ext>
            </a:extLst>
          </p:cNvPr>
          <p:cNvSpPr/>
          <p:nvPr/>
        </p:nvSpPr>
        <p:spPr>
          <a:xfrm>
            <a:off x="8588954" y="4611758"/>
            <a:ext cx="2304000" cy="1584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Espulsione dei residui dal camino</a:t>
            </a:r>
          </a:p>
        </p:txBody>
      </p:sp>
      <p:sp>
        <p:nvSpPr>
          <p:cNvPr id="13" name="Freccia circolare a destra 12">
            <a:extLst>
              <a:ext uri="{FF2B5EF4-FFF2-40B4-BE49-F238E27FC236}">
                <a16:creationId xmlns:a16="http://schemas.microsoft.com/office/drawing/2014/main" id="{4ED0E1CB-22BF-E53D-9BDC-847187C837FE}"/>
              </a:ext>
            </a:extLst>
          </p:cNvPr>
          <p:cNvSpPr/>
          <p:nvPr/>
        </p:nvSpPr>
        <p:spPr>
          <a:xfrm>
            <a:off x="268358" y="3428999"/>
            <a:ext cx="540000" cy="2160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5" name="Connettore 2 14">
            <a:extLst>
              <a:ext uri="{FF2B5EF4-FFF2-40B4-BE49-F238E27FC236}">
                <a16:creationId xmlns:a16="http://schemas.microsoft.com/office/drawing/2014/main" id="{F1EE5242-4D0A-D4AF-334D-44B0DE200A60}"/>
              </a:ext>
            </a:extLst>
          </p:cNvPr>
          <p:cNvCxnSpPr/>
          <p:nvPr/>
        </p:nvCxnSpPr>
        <p:spPr>
          <a:xfrm>
            <a:off x="3657600" y="1610139"/>
            <a:ext cx="1080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Connettore 2 16">
            <a:extLst>
              <a:ext uri="{FF2B5EF4-FFF2-40B4-BE49-F238E27FC236}">
                <a16:creationId xmlns:a16="http://schemas.microsoft.com/office/drawing/2014/main" id="{6787C088-2442-BF2C-EE86-1631BFDFBCD1}"/>
              </a:ext>
            </a:extLst>
          </p:cNvPr>
          <p:cNvCxnSpPr/>
          <p:nvPr/>
        </p:nvCxnSpPr>
        <p:spPr>
          <a:xfrm>
            <a:off x="7364895" y="1610139"/>
            <a:ext cx="1080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nettore 2 18">
            <a:extLst>
              <a:ext uri="{FF2B5EF4-FFF2-40B4-BE49-F238E27FC236}">
                <a16:creationId xmlns:a16="http://schemas.microsoft.com/office/drawing/2014/main" id="{64CA519E-FEB9-369B-7178-08C8F04A3B59}"/>
              </a:ext>
            </a:extLst>
          </p:cNvPr>
          <p:cNvCxnSpPr/>
          <p:nvPr/>
        </p:nvCxnSpPr>
        <p:spPr>
          <a:xfrm flipH="1">
            <a:off x="7364895" y="3500413"/>
            <a:ext cx="1080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Connettore 2 20">
            <a:extLst>
              <a:ext uri="{FF2B5EF4-FFF2-40B4-BE49-F238E27FC236}">
                <a16:creationId xmlns:a16="http://schemas.microsoft.com/office/drawing/2014/main" id="{89009140-60E3-3F94-C79A-61D3D5DEA61B}"/>
              </a:ext>
            </a:extLst>
          </p:cNvPr>
          <p:cNvCxnSpPr/>
          <p:nvPr/>
        </p:nvCxnSpPr>
        <p:spPr>
          <a:xfrm flipH="1">
            <a:off x="3647357" y="3500413"/>
            <a:ext cx="1080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Connettore 2 22">
            <a:extLst>
              <a:ext uri="{FF2B5EF4-FFF2-40B4-BE49-F238E27FC236}">
                <a16:creationId xmlns:a16="http://schemas.microsoft.com/office/drawing/2014/main" id="{172A4F1A-0521-61B9-1FDC-8A58C8B65141}"/>
              </a:ext>
            </a:extLst>
          </p:cNvPr>
          <p:cNvCxnSpPr/>
          <p:nvPr/>
        </p:nvCxnSpPr>
        <p:spPr>
          <a:xfrm>
            <a:off x="3647357" y="5403758"/>
            <a:ext cx="1080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Connettore 2 24">
            <a:extLst>
              <a:ext uri="{FF2B5EF4-FFF2-40B4-BE49-F238E27FC236}">
                <a16:creationId xmlns:a16="http://schemas.microsoft.com/office/drawing/2014/main" id="{DA082555-E1BB-2189-B962-2E6FF9693973}"/>
              </a:ext>
            </a:extLst>
          </p:cNvPr>
          <p:cNvCxnSpPr/>
          <p:nvPr/>
        </p:nvCxnSpPr>
        <p:spPr>
          <a:xfrm>
            <a:off x="7364895" y="5403758"/>
            <a:ext cx="1080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306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41C0D3-7D36-9AE9-FFD4-FBD0274C3822}"/>
              </a:ext>
            </a:extLst>
          </p:cNvPr>
          <p:cNvSpPr>
            <a:spLocks noGrp="1"/>
          </p:cNvSpPr>
          <p:nvPr>
            <p:ph type="ctrTitle"/>
          </p:nvPr>
        </p:nvSpPr>
        <p:spPr>
          <a:xfrm>
            <a:off x="1391478" y="536713"/>
            <a:ext cx="9144000" cy="576470"/>
          </a:xfrm>
        </p:spPr>
        <p:txBody>
          <a:bodyPr>
            <a:noAutofit/>
          </a:bodyPr>
          <a:lstStyle/>
          <a:p>
            <a:r>
              <a:rPr lang="it-IT" sz="3200" b="1" dirty="0"/>
              <a:t>CARATTERISTICHE E BILANCIO ENERGETICO DELL’IMPIANTO</a:t>
            </a:r>
          </a:p>
        </p:txBody>
      </p:sp>
      <p:sp>
        <p:nvSpPr>
          <p:cNvPr id="3" name="Sottotitolo 2">
            <a:extLst>
              <a:ext uri="{FF2B5EF4-FFF2-40B4-BE49-F238E27FC236}">
                <a16:creationId xmlns:a16="http://schemas.microsoft.com/office/drawing/2014/main" id="{EF4EF62E-D819-47AD-774E-CB2083BF2343}"/>
              </a:ext>
            </a:extLst>
          </p:cNvPr>
          <p:cNvSpPr>
            <a:spLocks noGrp="1"/>
          </p:cNvSpPr>
          <p:nvPr>
            <p:ph type="subTitle" idx="1"/>
          </p:nvPr>
        </p:nvSpPr>
        <p:spPr>
          <a:xfrm>
            <a:off x="477077" y="1192697"/>
            <a:ext cx="10972801" cy="5287616"/>
          </a:xfrm>
        </p:spPr>
        <p:txBody>
          <a:bodyPr/>
          <a:lstStyle/>
          <a:p>
            <a:pPr algn="just">
              <a:spcBef>
                <a:spcPts val="0"/>
              </a:spcBef>
            </a:pPr>
            <a:r>
              <a:rPr lang="it-IT" dirty="0"/>
              <a:t>L’impianto di Padova risulta essere energeticamente autosufficiente, almeno per la produzione elettrica, poiché comunque risulta dipendente dal metano utilizzato per i processi di combustione dell’impianto. Tuttavia nel complesso la produzione elettrica dell’impianto risulta essere 4 volte il computo totale delle risorse consumate (energia elettrica e metano).</a:t>
            </a:r>
          </a:p>
          <a:p>
            <a:pPr algn="just">
              <a:spcBef>
                <a:spcPts val="0"/>
              </a:spcBef>
            </a:pPr>
            <a:r>
              <a:rPr lang="it-IT" dirty="0"/>
              <a:t> L’impianto infatti ha una produzione lorda di circa 104.000 MWh nel 2019, a cui devono essere sottratti circa 37.000 MWh di consumi (24.000 MWh di energia elettrica e 13.000 MWh di metano), con una produzione netta pari a circa 67.000 MWh, che equivalgono al consumo di circa 70.000 persone.</a:t>
            </a:r>
          </a:p>
          <a:p>
            <a:pPr algn="just">
              <a:spcBef>
                <a:spcPts val="0"/>
              </a:spcBef>
            </a:pPr>
            <a:r>
              <a:rPr lang="it-IT" dirty="0"/>
              <a:t>Un altro aspetto fondamentale dell’impianto sono i rifiuti che vengono sottratti alla discarica, diminuendo sensibilmente l’inquinamento. Sempre al 2019, Padova ha prodotto circa 550.000 tonnellate di rifiuti, di cui il 66% è andato nella raccolta differenziata, lasciando un valore residuo di rifiuti pari a 184.000 t, di cui ben 156.000 t sono stati assorbiti dall’inceneritore, lasciando solo 28.000 t, da conferire in discarica.</a:t>
            </a:r>
          </a:p>
        </p:txBody>
      </p:sp>
    </p:spTree>
    <p:extLst>
      <p:ext uri="{BB962C8B-B14F-4D97-AF65-F5344CB8AC3E}">
        <p14:creationId xmlns:p14="http://schemas.microsoft.com/office/powerpoint/2010/main" val="293849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B350EAF-EF90-1C2F-166D-CAFE7F224FDD}"/>
              </a:ext>
            </a:extLst>
          </p:cNvPr>
          <p:cNvPicPr>
            <a:picLocks noChangeAspect="1"/>
          </p:cNvPicPr>
          <p:nvPr/>
        </p:nvPicPr>
        <p:blipFill>
          <a:blip r:embed="rId2"/>
          <a:stretch>
            <a:fillRect/>
          </a:stretch>
        </p:blipFill>
        <p:spPr>
          <a:xfrm>
            <a:off x="7707795" y="3516333"/>
            <a:ext cx="3829802" cy="31010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itolo 1">
            <a:extLst>
              <a:ext uri="{FF2B5EF4-FFF2-40B4-BE49-F238E27FC236}">
                <a16:creationId xmlns:a16="http://schemas.microsoft.com/office/drawing/2014/main" id="{F0C14A75-FB83-F3AB-480B-88410A77B656}"/>
              </a:ext>
            </a:extLst>
          </p:cNvPr>
          <p:cNvSpPr>
            <a:spLocks noGrp="1"/>
          </p:cNvSpPr>
          <p:nvPr>
            <p:ph type="ctrTitle"/>
          </p:nvPr>
        </p:nvSpPr>
        <p:spPr>
          <a:xfrm>
            <a:off x="1524000" y="0"/>
            <a:ext cx="9144000" cy="754912"/>
          </a:xfrm>
        </p:spPr>
        <p:txBody>
          <a:bodyPr>
            <a:normAutofit/>
          </a:bodyPr>
          <a:lstStyle/>
          <a:p>
            <a:r>
              <a:rPr lang="it-IT" sz="3200" b="1" dirty="0"/>
              <a:t>AMBIENTE E QUALITÀ DELL’ARIA </a:t>
            </a:r>
          </a:p>
        </p:txBody>
      </p:sp>
      <p:sp>
        <p:nvSpPr>
          <p:cNvPr id="3" name="Sottotitolo 2">
            <a:extLst>
              <a:ext uri="{FF2B5EF4-FFF2-40B4-BE49-F238E27FC236}">
                <a16:creationId xmlns:a16="http://schemas.microsoft.com/office/drawing/2014/main" id="{F3F3A2E7-EF2A-A925-2F6A-83940B4C3FCA}"/>
              </a:ext>
            </a:extLst>
          </p:cNvPr>
          <p:cNvSpPr>
            <a:spLocks noGrp="1"/>
          </p:cNvSpPr>
          <p:nvPr>
            <p:ph type="subTitle" idx="1"/>
          </p:nvPr>
        </p:nvSpPr>
        <p:spPr>
          <a:xfrm>
            <a:off x="425303" y="754913"/>
            <a:ext cx="11206716" cy="2776160"/>
          </a:xfrm>
        </p:spPr>
        <p:txBody>
          <a:bodyPr>
            <a:normAutofit lnSpcReduction="10000"/>
          </a:bodyPr>
          <a:lstStyle/>
          <a:p>
            <a:pPr algn="just">
              <a:spcBef>
                <a:spcPts val="0"/>
              </a:spcBef>
            </a:pPr>
            <a:r>
              <a:rPr lang="it-IT" dirty="0"/>
              <a:t>L’analisi del impatto ambientale di tale struttura è sicuramente molto complesso da analizzare, poiché si convogliano svariati fattori inquinanti, come l’inquinamento dell’aria, del suolo, dell’acqua, del rumore prodotto, dell’impatto visivo, dei rifiuti in uscita e della biodiversità del luogo. Il monitoraggio dell’impianto avviene con cadenze prestabilite indicate in un documento unitario denominato Piano di Monitoraggio e Controllo (PMC) redatto ai sensi della L. Reg. Veneto 3/2000. Il PMC prevede tutti i tipi di controlli da effettuare compresi i parametri, il tipo di campionamento, la metodica analitica, la frequenza analitica e le modalità di archiviazione dei dati, oltre a numerosi altri controlli che possono essere effettuati a sorpresa dagli enti preposti.</a:t>
            </a:r>
          </a:p>
        </p:txBody>
      </p:sp>
      <p:sp>
        <p:nvSpPr>
          <p:cNvPr id="7" name="CasellaDiTesto 6">
            <a:extLst>
              <a:ext uri="{FF2B5EF4-FFF2-40B4-BE49-F238E27FC236}">
                <a16:creationId xmlns:a16="http://schemas.microsoft.com/office/drawing/2014/main" id="{6104728D-440D-6E24-B5B7-FA63B0777CAC}"/>
              </a:ext>
            </a:extLst>
          </p:cNvPr>
          <p:cNvSpPr txBox="1"/>
          <p:nvPr/>
        </p:nvSpPr>
        <p:spPr>
          <a:xfrm>
            <a:off x="425302" y="3391923"/>
            <a:ext cx="7188071" cy="3349828"/>
          </a:xfrm>
          <a:prstGeom prst="rect">
            <a:avLst/>
          </a:prstGeom>
          <a:noFill/>
        </p:spPr>
        <p:txBody>
          <a:bodyPr wrap="square">
            <a:spAutoFit/>
          </a:bodyPr>
          <a:lstStyle/>
          <a:p>
            <a:pPr algn="just">
              <a:lnSpc>
                <a:spcPct val="80000"/>
              </a:lnSpc>
            </a:pPr>
            <a:r>
              <a:rPr lang="it-IT" sz="2400" dirty="0"/>
              <a:t>L’inquinamento dell’aria e di conseguenza la qualità dell’aria sono dalla costruzione dell’impianto, per l’opinione pubblica, l’argomento su cui vertono le maggiori polemiche. Dagli anni ’60 ad oggi, sotto anche questa spinta popolare, sono stati introdotti regolamenti e direttive (europee, statali e regionali) volte a regolare le emissioni, e di pari passo sono state ideate nuove tecnologie per misurare e rispettare tali parametri imposti. Uno di questi avanzati sistemi è lo SME (Sistema di Monitoraggio Emissioni) che permette di misurare in tempo reale tutti i livelli di emissioni dell’impianto ad </a:t>
            </a:r>
          </a:p>
        </p:txBody>
      </p:sp>
    </p:spTree>
    <p:extLst>
      <p:ext uri="{BB962C8B-B14F-4D97-AF65-F5344CB8AC3E}">
        <p14:creationId xmlns:p14="http://schemas.microsoft.com/office/powerpoint/2010/main" val="207183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3CB645B-DAEB-EB3E-3205-75CB77963F59}"/>
              </a:ext>
            </a:extLst>
          </p:cNvPr>
          <p:cNvSpPr txBox="1"/>
          <p:nvPr/>
        </p:nvSpPr>
        <p:spPr>
          <a:xfrm>
            <a:off x="675862" y="208548"/>
            <a:ext cx="10624930" cy="757130"/>
          </a:xfrm>
          <a:prstGeom prst="rect">
            <a:avLst/>
          </a:prstGeom>
          <a:noFill/>
        </p:spPr>
        <p:txBody>
          <a:bodyPr wrap="square" rtlCol="0">
            <a:spAutoFit/>
          </a:bodyPr>
          <a:lstStyle/>
          <a:p>
            <a:pPr>
              <a:lnSpc>
                <a:spcPct val="90000"/>
              </a:lnSpc>
            </a:pPr>
            <a:r>
              <a:rPr lang="it-IT" sz="2400" dirty="0"/>
              <a:t>eccezione di quei parametri che devono essere campionati, come le diossine, che dispongono di sistemi appositi</a:t>
            </a:r>
            <a:r>
              <a:rPr lang="it-IT" dirty="0"/>
              <a:t>. </a:t>
            </a:r>
          </a:p>
        </p:txBody>
      </p:sp>
      <p:pic>
        <p:nvPicPr>
          <p:cNvPr id="5" name="Immagine 4">
            <a:extLst>
              <a:ext uri="{FF2B5EF4-FFF2-40B4-BE49-F238E27FC236}">
                <a16:creationId xmlns:a16="http://schemas.microsoft.com/office/drawing/2014/main" id="{D3DB355F-12A8-88C0-41E6-0BFD6AF4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4" y="965678"/>
            <a:ext cx="4522306" cy="5484818"/>
          </a:xfrm>
          <a:prstGeom prst="rect">
            <a:avLst/>
          </a:prstGeom>
          <a:scene3d>
            <a:camera prst="orthographicFront"/>
            <a:lightRig rig="threePt" dir="t"/>
          </a:scene3d>
          <a:sp3d>
            <a:bevelT prst="relaxedInset"/>
          </a:sp3d>
        </p:spPr>
      </p:pic>
      <p:sp>
        <p:nvSpPr>
          <p:cNvPr id="6" name="CasellaDiTesto 5">
            <a:extLst>
              <a:ext uri="{FF2B5EF4-FFF2-40B4-BE49-F238E27FC236}">
                <a16:creationId xmlns:a16="http://schemas.microsoft.com/office/drawing/2014/main" id="{B39BADB5-69DD-5B4A-656D-1E8423993F09}"/>
              </a:ext>
            </a:extLst>
          </p:cNvPr>
          <p:cNvSpPr txBox="1"/>
          <p:nvPr/>
        </p:nvSpPr>
        <p:spPr>
          <a:xfrm>
            <a:off x="5277680" y="903453"/>
            <a:ext cx="6238458" cy="5632311"/>
          </a:xfrm>
          <a:prstGeom prst="rect">
            <a:avLst/>
          </a:prstGeom>
          <a:noFill/>
        </p:spPr>
        <p:txBody>
          <a:bodyPr wrap="square" rtlCol="0">
            <a:spAutoFit/>
          </a:bodyPr>
          <a:lstStyle/>
          <a:p>
            <a:pPr algn="just"/>
            <a:r>
              <a:rPr lang="it-IT" sz="2400" dirty="0"/>
              <a:t>Nel 2001 inoltre sono stati installate due centraline fisse esterne all’impianto, nell’agglomerato di Padova (IT0510), come da zonizzazione regionale, per verificare la qualità dell’aria. Denominate APS1 e APS2, la prima posizionata in Viale Internato ignoto, e la seconda in via Carli (denominata Giotto). Inoltre per 100 giorni all’anno viene utilizzata una stazione mobile, posizionata nel comune di Noventa Padovana o nei comuni limitrofi. Queste stazioni permettono di incrociare i dati della zona interessata dall’impianto con le altre zone dell’agglomerato, e con i dati provenienti direttamente dall’inceneritore, potendo valutare l’impatto effettivo.</a:t>
            </a:r>
          </a:p>
        </p:txBody>
      </p:sp>
    </p:spTree>
    <p:extLst>
      <p:ext uri="{BB962C8B-B14F-4D97-AF65-F5344CB8AC3E}">
        <p14:creationId xmlns:p14="http://schemas.microsoft.com/office/powerpoint/2010/main" val="41086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666FA56-6A3A-BAA2-1E23-AE97182D4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208" y="593080"/>
            <a:ext cx="4412975" cy="25973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CasellaDiTesto 2">
            <a:extLst>
              <a:ext uri="{FF2B5EF4-FFF2-40B4-BE49-F238E27FC236}">
                <a16:creationId xmlns:a16="http://schemas.microsoft.com/office/drawing/2014/main" id="{F5C72E32-B79F-7A7D-EB5E-818D8C450E67}"/>
              </a:ext>
            </a:extLst>
          </p:cNvPr>
          <p:cNvSpPr txBox="1"/>
          <p:nvPr/>
        </p:nvSpPr>
        <p:spPr>
          <a:xfrm>
            <a:off x="707331" y="572377"/>
            <a:ext cx="6279877" cy="2751522"/>
          </a:xfrm>
          <a:prstGeom prst="rect">
            <a:avLst/>
          </a:prstGeom>
          <a:noFill/>
        </p:spPr>
        <p:txBody>
          <a:bodyPr wrap="square" rtlCol="0">
            <a:spAutoFit/>
          </a:bodyPr>
          <a:lstStyle/>
          <a:p>
            <a:pPr algn="just">
              <a:lnSpc>
                <a:spcPct val="90000"/>
              </a:lnSpc>
            </a:pPr>
            <a:r>
              <a:rPr lang="it-IT" sz="2400" dirty="0"/>
              <a:t>Riassumendo i valori medi delle centraline indicate (APS1 e APS2), si può notare che per sostanze come: biossido di zolfo (SO 2), monossido di carbonio (CO), biossido di azoto (NO2), ozono (O3), e metalli pesanti, risultano valori uguali o leggermente superiori alle altre centraline della città, ma in misura molto contenuta e sempre decisamente inferiori ai</a:t>
            </a:r>
          </a:p>
        </p:txBody>
      </p:sp>
      <p:sp>
        <p:nvSpPr>
          <p:cNvPr id="5" name="CasellaDiTesto 4">
            <a:extLst>
              <a:ext uri="{FF2B5EF4-FFF2-40B4-BE49-F238E27FC236}">
                <a16:creationId xmlns:a16="http://schemas.microsoft.com/office/drawing/2014/main" id="{028B1C9C-3706-4A2E-6131-4EBB1F86BC0E}"/>
              </a:ext>
            </a:extLst>
          </p:cNvPr>
          <p:cNvSpPr txBox="1"/>
          <p:nvPr/>
        </p:nvSpPr>
        <p:spPr>
          <a:xfrm>
            <a:off x="707331" y="3190462"/>
            <a:ext cx="10777338" cy="3416320"/>
          </a:xfrm>
          <a:prstGeom prst="rect">
            <a:avLst/>
          </a:prstGeom>
          <a:noFill/>
        </p:spPr>
        <p:txBody>
          <a:bodyPr wrap="square" rtlCol="0">
            <a:spAutoFit/>
          </a:bodyPr>
          <a:lstStyle/>
          <a:p>
            <a:pPr algn="just"/>
            <a:r>
              <a:rPr lang="it-IT" sz="2400" dirty="0"/>
              <a:t>livelli imposti dalla legge e di rischio per la salute. Al contrario invece fattori di criticità sono stati rilevati per le polveri fini (PM10 e PM2.5), per quanto concerne il numero di superamenti giornalieri dei livelli indicati, tuttavia anche in questo caso l’incidenza effettiva dell’impianto fa solo lievitare leggermente tale dato, poiché le polveri fini risultano essere una della maggiori criticità dell’agglomerato di Padova. Come visto da tali dati infatti la centrale incide ma non in maniera assoluta sull’inquinamento della città, dato confermato dai superamenti dei livelli massimi imposti dalla legge all’impianto, che sono stati solo 6 nel 2020 tra tutti gli agenti inquinanti, di cui ben 5 a carico della Linea 1.</a:t>
            </a:r>
          </a:p>
        </p:txBody>
      </p:sp>
    </p:spTree>
    <p:extLst>
      <p:ext uri="{BB962C8B-B14F-4D97-AF65-F5344CB8AC3E}">
        <p14:creationId xmlns:p14="http://schemas.microsoft.com/office/powerpoint/2010/main" val="270513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18F9A-A6A3-D0BB-EC29-79E54724F70E}"/>
              </a:ext>
            </a:extLst>
          </p:cNvPr>
          <p:cNvSpPr>
            <a:spLocks noGrp="1"/>
          </p:cNvSpPr>
          <p:nvPr>
            <p:ph type="title"/>
          </p:nvPr>
        </p:nvSpPr>
        <p:spPr>
          <a:xfrm>
            <a:off x="712304" y="157525"/>
            <a:ext cx="10515600" cy="449883"/>
          </a:xfrm>
        </p:spPr>
        <p:txBody>
          <a:bodyPr>
            <a:normAutofit fontScale="90000"/>
          </a:bodyPr>
          <a:lstStyle/>
          <a:p>
            <a:pPr algn="ctr"/>
            <a:r>
              <a:rPr lang="it-IT" sz="3200" b="1" dirty="0"/>
              <a:t>LA NUOVA LINEA 4</a:t>
            </a:r>
          </a:p>
        </p:txBody>
      </p:sp>
      <p:pic>
        <p:nvPicPr>
          <p:cNvPr id="6" name="Segnaposto contenuto 5">
            <a:extLst>
              <a:ext uri="{FF2B5EF4-FFF2-40B4-BE49-F238E27FC236}">
                <a16:creationId xmlns:a16="http://schemas.microsoft.com/office/drawing/2014/main" id="{5C2C2E9E-E0AF-D13E-886B-E30C37BC3B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5340" y="1382127"/>
            <a:ext cx="5197201" cy="345823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Segnaposto contenuto 7">
            <a:extLst>
              <a:ext uri="{FF2B5EF4-FFF2-40B4-BE49-F238E27FC236}">
                <a16:creationId xmlns:a16="http://schemas.microsoft.com/office/drawing/2014/main" id="{881A4A07-2B2B-C87B-0D7F-7F123D8F06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flipV="1">
            <a:off x="6396781" y="1411341"/>
            <a:ext cx="5082915" cy="345823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CasellaDiTesto 8">
            <a:extLst>
              <a:ext uri="{FF2B5EF4-FFF2-40B4-BE49-F238E27FC236}">
                <a16:creationId xmlns:a16="http://schemas.microsoft.com/office/drawing/2014/main" id="{DF92F3BA-4F7C-DD18-08D7-016CCB599623}"/>
              </a:ext>
            </a:extLst>
          </p:cNvPr>
          <p:cNvSpPr txBox="1"/>
          <p:nvPr/>
        </p:nvSpPr>
        <p:spPr>
          <a:xfrm>
            <a:off x="838200" y="607408"/>
            <a:ext cx="10641496" cy="707886"/>
          </a:xfrm>
          <a:prstGeom prst="rect">
            <a:avLst/>
          </a:prstGeom>
          <a:noFill/>
        </p:spPr>
        <p:txBody>
          <a:bodyPr wrap="square" rtlCol="0">
            <a:spAutoFit/>
          </a:bodyPr>
          <a:lstStyle/>
          <a:p>
            <a:pPr algn="just"/>
            <a:r>
              <a:rPr lang="it-IT" sz="2000" dirty="0"/>
              <a:t>La quarta linea dell’inceneritore rappresenta una delle più grandi opere per il futuro ambientale di Padova, visto il potenziale impatto che potrebbe avere sulle discariche, sulle zone circostanti.</a:t>
            </a:r>
          </a:p>
        </p:txBody>
      </p:sp>
      <p:sp>
        <p:nvSpPr>
          <p:cNvPr id="10" name="CasellaDiTesto 9">
            <a:extLst>
              <a:ext uri="{FF2B5EF4-FFF2-40B4-BE49-F238E27FC236}">
                <a16:creationId xmlns:a16="http://schemas.microsoft.com/office/drawing/2014/main" id="{886065E7-E9A0-0141-F73B-A195E73FA40A}"/>
              </a:ext>
            </a:extLst>
          </p:cNvPr>
          <p:cNvSpPr txBox="1"/>
          <p:nvPr/>
        </p:nvSpPr>
        <p:spPr>
          <a:xfrm>
            <a:off x="854619" y="4869571"/>
            <a:ext cx="10584356" cy="1015663"/>
          </a:xfrm>
          <a:prstGeom prst="rect">
            <a:avLst/>
          </a:prstGeom>
          <a:noFill/>
        </p:spPr>
        <p:txBody>
          <a:bodyPr wrap="square" rtlCol="0">
            <a:spAutoFit/>
          </a:bodyPr>
          <a:lstStyle/>
          <a:p>
            <a:r>
              <a:rPr lang="it-IT" sz="2000" dirty="0"/>
              <a:t>Nelle immagini qui riportate possiamo vedere a destra l’attuale termovalorizzatore e a sinistra quello che potrà essere, se si arriverà all’ok definitivo che ad oggi non c’è, e al contrario trova una ferma opposizione del sindaco</a:t>
            </a:r>
            <a:r>
              <a:rPr lang="it-IT" dirty="0"/>
              <a:t>.</a:t>
            </a:r>
          </a:p>
        </p:txBody>
      </p:sp>
      <p:sp>
        <p:nvSpPr>
          <p:cNvPr id="11" name="CasellaDiTesto 10">
            <a:extLst>
              <a:ext uri="{FF2B5EF4-FFF2-40B4-BE49-F238E27FC236}">
                <a16:creationId xmlns:a16="http://schemas.microsoft.com/office/drawing/2014/main" id="{A7603943-9DC9-A844-3A80-4B2C3D12D3A8}"/>
              </a:ext>
            </a:extLst>
          </p:cNvPr>
          <p:cNvSpPr txBox="1"/>
          <p:nvPr/>
        </p:nvSpPr>
        <p:spPr>
          <a:xfrm>
            <a:off x="838200" y="5885234"/>
            <a:ext cx="10475844" cy="369332"/>
          </a:xfrm>
          <a:prstGeom prst="rect">
            <a:avLst/>
          </a:prstGeom>
          <a:noFill/>
        </p:spPr>
        <p:txBody>
          <a:bodyPr wrap="square" rtlCol="0">
            <a:spAutoFit/>
          </a:bodyPr>
          <a:lstStyle/>
          <a:p>
            <a:r>
              <a:rPr lang="it-IT" dirty="0">
                <a:hlinkClick r:id="rId4"/>
              </a:rPr>
              <a:t>https://www.youtube.com/watch?v=h5Q3cJ05MKM</a:t>
            </a:r>
            <a:endParaRPr lang="it-IT" dirty="0"/>
          </a:p>
        </p:txBody>
      </p:sp>
    </p:spTree>
    <p:extLst>
      <p:ext uri="{BB962C8B-B14F-4D97-AF65-F5344CB8AC3E}">
        <p14:creationId xmlns:p14="http://schemas.microsoft.com/office/powerpoint/2010/main" val="2480870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2670</TotalTime>
  <Words>1556</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Arial Black</vt:lpstr>
      <vt:lpstr>Calibri</vt:lpstr>
      <vt:lpstr>Calibri Light</vt:lpstr>
      <vt:lpstr>Tema di Office</vt:lpstr>
      <vt:lpstr>IL TERMOVALORIZZATORE DI PADOVA TRA PRESENTE E FUTURO</vt:lpstr>
      <vt:lpstr>Presentazione standard di PowerPoint</vt:lpstr>
      <vt:lpstr>Presentazione standard di PowerPoint</vt:lpstr>
      <vt:lpstr>FUNZIONAMENTO </vt:lpstr>
      <vt:lpstr>CARATTERISTICHE E BILANCIO ENERGETICO DELL’IMPIANTO</vt:lpstr>
      <vt:lpstr>AMBIENTE E QUALITÀ DELL’ARIA </vt:lpstr>
      <vt:lpstr>Presentazione standard di PowerPoint</vt:lpstr>
      <vt:lpstr>Presentazione standard di PowerPoint</vt:lpstr>
      <vt:lpstr>LA NUOVA LINEA 4</vt:lpstr>
      <vt:lpstr> I VANTAGGI </vt:lpstr>
      <vt:lpstr>GLI SVANTAGGI E IL NO POPOLARE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TERMOVALORIZZTORE DI PADOVA TRA PRESENTE E FUTURO</dc:title>
  <dc:creator>Riccardo Trolese</dc:creator>
  <cp:lastModifiedBy>Malo</cp:lastModifiedBy>
  <cp:revision>23</cp:revision>
  <dcterms:created xsi:type="dcterms:W3CDTF">2022-05-10T18:45:51Z</dcterms:created>
  <dcterms:modified xsi:type="dcterms:W3CDTF">2022-05-24T06:19:11Z</dcterms:modified>
</cp:coreProperties>
</file>