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57" r:id="rId2"/>
    <p:sldId id="258" r:id="rId3"/>
    <p:sldId id="259" r:id="rId4"/>
    <p:sldId id="260" r:id="rId5"/>
    <p:sldId id="276" r:id="rId6"/>
    <p:sldId id="261" r:id="rId7"/>
    <p:sldId id="277" r:id="rId8"/>
    <p:sldId id="275" r:id="rId9"/>
    <p:sldId id="262" r:id="rId10"/>
    <p:sldId id="263" r:id="rId11"/>
    <p:sldId id="264" r:id="rId12"/>
    <p:sldId id="265" r:id="rId13"/>
    <p:sldId id="266" r:id="rId14"/>
    <p:sldId id="278" r:id="rId15"/>
    <p:sldId id="279" r:id="rId16"/>
    <p:sldId id="267" r:id="rId17"/>
    <p:sldId id="268" r:id="rId18"/>
    <p:sldId id="269" r:id="rId19"/>
    <p:sldId id="270" r:id="rId20"/>
    <p:sldId id="271" r:id="rId21"/>
    <p:sldId id="272" r:id="rId22"/>
    <p:sldId id="274"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269AF-7E72-4AF2-86D8-FB31B538BB12}" type="datetimeFigureOut">
              <a:rPr lang="it-IT" smtClean="0"/>
              <a:t>04/03/2022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43D4A-B932-4380-B9AE-5D63AD132FCD}" type="slidenum">
              <a:rPr lang="it-IT" smtClean="0"/>
              <a:t>‹N›</a:t>
            </a:fld>
            <a:endParaRPr lang="it-IT"/>
          </a:p>
        </p:txBody>
      </p:sp>
    </p:spTree>
    <p:extLst>
      <p:ext uri="{BB962C8B-B14F-4D97-AF65-F5344CB8AC3E}">
        <p14:creationId xmlns:p14="http://schemas.microsoft.com/office/powerpoint/2010/main" val="74528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E119D6-D710-4C5E-8926-F6BD92E61378}" type="slidenum">
              <a:rPr lang="en-US" altLang="en-US"/>
              <a:pPr fontAlgn="base">
                <a:spcBef>
                  <a:spcPct val="0"/>
                </a:spcBef>
                <a:spcAft>
                  <a:spcPct val="0"/>
                </a:spcAft>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F6DCCC2D-3777-45C3-A62E-C7964AD09597}" type="datetimeFigureOut">
              <a:rPr lang="it-IT" smtClean="0"/>
              <a:t>04/03/2022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47431D-83B6-412F-9F4A-37C657403E12}" type="slidenum">
              <a:rPr lang="it-IT" smtClean="0"/>
              <a:t>‹N›</a:t>
            </a:fld>
            <a:endParaRPr lang="it-IT"/>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56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DCCC2D-3777-45C3-A62E-C7964AD09597}" type="datetimeFigureOut">
              <a:rPr lang="it-IT" smtClean="0"/>
              <a:t>04/03/2022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47431D-83B6-412F-9F4A-37C657403E12}" type="slidenum">
              <a:rPr lang="it-IT" smtClean="0"/>
              <a:t>‹N›</a:t>
            </a:fld>
            <a:endParaRPr lang="it-IT"/>
          </a:p>
        </p:txBody>
      </p:sp>
    </p:spTree>
    <p:extLst>
      <p:ext uri="{BB962C8B-B14F-4D97-AF65-F5344CB8AC3E}">
        <p14:creationId xmlns:p14="http://schemas.microsoft.com/office/powerpoint/2010/main" val="393572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DCCC2D-3777-45C3-A62E-C7964AD09597}" type="datetimeFigureOut">
              <a:rPr lang="it-IT" smtClean="0"/>
              <a:t>04/03/2022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47431D-83B6-412F-9F4A-37C657403E12}" type="slidenum">
              <a:rPr lang="it-IT" smtClean="0"/>
              <a:t>‹N›</a:t>
            </a:fld>
            <a:endParaRPr lang="it-IT"/>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09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DCCC2D-3777-45C3-A62E-C7964AD09597}" type="datetimeFigureOut">
              <a:rPr lang="it-IT" smtClean="0"/>
              <a:t>04/03/2022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47431D-83B6-412F-9F4A-37C657403E12}" type="slidenum">
              <a:rPr lang="it-IT" smtClean="0"/>
              <a:t>‹N›</a:t>
            </a:fld>
            <a:endParaRPr lang="it-IT"/>
          </a:p>
        </p:txBody>
      </p:sp>
    </p:spTree>
    <p:extLst>
      <p:ext uri="{BB962C8B-B14F-4D97-AF65-F5344CB8AC3E}">
        <p14:creationId xmlns:p14="http://schemas.microsoft.com/office/powerpoint/2010/main" val="119977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6DCCC2D-3777-45C3-A62E-C7964AD09597}" type="datetimeFigureOut">
              <a:rPr lang="it-IT" smtClean="0"/>
              <a:t>04/03/2022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C47431D-83B6-412F-9F4A-37C657403E12}" type="slidenum">
              <a:rPr lang="it-IT" smtClean="0"/>
              <a:t>‹N›</a:t>
            </a:fld>
            <a:endParaRPr lang="it-IT"/>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0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6DCCC2D-3777-45C3-A62E-C7964AD09597}" type="datetimeFigureOut">
              <a:rPr lang="it-IT" smtClean="0"/>
              <a:t>04/03/2022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C47431D-83B6-412F-9F4A-37C657403E12}" type="slidenum">
              <a:rPr lang="it-IT" smtClean="0"/>
              <a:t>‹N›</a:t>
            </a:fld>
            <a:endParaRPr lang="it-IT"/>
          </a:p>
        </p:txBody>
      </p:sp>
    </p:spTree>
    <p:extLst>
      <p:ext uri="{BB962C8B-B14F-4D97-AF65-F5344CB8AC3E}">
        <p14:creationId xmlns:p14="http://schemas.microsoft.com/office/powerpoint/2010/main" val="177662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768096"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4491990"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6DCCC2D-3777-45C3-A62E-C7964AD09597}" type="datetimeFigureOut">
              <a:rPr lang="it-IT" smtClean="0"/>
              <a:t>04/03/2022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C47431D-83B6-412F-9F4A-37C657403E12}" type="slidenum">
              <a:rPr lang="it-IT" smtClean="0"/>
              <a:t>‹N›</a:t>
            </a:fld>
            <a:endParaRPr lang="it-IT"/>
          </a:p>
        </p:txBody>
      </p:sp>
    </p:spTree>
    <p:extLst>
      <p:ext uri="{BB962C8B-B14F-4D97-AF65-F5344CB8AC3E}">
        <p14:creationId xmlns:p14="http://schemas.microsoft.com/office/powerpoint/2010/main" val="419040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6DCCC2D-3777-45C3-A62E-C7964AD09597}" type="datetimeFigureOut">
              <a:rPr lang="it-IT" smtClean="0"/>
              <a:t>04/03/2022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C47431D-83B6-412F-9F4A-37C657403E12}" type="slidenum">
              <a:rPr lang="it-IT" smtClean="0"/>
              <a:t>‹N›</a:t>
            </a:fld>
            <a:endParaRPr lang="it-IT"/>
          </a:p>
        </p:txBody>
      </p:sp>
    </p:spTree>
    <p:extLst>
      <p:ext uri="{BB962C8B-B14F-4D97-AF65-F5344CB8AC3E}">
        <p14:creationId xmlns:p14="http://schemas.microsoft.com/office/powerpoint/2010/main" val="187163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CCC2D-3777-45C3-A62E-C7964AD09597}" type="datetimeFigureOut">
              <a:rPr lang="it-IT" smtClean="0"/>
              <a:t>04/03/2022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C47431D-83B6-412F-9F4A-37C657403E12}" type="slidenum">
              <a:rPr lang="it-IT" smtClean="0"/>
              <a:t>‹N›</a:t>
            </a:fld>
            <a:endParaRPr lang="it-IT"/>
          </a:p>
        </p:txBody>
      </p:sp>
    </p:spTree>
    <p:extLst>
      <p:ext uri="{BB962C8B-B14F-4D97-AF65-F5344CB8AC3E}">
        <p14:creationId xmlns:p14="http://schemas.microsoft.com/office/powerpoint/2010/main" val="299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6DCCC2D-3777-45C3-A62E-C7964AD09597}" type="datetimeFigureOut">
              <a:rPr lang="it-IT" smtClean="0"/>
              <a:t>04/03/2022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C47431D-83B6-412F-9F4A-37C657403E12}" type="slidenum">
              <a:rPr lang="it-IT" smtClean="0"/>
              <a:t>‹N›</a:t>
            </a:fld>
            <a:endParaRPr lang="it-IT"/>
          </a:p>
        </p:txBody>
      </p:sp>
    </p:spTree>
    <p:extLst>
      <p:ext uri="{BB962C8B-B14F-4D97-AF65-F5344CB8AC3E}">
        <p14:creationId xmlns:p14="http://schemas.microsoft.com/office/powerpoint/2010/main" val="142539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6DCCC2D-3777-45C3-A62E-C7964AD09597}" type="datetimeFigureOut">
              <a:rPr lang="it-IT" smtClean="0"/>
              <a:t>04/03/2022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C47431D-83B6-412F-9F4A-37C657403E12}" type="slidenum">
              <a:rPr lang="it-IT" smtClean="0"/>
              <a:t>‹N›</a:t>
            </a:fld>
            <a:endParaRPr lang="it-IT"/>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35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DCCC2D-3777-45C3-A62E-C7964AD09597}" type="datetimeFigureOut">
              <a:rPr lang="it-IT" smtClean="0"/>
              <a:t>04/03/2022</a:t>
            </a:fld>
            <a:endParaRPr lang="it-IT"/>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C47431D-83B6-412F-9F4A-37C657403E12}" type="slidenum">
              <a:rPr lang="it-IT" smtClean="0"/>
              <a:t>‹N›</a:t>
            </a:fld>
            <a:endParaRPr lang="it-IT"/>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41779"/>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idattica.unipd.it/off/docente/5ADED323F22242984E22A07E268DAEA4" TargetMode="External"/><Relationship Id="rId2" Type="http://schemas.openxmlformats.org/officeDocument/2006/relationships/hyperlink" Target="https://unipd.zoom.us/j/3976717319" TargetMode="External"/><Relationship Id="rId1" Type="http://schemas.openxmlformats.org/officeDocument/2006/relationships/slideLayout" Target="../slideLayouts/slideLayout2.xml"/><Relationship Id="rId4" Type="http://schemas.openxmlformats.org/officeDocument/2006/relationships/hyperlink" Target="mailto:lorenza.perini@unipd.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6DDCADF-12AF-486B-876A-18DAA3FCD4AD}"/>
              </a:ext>
            </a:extLst>
          </p:cNvPr>
          <p:cNvSpPr/>
          <p:nvPr/>
        </p:nvSpPr>
        <p:spPr>
          <a:xfrm>
            <a:off x="1979712" y="4729863"/>
            <a:ext cx="5949064" cy="1938992"/>
          </a:xfrm>
          <a:prstGeom prst="rect">
            <a:avLst/>
          </a:prstGeom>
        </p:spPr>
        <p:txBody>
          <a:bodyPr wrap="none">
            <a:spAutoFit/>
          </a:bodyPr>
          <a:lstStyle/>
          <a:p>
            <a:r>
              <a:rPr lang="it-IT" sz="6000" dirty="0"/>
              <a:t>Gender Eu </a:t>
            </a:r>
            <a:r>
              <a:rPr lang="it-IT" sz="6000" dirty="0" err="1"/>
              <a:t>politics</a:t>
            </a:r>
            <a:r>
              <a:rPr lang="it-IT" sz="6000" dirty="0"/>
              <a:t> </a:t>
            </a:r>
          </a:p>
          <a:p>
            <a:r>
              <a:rPr lang="it-IT" sz="6000" dirty="0"/>
              <a:t>and </a:t>
            </a:r>
            <a:r>
              <a:rPr lang="it-IT" sz="6000" dirty="0" err="1"/>
              <a:t>Globalisation</a:t>
            </a:r>
            <a:endParaRPr lang="it-IT" sz="6000" dirty="0"/>
          </a:p>
        </p:txBody>
      </p:sp>
      <p:pic>
        <p:nvPicPr>
          <p:cNvPr id="7" name="Immagine 6">
            <a:extLst>
              <a:ext uri="{FF2B5EF4-FFF2-40B4-BE49-F238E27FC236}">
                <a16:creationId xmlns:a16="http://schemas.microsoft.com/office/drawing/2014/main" id="{E937E11B-9B6C-4561-94D8-17B5B8F03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89510"/>
            <a:ext cx="4725144" cy="4305131"/>
          </a:xfrm>
          <a:prstGeom prst="rect">
            <a:avLst/>
          </a:prstGeom>
        </p:spPr>
      </p:pic>
    </p:spTree>
    <p:extLst>
      <p:ext uri="{BB962C8B-B14F-4D97-AF65-F5344CB8AC3E}">
        <p14:creationId xmlns:p14="http://schemas.microsoft.com/office/powerpoint/2010/main" val="229053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5E5B0C5-DC4C-4210-992B-0DA75561B5FC}"/>
              </a:ext>
            </a:extLst>
          </p:cNvPr>
          <p:cNvSpPr>
            <a:spLocks noGrp="1"/>
          </p:cNvSpPr>
          <p:nvPr>
            <p:ph type="title"/>
          </p:nvPr>
        </p:nvSpPr>
        <p:spPr>
          <a:xfrm>
            <a:off x="0" y="0"/>
            <a:ext cx="9144000" cy="1371600"/>
          </a:xfrm>
          <a:solidFill>
            <a:schemeClr val="accent2">
              <a:lumMod val="40000"/>
              <a:lumOff val="60000"/>
            </a:schemeClr>
          </a:solidFill>
        </p:spPr>
        <p:txBody>
          <a:bodyPr>
            <a:normAutofit/>
          </a:bodyPr>
          <a:lstStyle/>
          <a:p>
            <a:r>
              <a:rPr lang="it-IT" b="1" dirty="0">
                <a:solidFill>
                  <a:srgbClr val="C00000"/>
                </a:solidFill>
              </a:rPr>
              <a:t>Gender </a:t>
            </a:r>
            <a:r>
              <a:rPr lang="it-IT" b="1" dirty="0" err="1">
                <a:solidFill>
                  <a:srgbClr val="C00000"/>
                </a:solidFill>
              </a:rPr>
              <a:t>is</a:t>
            </a:r>
            <a:r>
              <a:rPr lang="it-IT" b="1" dirty="0">
                <a:solidFill>
                  <a:srgbClr val="C00000"/>
                </a:solidFill>
              </a:rPr>
              <a:t> </a:t>
            </a:r>
            <a:r>
              <a:rPr lang="it-IT" b="1" dirty="0" err="1">
                <a:solidFill>
                  <a:srgbClr val="C00000"/>
                </a:solidFill>
              </a:rPr>
              <a:t>not</a:t>
            </a:r>
            <a:r>
              <a:rPr lang="it-IT" b="1" dirty="0">
                <a:solidFill>
                  <a:srgbClr val="C00000"/>
                </a:solidFill>
              </a:rPr>
              <a:t> a subject to </a:t>
            </a:r>
            <a:r>
              <a:rPr lang="it-IT" b="1" dirty="0" err="1">
                <a:solidFill>
                  <a:srgbClr val="C00000"/>
                </a:solidFill>
              </a:rPr>
              <a:t>teach</a:t>
            </a:r>
            <a:r>
              <a:rPr lang="it-IT" b="1" dirty="0">
                <a:solidFill>
                  <a:srgbClr val="C00000"/>
                </a:solidFill>
              </a:rPr>
              <a:t>…</a:t>
            </a:r>
          </a:p>
        </p:txBody>
      </p:sp>
      <p:sp>
        <p:nvSpPr>
          <p:cNvPr id="3" name="Segnaposto contenuto 2"/>
          <p:cNvSpPr txBox="1">
            <a:spLocks noGrp="1"/>
          </p:cNvSpPr>
          <p:nvPr>
            <p:ph idx="1"/>
          </p:nvPr>
        </p:nvSpPr>
        <p:spPr>
          <a:xfrm>
            <a:off x="179512" y="1196752"/>
            <a:ext cx="8784976" cy="5328592"/>
          </a:xfrm>
          <a:solidFill>
            <a:schemeClr val="tx1"/>
          </a:solidFill>
        </p:spPr>
        <p:txBody>
          <a:bodyPr>
            <a:noAutofit/>
          </a:bodyPr>
          <a:lstStyle/>
          <a:p>
            <a:pPr lvl="0">
              <a:lnSpc>
                <a:spcPct val="90000"/>
              </a:lnSpc>
            </a:pPr>
            <a:endParaRPr lang="en-US" sz="1800" dirty="0">
              <a:solidFill>
                <a:schemeClr val="bg1"/>
              </a:solidFill>
            </a:endParaRPr>
          </a:p>
          <a:p>
            <a:pPr marL="0" lvl="0" indent="0" algn="ctr">
              <a:lnSpc>
                <a:spcPct val="90000"/>
              </a:lnSpc>
              <a:buNone/>
            </a:pPr>
            <a:r>
              <a:rPr lang="en-US" sz="1800" b="1" dirty="0">
                <a:solidFill>
                  <a:schemeClr val="bg1"/>
                </a:solidFill>
              </a:rPr>
              <a:t>So Gender is not a real subject to teach</a:t>
            </a:r>
          </a:p>
          <a:p>
            <a:pPr marL="0" lvl="0" indent="0" algn="ctr">
              <a:lnSpc>
                <a:spcPct val="90000"/>
              </a:lnSpc>
              <a:buNone/>
            </a:pPr>
            <a:r>
              <a:rPr lang="en-US" sz="1800" b="1" dirty="0">
                <a:solidFill>
                  <a:schemeClr val="bg1"/>
                </a:solidFill>
              </a:rPr>
              <a:t>there’s no manual for this topic</a:t>
            </a:r>
          </a:p>
          <a:p>
            <a:pPr marL="0" lvl="0" indent="0" algn="ctr">
              <a:lnSpc>
                <a:spcPct val="90000"/>
              </a:lnSpc>
              <a:buNone/>
            </a:pPr>
            <a:r>
              <a:rPr lang="en-US" sz="1800" dirty="0">
                <a:solidFill>
                  <a:schemeClr val="bg1"/>
                </a:solidFill>
              </a:rPr>
              <a:t>GENDER IS NOT A TOPIC</a:t>
            </a:r>
          </a:p>
          <a:p>
            <a:pPr marL="0" lvl="0" indent="0" algn="ctr">
              <a:lnSpc>
                <a:spcPct val="90000"/>
              </a:lnSpc>
              <a:buNone/>
            </a:pPr>
            <a:r>
              <a:rPr lang="en-US" sz="1800" dirty="0">
                <a:solidFill>
                  <a:schemeClr val="bg1"/>
                </a:solidFill>
              </a:rPr>
              <a:t>but </a:t>
            </a:r>
          </a:p>
          <a:p>
            <a:pPr marL="0" lvl="0" indent="0" algn="ctr">
              <a:lnSpc>
                <a:spcPct val="90000"/>
              </a:lnSpc>
              <a:buNone/>
            </a:pPr>
            <a:r>
              <a:rPr lang="en-US" sz="1800" dirty="0">
                <a:solidFill>
                  <a:schemeClr val="bg1"/>
                </a:solidFill>
              </a:rPr>
              <a:t>it is rather </a:t>
            </a:r>
          </a:p>
          <a:p>
            <a:pPr marL="0" lvl="0" indent="0" algn="ctr">
              <a:lnSpc>
                <a:spcPct val="90000"/>
              </a:lnSpc>
              <a:buNone/>
            </a:pPr>
            <a:r>
              <a:rPr lang="en-US" sz="1800" b="1" dirty="0">
                <a:solidFill>
                  <a:schemeClr val="bg1"/>
                </a:solidFill>
              </a:rPr>
              <a:t>a perspective, a point of view, a cross-cutting category </a:t>
            </a:r>
          </a:p>
          <a:p>
            <a:pPr marL="0" lvl="0" indent="0" algn="ctr">
              <a:lnSpc>
                <a:spcPct val="90000"/>
              </a:lnSpc>
              <a:buNone/>
            </a:pPr>
            <a:r>
              <a:rPr lang="en-US" sz="1800" dirty="0">
                <a:solidFill>
                  <a:schemeClr val="bg1"/>
                </a:solidFill>
              </a:rPr>
              <a:t>(Joan Scott, Gender, 1986 see </a:t>
            </a:r>
            <a:r>
              <a:rPr lang="en-US" sz="1800" dirty="0" err="1">
                <a:solidFill>
                  <a:schemeClr val="bg1"/>
                </a:solidFill>
              </a:rPr>
              <a:t>moodle</a:t>
            </a:r>
            <a:r>
              <a:rPr lang="en-US" sz="1800" dirty="0">
                <a:solidFill>
                  <a:schemeClr val="bg1"/>
                </a:solidFill>
              </a:rPr>
              <a:t> page)</a:t>
            </a:r>
          </a:p>
          <a:p>
            <a:pPr marL="0" lvl="0" indent="0">
              <a:lnSpc>
                <a:spcPct val="90000"/>
              </a:lnSpc>
              <a:buNone/>
            </a:pPr>
            <a:r>
              <a:rPr lang="en-US" sz="1800" dirty="0">
                <a:solidFill>
                  <a:schemeClr val="bg1"/>
                </a:solidFill>
              </a:rPr>
              <a:t>In taking “gender” into account as a category of analysis, students are asked </a:t>
            </a:r>
            <a:r>
              <a:rPr lang="en-US" sz="1800" b="1" dirty="0">
                <a:solidFill>
                  <a:schemeClr val="bg1"/>
                </a:solidFill>
              </a:rPr>
              <a:t>to re-think at what they already “know”, at their daily experience and at their research interests using a new and wider perspective, not neutral but multiple or – better- intersectional. </a:t>
            </a:r>
          </a:p>
          <a:p>
            <a:pPr marL="0" lvl="0" indent="0">
              <a:lnSpc>
                <a:spcPct val="90000"/>
              </a:lnSpc>
              <a:buNone/>
            </a:pPr>
            <a:r>
              <a:rPr lang="en-US" sz="1800" dirty="0">
                <a:solidFill>
                  <a:schemeClr val="bg1"/>
                </a:solidFill>
              </a:rPr>
              <a:t>The aim is to </a:t>
            </a:r>
            <a:r>
              <a:rPr lang="en-US" sz="1800" b="1" dirty="0">
                <a:solidFill>
                  <a:schemeClr val="bg1"/>
                </a:solidFill>
                <a:effectLst>
                  <a:outerShdw blurRad="38100" dist="38100" dir="2700000" algn="tl">
                    <a:srgbClr val="000000">
                      <a:alpha val="43137"/>
                    </a:srgbClr>
                  </a:outerShdw>
                </a:effectLst>
              </a:rPr>
              <a:t>make them aware </a:t>
            </a:r>
            <a:r>
              <a:rPr lang="en-US" sz="1800" dirty="0">
                <a:solidFill>
                  <a:schemeClr val="bg1"/>
                </a:solidFill>
              </a:rPr>
              <a:t>of the fact that in looking at the reality as a “neutral” issue you can miss a lot of details, while, with a gender perspective, it is possible to see many more things, details hidden before. And sometimes these details </a:t>
            </a:r>
            <a:r>
              <a:rPr lang="en-US" sz="1800" b="1" dirty="0">
                <a:solidFill>
                  <a:schemeClr val="bg1"/>
                </a:solidFill>
              </a:rPr>
              <a:t>are the ones responsible of discriminations and inequalities in society. </a:t>
            </a:r>
            <a:endParaRPr lang="it-IT" sz="1800" b="1" dirty="0">
              <a:solidFill>
                <a:schemeClr val="bg1"/>
              </a:solidFill>
            </a:endParaRPr>
          </a:p>
        </p:txBody>
      </p:sp>
    </p:spTree>
    <p:extLst>
      <p:ext uri="{BB962C8B-B14F-4D97-AF65-F5344CB8AC3E}">
        <p14:creationId xmlns:p14="http://schemas.microsoft.com/office/powerpoint/2010/main" val="134640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908720"/>
            <a:ext cx="6781803" cy="3888432"/>
          </a:xfrm>
          <a:solidFill>
            <a:schemeClr val="accent6">
              <a:lumMod val="40000"/>
              <a:lumOff val="60000"/>
            </a:schemeClr>
          </a:solidFill>
        </p:spPr>
        <p:txBody>
          <a:bodyPr>
            <a:normAutofit fontScale="90000"/>
          </a:bodyPr>
          <a:lstStyle/>
          <a:p>
            <a:pPr algn="ctr"/>
            <a:br>
              <a:rPr lang="it-IT" dirty="0">
                <a:solidFill>
                  <a:srgbClr val="C00000"/>
                </a:solidFill>
              </a:rPr>
            </a:br>
            <a:br>
              <a:rPr lang="it-IT" dirty="0">
                <a:solidFill>
                  <a:srgbClr val="C00000"/>
                </a:solidFill>
              </a:rPr>
            </a:br>
            <a:r>
              <a:rPr lang="it-IT" b="1" dirty="0">
                <a:solidFill>
                  <a:srgbClr val="C00000"/>
                </a:solidFill>
              </a:rPr>
              <a:t>keywords </a:t>
            </a:r>
            <a:br>
              <a:rPr lang="it-IT" dirty="0">
                <a:solidFill>
                  <a:srgbClr val="C00000"/>
                </a:solidFill>
              </a:rPr>
            </a:br>
            <a:br>
              <a:rPr lang="it-IT" dirty="0">
                <a:solidFill>
                  <a:srgbClr val="C00000"/>
                </a:solidFill>
              </a:rPr>
            </a:br>
            <a:r>
              <a:rPr lang="it-IT" dirty="0">
                <a:solidFill>
                  <a:srgbClr val="C00000"/>
                </a:solidFill>
              </a:rPr>
              <a:t>(</a:t>
            </a:r>
            <a:r>
              <a:rPr lang="it-IT" dirty="0" err="1">
                <a:solidFill>
                  <a:srgbClr val="C00000"/>
                </a:solidFill>
              </a:rPr>
              <a:t>explaining</a:t>
            </a:r>
            <a:r>
              <a:rPr lang="it-IT" dirty="0">
                <a:solidFill>
                  <a:srgbClr val="C00000"/>
                </a:solidFill>
              </a:rPr>
              <a:t> the </a:t>
            </a:r>
            <a:r>
              <a:rPr lang="it-IT" dirty="0" err="1">
                <a:solidFill>
                  <a:srgbClr val="C00000"/>
                </a:solidFill>
              </a:rPr>
              <a:t>title</a:t>
            </a:r>
            <a:r>
              <a:rPr lang="it-IT" dirty="0">
                <a:solidFill>
                  <a:srgbClr val="C00000"/>
                </a:solidFill>
              </a:rPr>
              <a:t> of the </a:t>
            </a:r>
            <a:r>
              <a:rPr lang="it-IT" dirty="0" err="1">
                <a:solidFill>
                  <a:srgbClr val="C00000"/>
                </a:solidFill>
              </a:rPr>
              <a:t>course</a:t>
            </a:r>
            <a:r>
              <a:rPr lang="it-IT" dirty="0">
                <a:solidFill>
                  <a:srgbClr val="C00000"/>
                </a:solidFill>
              </a:rPr>
              <a:t>)</a:t>
            </a:r>
            <a:br>
              <a:rPr lang="it-IT" dirty="0">
                <a:solidFill>
                  <a:srgbClr val="C00000"/>
                </a:solidFill>
              </a:rPr>
            </a:br>
            <a:br>
              <a:rPr lang="it-IT" dirty="0">
                <a:solidFill>
                  <a:srgbClr val="C00000"/>
                </a:solidFill>
              </a:rPr>
            </a:br>
            <a:br>
              <a:rPr lang="it-IT" dirty="0">
                <a:solidFill>
                  <a:srgbClr val="C00000"/>
                </a:solidFill>
              </a:rPr>
            </a:br>
            <a:br>
              <a:rPr lang="it-IT" dirty="0">
                <a:solidFill>
                  <a:srgbClr val="C00000"/>
                </a:solidFill>
              </a:rPr>
            </a:br>
            <a:endParaRPr lang="it-IT" dirty="0">
              <a:solidFill>
                <a:srgbClr val="C00000"/>
              </a:solidFill>
            </a:endParaRPr>
          </a:p>
        </p:txBody>
      </p:sp>
      <p:sp>
        <p:nvSpPr>
          <p:cNvPr id="3" name="CasellaDiTesto 2">
            <a:extLst>
              <a:ext uri="{FF2B5EF4-FFF2-40B4-BE49-F238E27FC236}">
                <a16:creationId xmlns:a16="http://schemas.microsoft.com/office/drawing/2014/main" id="{2881D90B-CE73-4F52-B9CC-37635B60F4A0}"/>
              </a:ext>
            </a:extLst>
          </p:cNvPr>
          <p:cNvSpPr txBox="1"/>
          <p:nvPr/>
        </p:nvSpPr>
        <p:spPr>
          <a:xfrm>
            <a:off x="1835696" y="3919989"/>
            <a:ext cx="7013843" cy="1754326"/>
          </a:xfrm>
          <a:prstGeom prst="rect">
            <a:avLst/>
          </a:prstGeom>
          <a:solidFill>
            <a:srgbClr val="92D050"/>
          </a:solidFill>
        </p:spPr>
        <p:txBody>
          <a:bodyPr wrap="none" rtlCol="0">
            <a:spAutoFit/>
          </a:bodyPr>
          <a:lstStyle/>
          <a:p>
            <a:pPr marL="571500" indent="-571500">
              <a:buFont typeface="Arial" panose="020B0604020202020204" pitchFamily="34" charset="0"/>
              <a:buChar char="•"/>
            </a:pPr>
            <a:r>
              <a:rPr lang="it-IT" sz="3600" dirty="0"/>
              <a:t>Gender (and </a:t>
            </a:r>
            <a:r>
              <a:rPr lang="it-IT" sz="3600" dirty="0" err="1"/>
              <a:t>feminist</a:t>
            </a:r>
            <a:r>
              <a:rPr lang="it-IT" sz="3600" dirty="0"/>
              <a:t> </a:t>
            </a:r>
            <a:r>
              <a:rPr lang="it-IT" sz="3600" dirty="0" err="1"/>
              <a:t>perspective</a:t>
            </a:r>
            <a:r>
              <a:rPr lang="it-IT" sz="3600" dirty="0"/>
              <a:t>)</a:t>
            </a:r>
          </a:p>
          <a:p>
            <a:pPr marL="571500" indent="-571500">
              <a:buFont typeface="Arial" panose="020B0604020202020204" pitchFamily="34" charset="0"/>
              <a:buChar char="•"/>
            </a:pPr>
            <a:r>
              <a:rPr lang="it-IT" sz="3600" dirty="0" err="1"/>
              <a:t>Politics&amp;policies</a:t>
            </a:r>
            <a:endParaRPr lang="it-IT" sz="3600" dirty="0"/>
          </a:p>
          <a:p>
            <a:pPr marL="571500" indent="-571500">
              <a:buFont typeface="Arial" panose="020B0604020202020204" pitchFamily="34" charset="0"/>
              <a:buChar char="•"/>
            </a:pPr>
            <a:r>
              <a:rPr lang="it-IT" sz="3600" dirty="0" err="1"/>
              <a:t>Globalization</a:t>
            </a:r>
            <a:endParaRPr lang="it-IT" sz="3600" dirty="0"/>
          </a:p>
        </p:txBody>
      </p:sp>
      <p:sp>
        <p:nvSpPr>
          <p:cNvPr id="4" name="Rettangolo 3">
            <a:extLst>
              <a:ext uri="{FF2B5EF4-FFF2-40B4-BE49-F238E27FC236}">
                <a16:creationId xmlns:a16="http://schemas.microsoft.com/office/drawing/2014/main" id="{1597833A-E555-40B7-B49C-4CB771F1B452}"/>
              </a:ext>
            </a:extLst>
          </p:cNvPr>
          <p:cNvSpPr/>
          <p:nvPr/>
        </p:nvSpPr>
        <p:spPr>
          <a:xfrm>
            <a:off x="827584" y="5805264"/>
            <a:ext cx="58326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 INTERSECTIONALALITY</a:t>
            </a:r>
          </a:p>
        </p:txBody>
      </p:sp>
    </p:spTree>
    <p:extLst>
      <p:ext uri="{BB962C8B-B14F-4D97-AF65-F5344CB8AC3E}">
        <p14:creationId xmlns:p14="http://schemas.microsoft.com/office/powerpoint/2010/main" val="367834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5430FB1C-DBD2-4BC3-9DA6-6BF19F9E569B}"/>
              </a:ext>
            </a:extLst>
          </p:cNvPr>
          <p:cNvSpPr>
            <a:spLocks noGrp="1"/>
          </p:cNvSpPr>
          <p:nvPr>
            <p:ph idx="1"/>
          </p:nvPr>
        </p:nvSpPr>
        <p:spPr>
          <a:xfrm>
            <a:off x="827584" y="2852936"/>
            <a:ext cx="7680325" cy="2967037"/>
          </a:xfrm>
          <a:solidFill>
            <a:schemeClr val="accent5">
              <a:lumMod val="60000"/>
              <a:lumOff val="40000"/>
            </a:schemeClr>
          </a:solidFill>
        </p:spPr>
        <p:txBody>
          <a:bodyPr>
            <a:noAutofit/>
          </a:bodyPr>
          <a:lstStyle/>
          <a:p>
            <a:pPr marL="0" indent="0" algn="ctr">
              <a:buNone/>
            </a:pPr>
            <a:r>
              <a:rPr lang="en-US" sz="4400" b="1" dirty="0">
                <a:solidFill>
                  <a:srgbClr val="C00000"/>
                </a:solidFill>
              </a:rPr>
              <a:t>Gender</a:t>
            </a:r>
            <a:r>
              <a:rPr lang="en-US" sz="4400" b="1" dirty="0"/>
              <a:t> is not </a:t>
            </a:r>
            <a:r>
              <a:rPr lang="en-US" sz="4400" b="1" dirty="0">
                <a:solidFill>
                  <a:srgbClr val="C00000"/>
                </a:solidFill>
              </a:rPr>
              <a:t>sex</a:t>
            </a:r>
            <a:r>
              <a:rPr lang="en-US" sz="4400" b="1" dirty="0"/>
              <a:t>!!!</a:t>
            </a:r>
            <a:endParaRPr lang="it-IT" sz="4400" dirty="0"/>
          </a:p>
          <a:p>
            <a:pPr marL="0" indent="0" algn="ctr">
              <a:buNone/>
            </a:pPr>
            <a:endParaRPr lang="it-IT" sz="4400" b="1" dirty="0">
              <a:solidFill>
                <a:srgbClr val="C00000"/>
              </a:solidFill>
            </a:endParaRPr>
          </a:p>
          <a:p>
            <a:pPr marL="0" indent="0" algn="ctr">
              <a:buNone/>
            </a:pPr>
            <a:r>
              <a:rPr lang="it-IT" sz="4400" b="1" dirty="0">
                <a:solidFill>
                  <a:srgbClr val="C00000"/>
                </a:solidFill>
              </a:rPr>
              <a:t>Gender</a:t>
            </a:r>
            <a:r>
              <a:rPr lang="it-IT" sz="4400" b="1" dirty="0"/>
              <a:t> </a:t>
            </a:r>
            <a:r>
              <a:rPr lang="it-IT" sz="4400" b="1" dirty="0" err="1"/>
              <a:t>is</a:t>
            </a:r>
            <a:r>
              <a:rPr lang="it-IT" sz="4400" b="1" dirty="0"/>
              <a:t> </a:t>
            </a:r>
            <a:r>
              <a:rPr lang="it-IT" sz="4400" b="1" dirty="0" err="1"/>
              <a:t>not</a:t>
            </a:r>
            <a:r>
              <a:rPr lang="it-IT" sz="4400" b="1" dirty="0"/>
              <a:t>  </a:t>
            </a:r>
            <a:r>
              <a:rPr lang="it-IT" sz="4400" b="1" dirty="0" err="1">
                <a:solidFill>
                  <a:srgbClr val="C00000"/>
                </a:solidFill>
              </a:rPr>
              <a:t>women</a:t>
            </a:r>
            <a:r>
              <a:rPr lang="it-IT" sz="4400" b="1" dirty="0"/>
              <a:t> !!!</a:t>
            </a:r>
          </a:p>
        </p:txBody>
      </p:sp>
      <p:sp>
        <p:nvSpPr>
          <p:cNvPr id="7" name="CasellaDiTesto 6">
            <a:extLst>
              <a:ext uri="{FF2B5EF4-FFF2-40B4-BE49-F238E27FC236}">
                <a16:creationId xmlns:a16="http://schemas.microsoft.com/office/drawing/2014/main" id="{44E5DBEC-4025-478E-9311-1547D76C9463}"/>
              </a:ext>
            </a:extLst>
          </p:cNvPr>
          <p:cNvSpPr txBox="1"/>
          <p:nvPr/>
        </p:nvSpPr>
        <p:spPr>
          <a:xfrm>
            <a:off x="2160121" y="476672"/>
            <a:ext cx="4537461" cy="707886"/>
          </a:xfrm>
          <a:prstGeom prst="rect">
            <a:avLst/>
          </a:prstGeom>
          <a:noFill/>
        </p:spPr>
        <p:txBody>
          <a:bodyPr wrap="none" rtlCol="0">
            <a:spAutoFit/>
          </a:bodyPr>
          <a:lstStyle/>
          <a:p>
            <a:r>
              <a:rPr lang="it-IT" sz="4000" b="1" dirty="0" err="1"/>
              <a:t>What</a:t>
            </a:r>
            <a:r>
              <a:rPr lang="it-IT" sz="4000" b="1" dirty="0"/>
              <a:t> GENDER </a:t>
            </a:r>
            <a:r>
              <a:rPr lang="it-IT" sz="4000" b="1" dirty="0" err="1"/>
              <a:t>is</a:t>
            </a:r>
            <a:r>
              <a:rPr lang="it-IT" sz="4000" b="1" dirty="0"/>
              <a:t> </a:t>
            </a:r>
            <a:r>
              <a:rPr lang="it-IT" sz="4000" b="1" dirty="0" err="1"/>
              <a:t>not</a:t>
            </a:r>
            <a:endParaRPr lang="it-IT" sz="4000" b="1" dirty="0"/>
          </a:p>
        </p:txBody>
      </p:sp>
      <p:sp>
        <p:nvSpPr>
          <p:cNvPr id="8" name="Freccia in giù 7">
            <a:extLst>
              <a:ext uri="{FF2B5EF4-FFF2-40B4-BE49-F238E27FC236}">
                <a16:creationId xmlns:a16="http://schemas.microsoft.com/office/drawing/2014/main" id="{7952870E-0D2B-4EB1-9BA6-28D8EE6E37AE}"/>
              </a:ext>
            </a:extLst>
          </p:cNvPr>
          <p:cNvSpPr/>
          <p:nvPr/>
        </p:nvSpPr>
        <p:spPr>
          <a:xfrm>
            <a:off x="3864624" y="1583651"/>
            <a:ext cx="1414749" cy="870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741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8E26C9F-FAA1-47F0-B6AE-583FDE8D22CE}"/>
              </a:ext>
            </a:extLst>
          </p:cNvPr>
          <p:cNvSpPr>
            <a:spLocks noGrp="1"/>
          </p:cNvSpPr>
          <p:nvPr>
            <p:ph type="title"/>
          </p:nvPr>
        </p:nvSpPr>
        <p:spPr>
          <a:xfrm>
            <a:off x="685910" y="401216"/>
            <a:ext cx="7680960" cy="867544"/>
          </a:xfrm>
          <a:solidFill>
            <a:schemeClr val="tx1"/>
          </a:solidFill>
        </p:spPr>
        <p:txBody>
          <a:bodyPr/>
          <a:lstStyle/>
          <a:p>
            <a:pPr algn="ctr"/>
            <a:r>
              <a:rPr lang="it-IT" b="1" dirty="0" err="1">
                <a:solidFill>
                  <a:srgbClr val="C00000"/>
                </a:solidFill>
              </a:rPr>
              <a:t>What</a:t>
            </a:r>
            <a:r>
              <a:rPr lang="it-IT" b="1" dirty="0">
                <a:solidFill>
                  <a:srgbClr val="C00000"/>
                </a:solidFill>
              </a:rPr>
              <a:t> gender </a:t>
            </a:r>
            <a:r>
              <a:rPr lang="it-IT" b="1" dirty="0" err="1">
                <a:solidFill>
                  <a:srgbClr val="C00000"/>
                </a:solidFill>
              </a:rPr>
              <a:t>is</a:t>
            </a:r>
            <a:r>
              <a:rPr lang="it-IT" b="1" dirty="0">
                <a:solidFill>
                  <a:srgbClr val="C00000"/>
                </a:solidFill>
              </a:rPr>
              <a:t> (for me)</a:t>
            </a:r>
          </a:p>
        </p:txBody>
      </p:sp>
      <p:sp>
        <p:nvSpPr>
          <p:cNvPr id="4" name="Segnaposto contenuto 2">
            <a:extLst>
              <a:ext uri="{FF2B5EF4-FFF2-40B4-BE49-F238E27FC236}">
                <a16:creationId xmlns:a16="http://schemas.microsoft.com/office/drawing/2014/main" id="{A064AC06-74E5-4F72-A593-7B3A601B4D0D}"/>
              </a:ext>
            </a:extLst>
          </p:cNvPr>
          <p:cNvSpPr txBox="1">
            <a:spLocks noGrp="1"/>
          </p:cNvSpPr>
          <p:nvPr>
            <p:ph idx="1"/>
          </p:nvPr>
        </p:nvSpPr>
        <p:spPr>
          <a:xfrm>
            <a:off x="467544" y="1484784"/>
            <a:ext cx="8280920" cy="4536504"/>
          </a:xfrm>
          <a:solidFill>
            <a:srgbClr val="F9B268"/>
          </a:solidFill>
        </p:spPr>
        <p:txBody>
          <a:bodyPr>
            <a:normAutofit fontScale="85000" lnSpcReduction="20000"/>
          </a:bodyPr>
          <a:lstStyle/>
          <a:p>
            <a:pPr marL="0" indent="0" algn="ctr">
              <a:spcBef>
                <a:spcPts val="1000"/>
              </a:spcBef>
              <a:buNone/>
            </a:pPr>
            <a:endParaRPr lang="en-US" sz="4000" b="1" u="sng" dirty="0"/>
          </a:p>
          <a:p>
            <a:pPr marL="0" indent="0" algn="ctr">
              <a:spcBef>
                <a:spcPts val="1000"/>
              </a:spcBef>
              <a:buNone/>
            </a:pPr>
            <a:r>
              <a:rPr lang="en-US" sz="4000" b="1" u="sng" dirty="0"/>
              <a:t>Gender is a </a:t>
            </a:r>
            <a:r>
              <a:rPr lang="en-US" sz="4000" b="1" u="sng" dirty="0">
                <a:solidFill>
                  <a:srgbClr val="C00000"/>
                </a:solidFill>
                <a:effectLst>
                  <a:outerShdw blurRad="38100" dist="38100" dir="2700000" algn="tl">
                    <a:srgbClr val="000000">
                      <a:alpha val="43137"/>
                    </a:srgbClr>
                  </a:outerShdw>
                </a:effectLst>
              </a:rPr>
              <a:t>cultural</a:t>
            </a:r>
            <a:r>
              <a:rPr lang="en-US" sz="4000" b="1" u="sng" dirty="0"/>
              <a:t> construction </a:t>
            </a:r>
          </a:p>
          <a:p>
            <a:pPr marL="0" lvl="0" indent="0" algn="ctr">
              <a:spcBef>
                <a:spcPts val="500"/>
              </a:spcBef>
              <a:buNone/>
            </a:pPr>
            <a:r>
              <a:rPr lang="en-US" sz="2000" b="1" dirty="0">
                <a:solidFill>
                  <a:srgbClr val="C00000"/>
                </a:solidFill>
              </a:rPr>
              <a:t> </a:t>
            </a:r>
          </a:p>
          <a:p>
            <a:pPr marL="0" lvl="0" indent="0" algn="ctr">
              <a:spcBef>
                <a:spcPts val="500"/>
              </a:spcBef>
              <a:buNone/>
            </a:pPr>
            <a:r>
              <a:rPr lang="en-US" sz="2800" b="1" dirty="0">
                <a:solidFill>
                  <a:srgbClr val="C00000"/>
                </a:solidFill>
              </a:rPr>
              <a:t>It is not biology, </a:t>
            </a:r>
          </a:p>
          <a:p>
            <a:pPr marL="0" lvl="0" indent="0" algn="ctr">
              <a:spcBef>
                <a:spcPts val="500"/>
              </a:spcBef>
              <a:buNone/>
            </a:pPr>
            <a:r>
              <a:rPr lang="en-US" sz="2800" b="1" dirty="0">
                <a:solidFill>
                  <a:srgbClr val="C00000"/>
                </a:solidFill>
              </a:rPr>
              <a:t>it is not about biological sex. </a:t>
            </a:r>
          </a:p>
          <a:p>
            <a:pPr marL="0" lvl="0" indent="0" algn="ctr">
              <a:spcBef>
                <a:spcPts val="500"/>
              </a:spcBef>
              <a:buNone/>
            </a:pPr>
            <a:r>
              <a:rPr lang="en-US" sz="2800" b="1" dirty="0">
                <a:solidFill>
                  <a:srgbClr val="C00000"/>
                </a:solidFill>
              </a:rPr>
              <a:t>it indicates both the perception that each person has of him/herself as male or female (i.e., </a:t>
            </a:r>
            <a:r>
              <a:rPr lang="en-US" sz="2800" b="1" dirty="0"/>
              <a:t>gender identity</a:t>
            </a:r>
            <a:r>
              <a:rPr lang="en-US" sz="2800" b="1" dirty="0">
                <a:solidFill>
                  <a:srgbClr val="C00000"/>
                </a:solidFill>
              </a:rPr>
              <a:t>), </a:t>
            </a:r>
          </a:p>
          <a:p>
            <a:pPr marL="0" lvl="0" indent="0" algn="ctr">
              <a:spcBef>
                <a:spcPts val="500"/>
              </a:spcBef>
              <a:buNone/>
            </a:pPr>
            <a:r>
              <a:rPr lang="en-US" sz="2800" b="1" dirty="0">
                <a:solidFill>
                  <a:srgbClr val="C00000"/>
                </a:solidFill>
              </a:rPr>
              <a:t>but also a culturally constructed system of </a:t>
            </a:r>
            <a:r>
              <a:rPr lang="en-US" sz="2800" b="1" dirty="0" err="1">
                <a:solidFill>
                  <a:srgbClr val="C00000"/>
                </a:solidFill>
              </a:rPr>
              <a:t>roles&amp;rules</a:t>
            </a:r>
            <a:r>
              <a:rPr lang="en-US" sz="2800" b="1" dirty="0">
                <a:solidFill>
                  <a:srgbClr val="C00000"/>
                </a:solidFill>
              </a:rPr>
              <a:t> we are expected to play in order to be recognized ad “men” or as “women” by the society  we live in (</a:t>
            </a:r>
            <a:r>
              <a:rPr lang="en-US" sz="2800" b="1" dirty="0"/>
              <a:t>femininity/masculinity</a:t>
            </a:r>
            <a:r>
              <a:rPr lang="en-US" sz="2800" b="1" dirty="0">
                <a:solidFill>
                  <a:srgbClr val="C00000"/>
                </a:solidFill>
              </a:rPr>
              <a:t>).</a:t>
            </a:r>
          </a:p>
          <a:p>
            <a:pPr marL="0" lvl="0" indent="0" algn="ctr">
              <a:spcBef>
                <a:spcPts val="500"/>
              </a:spcBef>
              <a:buNone/>
            </a:pPr>
            <a:endParaRPr lang="en-US" sz="2800" b="1" dirty="0">
              <a:solidFill>
                <a:srgbClr val="C00000"/>
              </a:solidFill>
            </a:endParaRPr>
          </a:p>
          <a:p>
            <a:pPr marL="0" lvl="0" indent="0" algn="ctr">
              <a:spcBef>
                <a:spcPts val="500"/>
              </a:spcBef>
              <a:buNone/>
            </a:pPr>
            <a:r>
              <a:rPr lang="en-US" sz="2800" b="1" dirty="0">
                <a:solidFill>
                  <a:srgbClr val="C00000"/>
                </a:solidFill>
              </a:rPr>
              <a:t>In one word, it’ a cage!</a:t>
            </a:r>
          </a:p>
        </p:txBody>
      </p:sp>
    </p:spTree>
    <p:extLst>
      <p:ext uri="{BB962C8B-B14F-4D97-AF65-F5344CB8AC3E}">
        <p14:creationId xmlns:p14="http://schemas.microsoft.com/office/powerpoint/2010/main" val="151612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209DF4-B65F-468F-917B-991CC7C73866}"/>
              </a:ext>
            </a:extLst>
          </p:cNvPr>
          <p:cNvSpPr>
            <a:spLocks noGrp="1"/>
          </p:cNvSpPr>
          <p:nvPr>
            <p:ph type="title"/>
          </p:nvPr>
        </p:nvSpPr>
        <p:spPr>
          <a:xfrm>
            <a:off x="151708" y="260648"/>
            <a:ext cx="8524747" cy="1499616"/>
          </a:xfrm>
          <a:solidFill>
            <a:schemeClr val="tx2"/>
          </a:solidFill>
        </p:spPr>
        <p:txBody>
          <a:bodyPr/>
          <a:lstStyle/>
          <a:p>
            <a:r>
              <a:rPr lang="it-IT" dirty="0">
                <a:solidFill>
                  <a:schemeClr val="bg2"/>
                </a:solidFill>
              </a:rPr>
              <a:t>Breaking (</a:t>
            </a:r>
            <a:r>
              <a:rPr lang="it-IT" i="1" dirty="0">
                <a:solidFill>
                  <a:schemeClr val="bg2"/>
                </a:solidFill>
              </a:rPr>
              <a:t>or better </a:t>
            </a:r>
            <a:r>
              <a:rPr lang="it-IT" i="1" dirty="0" err="1">
                <a:solidFill>
                  <a:schemeClr val="bg2"/>
                </a:solidFill>
              </a:rPr>
              <a:t>Enlarging</a:t>
            </a:r>
            <a:r>
              <a:rPr lang="it-IT" dirty="0">
                <a:solidFill>
                  <a:schemeClr val="bg2"/>
                </a:solidFill>
              </a:rPr>
              <a:t>) the </a:t>
            </a:r>
            <a:r>
              <a:rPr lang="it-IT" dirty="0" err="1">
                <a:solidFill>
                  <a:schemeClr val="bg2"/>
                </a:solidFill>
              </a:rPr>
              <a:t>cage</a:t>
            </a:r>
            <a:endParaRPr lang="it-IT" dirty="0">
              <a:solidFill>
                <a:schemeClr val="bg2"/>
              </a:solidFill>
            </a:endParaRPr>
          </a:p>
        </p:txBody>
      </p:sp>
      <p:sp>
        <p:nvSpPr>
          <p:cNvPr id="3" name="Segnaposto contenuto 2">
            <a:extLst>
              <a:ext uri="{FF2B5EF4-FFF2-40B4-BE49-F238E27FC236}">
                <a16:creationId xmlns:a16="http://schemas.microsoft.com/office/drawing/2014/main" id="{EC633F27-3D4D-47A7-A19F-B2B2B93CB1C6}"/>
              </a:ext>
            </a:extLst>
          </p:cNvPr>
          <p:cNvSpPr>
            <a:spLocks noGrp="1"/>
          </p:cNvSpPr>
          <p:nvPr>
            <p:ph idx="1"/>
          </p:nvPr>
        </p:nvSpPr>
        <p:spPr>
          <a:xfrm>
            <a:off x="179440" y="2492896"/>
            <a:ext cx="8496944" cy="2952328"/>
          </a:xfrm>
        </p:spPr>
        <p:txBody>
          <a:bodyPr>
            <a:noAutofit/>
          </a:bodyPr>
          <a:lstStyle/>
          <a:p>
            <a:r>
              <a:rPr lang="it-IT" sz="2400" dirty="0"/>
              <a:t>Gender </a:t>
            </a:r>
            <a:r>
              <a:rPr lang="it-IT" sz="2400" dirty="0" err="1"/>
              <a:t>is</a:t>
            </a:r>
            <a:r>
              <a:rPr lang="it-IT" sz="2400" dirty="0"/>
              <a:t> </a:t>
            </a:r>
            <a:r>
              <a:rPr lang="it-IT" sz="2400" dirty="0" err="1"/>
              <a:t>not</a:t>
            </a:r>
            <a:r>
              <a:rPr lang="it-IT" sz="2400" dirty="0"/>
              <a:t> </a:t>
            </a:r>
            <a:r>
              <a:rPr lang="it-IT" sz="2400" dirty="0" err="1"/>
              <a:t>women</a:t>
            </a:r>
            <a:r>
              <a:rPr lang="it-IT" sz="2400" dirty="0"/>
              <a:t> </a:t>
            </a:r>
          </a:p>
          <a:p>
            <a:r>
              <a:rPr lang="it-IT" sz="2400" dirty="0"/>
              <a:t>Gender </a:t>
            </a:r>
            <a:r>
              <a:rPr lang="it-IT" sz="2400" dirty="0" err="1"/>
              <a:t>indicates</a:t>
            </a:r>
            <a:r>
              <a:rPr lang="it-IT" sz="2400" dirty="0"/>
              <a:t> </a:t>
            </a:r>
            <a:r>
              <a:rPr lang="it-IT" sz="2400" dirty="0" err="1"/>
              <a:t>relationships</a:t>
            </a:r>
            <a:r>
              <a:rPr lang="it-IT" sz="2400" dirty="0"/>
              <a:t> </a:t>
            </a:r>
            <a:r>
              <a:rPr lang="it-IT" sz="2400" dirty="0" err="1"/>
              <a:t>among</a:t>
            </a:r>
            <a:r>
              <a:rPr lang="it-IT" sz="2400" dirty="0"/>
              <a:t> </a:t>
            </a:r>
            <a:r>
              <a:rPr lang="it-IT" sz="2400" dirty="0" err="1"/>
              <a:t>sexes</a:t>
            </a:r>
            <a:r>
              <a:rPr lang="it-IT" sz="2400" dirty="0"/>
              <a:t> </a:t>
            </a:r>
            <a:r>
              <a:rPr lang="it-IT" sz="2400" dirty="0" err="1"/>
              <a:t>according</a:t>
            </a:r>
            <a:r>
              <a:rPr lang="it-IT" sz="2400" dirty="0"/>
              <a:t> to social </a:t>
            </a:r>
            <a:r>
              <a:rPr lang="it-IT" sz="2400" dirty="0" err="1"/>
              <a:t>expectations</a:t>
            </a:r>
            <a:r>
              <a:rPr lang="it-IT" sz="2400" dirty="0"/>
              <a:t> </a:t>
            </a:r>
          </a:p>
          <a:p>
            <a:pPr marL="0" indent="0">
              <a:buNone/>
            </a:pPr>
            <a:r>
              <a:rPr lang="it-IT" sz="2400" dirty="0" err="1"/>
              <a:t>But</a:t>
            </a:r>
            <a:r>
              <a:rPr lang="it-IT" sz="2400" dirty="0"/>
              <a:t> </a:t>
            </a:r>
            <a:r>
              <a:rPr lang="it-IT" sz="2400" dirty="0" err="1"/>
              <a:t>it</a:t>
            </a:r>
            <a:r>
              <a:rPr lang="it-IT" sz="2400" dirty="0"/>
              <a:t> </a:t>
            </a:r>
            <a:r>
              <a:rPr lang="it-IT" sz="2400" dirty="0" err="1"/>
              <a:t>is</a:t>
            </a:r>
            <a:r>
              <a:rPr lang="it-IT" sz="2400" dirty="0"/>
              <a:t> </a:t>
            </a:r>
            <a:r>
              <a:rPr lang="it-IT" sz="2400" dirty="0" err="1"/>
              <a:t>not</a:t>
            </a:r>
            <a:r>
              <a:rPr lang="it-IT" sz="2400" dirty="0"/>
              <a:t> </a:t>
            </a:r>
            <a:r>
              <a:rPr lang="it-IT" sz="2400" dirty="0" err="1"/>
              <a:t>enough</a:t>
            </a:r>
            <a:r>
              <a:rPr lang="it-IT" sz="2400" dirty="0"/>
              <a:t> to </a:t>
            </a:r>
            <a:r>
              <a:rPr lang="it-IT" sz="2400" dirty="0" err="1"/>
              <a:t>describe</a:t>
            </a:r>
            <a:r>
              <a:rPr lang="it-IT" sz="2400" dirty="0"/>
              <a:t>  </a:t>
            </a:r>
            <a:r>
              <a:rPr lang="it-IT" sz="2400" dirty="0" err="1"/>
              <a:t>ourselves</a:t>
            </a:r>
            <a:r>
              <a:rPr lang="it-IT" sz="2400" dirty="0"/>
              <a:t>, the </a:t>
            </a:r>
            <a:r>
              <a:rPr lang="it-IT" sz="2400" dirty="0" err="1"/>
              <a:t>multitude</a:t>
            </a:r>
            <a:r>
              <a:rPr lang="it-IT" sz="2400" dirty="0"/>
              <a:t> of </a:t>
            </a:r>
            <a:r>
              <a:rPr lang="it-IT" sz="2400" dirty="0" err="1"/>
              <a:t>identities</a:t>
            </a:r>
            <a:r>
              <a:rPr lang="it-IT" sz="2400" dirty="0"/>
              <a:t> and </a:t>
            </a:r>
            <a:r>
              <a:rPr lang="it-IT" sz="2400" dirty="0" err="1"/>
              <a:t>differences</a:t>
            </a:r>
            <a:r>
              <a:rPr lang="it-IT" sz="2400" dirty="0"/>
              <a:t> </a:t>
            </a:r>
            <a:r>
              <a:rPr lang="it-IT" sz="2400" dirty="0" err="1"/>
              <a:t>that</a:t>
            </a:r>
            <a:r>
              <a:rPr lang="it-IT" sz="2400" dirty="0"/>
              <a:t> </a:t>
            </a:r>
            <a:r>
              <a:rPr lang="it-IT" sz="2400" dirty="0" err="1"/>
              <a:t>we</a:t>
            </a:r>
            <a:r>
              <a:rPr lang="it-IT" sz="2400" dirty="0"/>
              <a:t> are  </a:t>
            </a:r>
          </a:p>
          <a:p>
            <a:r>
              <a:rPr lang="it-IT" sz="2400" dirty="0" err="1"/>
              <a:t>Outside</a:t>
            </a:r>
            <a:r>
              <a:rPr lang="it-IT" sz="2400" dirty="0"/>
              <a:t>, </a:t>
            </a:r>
            <a:r>
              <a:rPr lang="it-IT" sz="2400" dirty="0" err="1"/>
              <a:t>around</a:t>
            </a:r>
            <a:r>
              <a:rPr lang="it-IT" sz="2400" dirty="0"/>
              <a:t> </a:t>
            </a:r>
            <a:r>
              <a:rPr lang="it-IT" sz="2400" dirty="0" err="1"/>
              <a:t>women&amp;men</a:t>
            </a:r>
            <a:r>
              <a:rPr lang="it-IT" sz="2400" dirty="0"/>
              <a:t> </a:t>
            </a:r>
            <a:r>
              <a:rPr lang="it-IT" sz="2400" dirty="0" err="1"/>
              <a:t>relationships</a:t>
            </a:r>
            <a:r>
              <a:rPr lang="it-IT" sz="2400" dirty="0"/>
              <a:t> </a:t>
            </a:r>
            <a:r>
              <a:rPr lang="it-IT" sz="2400" dirty="0" err="1"/>
              <a:t>there</a:t>
            </a:r>
            <a:r>
              <a:rPr lang="it-IT" sz="2400" dirty="0"/>
              <a:t> </a:t>
            </a:r>
            <a:r>
              <a:rPr lang="it-IT" sz="2400" dirty="0" err="1"/>
              <a:t>is</a:t>
            </a:r>
            <a:r>
              <a:rPr lang="it-IT" sz="2400" dirty="0"/>
              <a:t> a </a:t>
            </a:r>
            <a:r>
              <a:rPr lang="it-IT" sz="2400" dirty="0" err="1"/>
              <a:t>lot</a:t>
            </a:r>
            <a:r>
              <a:rPr lang="it-IT" sz="2400" dirty="0"/>
              <a:t> more </a:t>
            </a:r>
            <a:r>
              <a:rPr lang="it-IT" sz="2400" dirty="0" err="1"/>
              <a:t>that</a:t>
            </a:r>
            <a:r>
              <a:rPr lang="it-IT" sz="2400" dirty="0"/>
              <a:t> </a:t>
            </a:r>
            <a:r>
              <a:rPr lang="it-IT" sz="2400" dirty="0" err="1"/>
              <a:t>exceed</a:t>
            </a:r>
            <a:r>
              <a:rPr lang="it-IT" sz="2400" dirty="0"/>
              <a:t> </a:t>
            </a:r>
            <a:r>
              <a:rPr lang="it-IT" sz="2400" dirty="0" err="1"/>
              <a:t>these</a:t>
            </a:r>
            <a:r>
              <a:rPr lang="it-IT" sz="2400" dirty="0"/>
              <a:t>  </a:t>
            </a:r>
            <a:r>
              <a:rPr lang="it-IT" sz="2400" dirty="0" err="1"/>
              <a:t>fixed</a:t>
            </a:r>
            <a:r>
              <a:rPr lang="it-IT" sz="2400" dirty="0"/>
              <a:t> and </a:t>
            </a:r>
            <a:r>
              <a:rPr lang="it-IT" sz="2400" dirty="0" err="1"/>
              <a:t>stereotyped</a:t>
            </a:r>
            <a:r>
              <a:rPr lang="it-IT" sz="2400" dirty="0"/>
              <a:t> </a:t>
            </a:r>
            <a:r>
              <a:rPr lang="it-IT" sz="2400" dirty="0" err="1"/>
              <a:t>roles</a:t>
            </a:r>
            <a:endParaRPr lang="it-IT" sz="2400" dirty="0"/>
          </a:p>
          <a:p>
            <a:endParaRPr lang="it-IT" sz="2400" dirty="0"/>
          </a:p>
          <a:p>
            <a:endParaRPr lang="it-IT" sz="2400" dirty="0"/>
          </a:p>
          <a:p>
            <a:pPr marL="0" indent="0">
              <a:buNone/>
            </a:pPr>
            <a:endParaRPr lang="it-IT" sz="2400" dirty="0"/>
          </a:p>
        </p:txBody>
      </p:sp>
    </p:spTree>
    <p:extLst>
      <p:ext uri="{BB962C8B-B14F-4D97-AF65-F5344CB8AC3E}">
        <p14:creationId xmlns:p14="http://schemas.microsoft.com/office/powerpoint/2010/main" val="327506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733AE-B795-4322-8CF6-9CDA80AB137B}"/>
              </a:ext>
            </a:extLst>
          </p:cNvPr>
          <p:cNvSpPr>
            <a:spLocks noGrp="1"/>
          </p:cNvSpPr>
          <p:nvPr>
            <p:ph type="title"/>
          </p:nvPr>
        </p:nvSpPr>
        <p:spPr/>
        <p:txBody>
          <a:bodyPr/>
          <a:lstStyle/>
          <a:p>
            <a:r>
              <a:rPr lang="it-IT" dirty="0" err="1"/>
              <a:t>We</a:t>
            </a:r>
            <a:r>
              <a:rPr lang="it-IT" dirty="0"/>
              <a:t> need more words</a:t>
            </a:r>
          </a:p>
        </p:txBody>
      </p:sp>
      <p:sp>
        <p:nvSpPr>
          <p:cNvPr id="4" name="Segnaposto contenuto 3">
            <a:extLst>
              <a:ext uri="{FF2B5EF4-FFF2-40B4-BE49-F238E27FC236}">
                <a16:creationId xmlns:a16="http://schemas.microsoft.com/office/drawing/2014/main" id="{97CA5639-5BCC-4945-9176-5C983387F89A}"/>
              </a:ext>
            </a:extLst>
          </p:cNvPr>
          <p:cNvSpPr>
            <a:spLocks noGrp="1"/>
          </p:cNvSpPr>
          <p:nvPr>
            <p:ph idx="1"/>
          </p:nvPr>
        </p:nvSpPr>
        <p:spPr>
          <a:xfrm>
            <a:off x="768350" y="1844824"/>
            <a:ext cx="7289800" cy="45365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it-IT" sz="2800" dirty="0"/>
              <a:t>So gender </a:t>
            </a:r>
            <a:r>
              <a:rPr lang="it-IT" sz="2800" dirty="0" err="1"/>
              <a:t>is</a:t>
            </a:r>
            <a:r>
              <a:rPr lang="it-IT" sz="2800" dirty="0"/>
              <a:t> </a:t>
            </a:r>
            <a:r>
              <a:rPr lang="it-IT" sz="2800" dirty="0" err="1"/>
              <a:t>not</a:t>
            </a:r>
            <a:r>
              <a:rPr lang="it-IT" sz="2800" dirty="0"/>
              <a:t> </a:t>
            </a:r>
            <a:r>
              <a:rPr lang="it-IT" sz="2800" dirty="0" err="1"/>
              <a:t>enough</a:t>
            </a:r>
            <a:r>
              <a:rPr lang="it-IT" sz="2800" dirty="0"/>
              <a:t>, </a:t>
            </a:r>
          </a:p>
          <a:p>
            <a:pPr algn="ctr"/>
            <a:r>
              <a:rPr lang="it-IT" sz="2800" dirty="0" err="1"/>
              <a:t>we</a:t>
            </a:r>
            <a:r>
              <a:rPr lang="it-IT" sz="2800" dirty="0"/>
              <a:t> need more </a:t>
            </a:r>
            <a:r>
              <a:rPr lang="it-IT" sz="2800" dirty="0" err="1"/>
              <a:t>categories</a:t>
            </a:r>
            <a:r>
              <a:rPr lang="it-IT" sz="2800" dirty="0"/>
              <a:t> of </a:t>
            </a:r>
            <a:r>
              <a:rPr lang="it-IT" sz="2800" dirty="0" err="1"/>
              <a:t>analisys</a:t>
            </a:r>
            <a:endParaRPr lang="it-IT" sz="2800" dirty="0"/>
          </a:p>
          <a:p>
            <a:pPr algn="ctr"/>
            <a:r>
              <a:rPr lang="it-IT" sz="2800" dirty="0"/>
              <a:t>LGBTQIA+ </a:t>
            </a:r>
          </a:p>
          <a:p>
            <a:pPr algn="ctr"/>
            <a:r>
              <a:rPr lang="it-IT" sz="2800" dirty="0"/>
              <a:t>INTERSECTIONAL DISCRIMINATIONS</a:t>
            </a:r>
          </a:p>
          <a:p>
            <a:pPr algn="ctr"/>
            <a:r>
              <a:rPr lang="it-IT" sz="2800" dirty="0"/>
              <a:t>RACE</a:t>
            </a:r>
          </a:p>
          <a:p>
            <a:pPr algn="ctr"/>
            <a:r>
              <a:rPr lang="it-IT" sz="2800" dirty="0"/>
              <a:t>CLASS </a:t>
            </a:r>
          </a:p>
          <a:p>
            <a:pPr algn="ctr"/>
            <a:r>
              <a:rPr lang="it-IT" sz="2800" dirty="0"/>
              <a:t>PATRIARCHY</a:t>
            </a:r>
          </a:p>
          <a:p>
            <a:pPr algn="ctr"/>
            <a:r>
              <a:rPr lang="it-IT" sz="2800" dirty="0"/>
              <a:t>…..</a:t>
            </a:r>
          </a:p>
        </p:txBody>
      </p:sp>
    </p:spTree>
    <p:extLst>
      <p:ext uri="{BB962C8B-B14F-4D97-AF65-F5344CB8AC3E}">
        <p14:creationId xmlns:p14="http://schemas.microsoft.com/office/powerpoint/2010/main" val="230985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2709" y="229196"/>
            <a:ext cx="8836968" cy="1152128"/>
          </a:xfrm>
          <a:solidFill>
            <a:schemeClr val="accent2">
              <a:lumMod val="20000"/>
              <a:lumOff val="80000"/>
            </a:schemeClr>
          </a:solidFill>
        </p:spPr>
        <p:txBody>
          <a:bodyPr>
            <a:normAutofit/>
          </a:bodyPr>
          <a:lstStyle/>
          <a:p>
            <a:pPr algn="ctr" fontAlgn="auto">
              <a:spcAft>
                <a:spcPts val="0"/>
              </a:spcAft>
              <a:defRPr/>
            </a:pPr>
            <a:r>
              <a:rPr lang="en-CA" altLang="en-US" sz="1800" b="1" dirty="0">
                <a:solidFill>
                  <a:srgbClr val="C00000"/>
                </a:solidFill>
              </a:rPr>
              <a:t>Sex, race and class:</a:t>
            </a:r>
            <a:br>
              <a:rPr lang="en-CA" altLang="en-US" sz="1800" b="1" dirty="0">
                <a:solidFill>
                  <a:srgbClr val="C00000"/>
                </a:solidFill>
              </a:rPr>
            </a:br>
            <a:r>
              <a:rPr lang="en-CA" altLang="en-US" sz="1800" b="1" dirty="0">
                <a:solidFill>
                  <a:srgbClr val="C00000"/>
                </a:solidFill>
              </a:rPr>
              <a:t>differences ascribed to biology and “nature”</a:t>
            </a:r>
            <a:br>
              <a:rPr lang="en-CA" altLang="en-US" sz="1800" b="1" dirty="0">
                <a:solidFill>
                  <a:srgbClr val="C00000"/>
                </a:solidFill>
              </a:rPr>
            </a:br>
            <a:r>
              <a:rPr lang="en-CA" altLang="en-US" sz="1800" b="1" dirty="0">
                <a:solidFill>
                  <a:srgbClr val="C00000"/>
                </a:solidFill>
              </a:rPr>
              <a:t> are used </a:t>
            </a:r>
            <a:br>
              <a:rPr lang="en-CA" altLang="en-US" sz="1800" b="1" dirty="0">
                <a:solidFill>
                  <a:srgbClr val="C00000"/>
                </a:solidFill>
              </a:rPr>
            </a:br>
            <a:r>
              <a:rPr lang="en-CA" altLang="en-US" sz="1800" b="1" dirty="0">
                <a:solidFill>
                  <a:srgbClr val="C00000"/>
                </a:solidFill>
              </a:rPr>
              <a:t>to </a:t>
            </a:r>
            <a:r>
              <a:rPr lang="en-CA" altLang="en-US" sz="1800" b="1" u="sng" dirty="0">
                <a:solidFill>
                  <a:srgbClr val="C00000"/>
                </a:solidFill>
              </a:rPr>
              <a:t>justify</a:t>
            </a:r>
            <a:r>
              <a:rPr lang="en-CA" altLang="en-US" sz="1800" b="1" dirty="0">
                <a:solidFill>
                  <a:srgbClr val="C00000"/>
                </a:solidFill>
              </a:rPr>
              <a:t> gender discrimination</a:t>
            </a:r>
            <a:endParaRPr lang="en-US" altLang="en-US" sz="1800" b="1" dirty="0">
              <a:solidFill>
                <a:srgbClr val="C00000"/>
              </a:solidFill>
            </a:endParaRPr>
          </a:p>
        </p:txBody>
      </p:sp>
      <p:sp>
        <p:nvSpPr>
          <p:cNvPr id="7171" name="Rectangle 3"/>
          <p:cNvSpPr>
            <a:spLocks noGrp="1" noChangeArrowheads="1"/>
          </p:cNvSpPr>
          <p:nvPr>
            <p:ph idx="1"/>
          </p:nvPr>
        </p:nvSpPr>
        <p:spPr>
          <a:xfrm>
            <a:off x="245418" y="1484784"/>
            <a:ext cx="8591550" cy="5112568"/>
          </a:xfrm>
          <a:solidFill>
            <a:schemeClr val="accent5">
              <a:lumMod val="40000"/>
              <a:lumOff val="60000"/>
            </a:schemeClr>
          </a:solidFill>
        </p:spPr>
        <p:txBody>
          <a:bodyPr>
            <a:noAutofit/>
          </a:bodyPr>
          <a:lstStyle/>
          <a:p>
            <a:pPr marL="0" indent="0" fontAlgn="auto">
              <a:lnSpc>
                <a:spcPct val="80000"/>
              </a:lnSpc>
              <a:spcAft>
                <a:spcPts val="0"/>
              </a:spcAft>
              <a:buNone/>
              <a:defRPr/>
            </a:pPr>
            <a:endParaRPr lang="en-CA" altLang="en-US" sz="2400" dirty="0">
              <a:solidFill>
                <a:schemeClr val="bg1"/>
              </a:solidFill>
            </a:endParaRPr>
          </a:p>
          <a:p>
            <a:pPr marL="0" indent="0" fontAlgn="auto">
              <a:lnSpc>
                <a:spcPct val="80000"/>
              </a:lnSpc>
              <a:spcAft>
                <a:spcPts val="0"/>
              </a:spcAft>
              <a:buNone/>
              <a:defRPr/>
            </a:pPr>
            <a:r>
              <a:rPr lang="en-CA" altLang="en-US" sz="2400" b="1" dirty="0">
                <a:solidFill>
                  <a:schemeClr val="bg1"/>
                </a:solidFill>
              </a:rPr>
              <a:t>Biological differences </a:t>
            </a:r>
            <a:r>
              <a:rPr lang="en-CA" altLang="en-US" sz="2400" dirty="0">
                <a:solidFill>
                  <a:schemeClr val="bg1"/>
                </a:solidFill>
              </a:rPr>
              <a:t>among human beings, such as </a:t>
            </a:r>
            <a:r>
              <a:rPr lang="en-CA" altLang="en-US" sz="2400" b="1" dirty="0">
                <a:solidFill>
                  <a:schemeClr val="accent2"/>
                </a:solidFill>
              </a:rPr>
              <a:t>SEX</a:t>
            </a:r>
            <a:r>
              <a:rPr lang="en-CA" altLang="en-US" sz="2400" dirty="0">
                <a:solidFill>
                  <a:schemeClr val="bg1"/>
                </a:solidFill>
              </a:rPr>
              <a:t> and </a:t>
            </a:r>
            <a:r>
              <a:rPr lang="en-CA" altLang="en-US" sz="2400" b="1" dirty="0">
                <a:solidFill>
                  <a:schemeClr val="accent2"/>
                </a:solidFill>
              </a:rPr>
              <a:t>RACE</a:t>
            </a:r>
            <a:r>
              <a:rPr lang="en-CA" altLang="en-US" sz="2400" dirty="0">
                <a:solidFill>
                  <a:schemeClr val="bg1"/>
                </a:solidFill>
              </a:rPr>
              <a:t>, have traditionally been used as grounds for social and political inequality, discrimination, subjugation, and oppression</a:t>
            </a:r>
          </a:p>
          <a:p>
            <a:pPr marL="320040" indent="-320040" fontAlgn="auto">
              <a:lnSpc>
                <a:spcPct val="80000"/>
              </a:lnSpc>
              <a:spcAft>
                <a:spcPts val="0"/>
              </a:spcAft>
              <a:buFont typeface="Wingdings"/>
              <a:buNone/>
              <a:defRPr/>
            </a:pPr>
            <a:endParaRPr lang="en-CA" altLang="en-US" sz="2400" dirty="0">
              <a:solidFill>
                <a:schemeClr val="bg1"/>
              </a:solidFill>
            </a:endParaRPr>
          </a:p>
          <a:p>
            <a:pPr marL="0" indent="0" fontAlgn="auto">
              <a:lnSpc>
                <a:spcPct val="80000"/>
              </a:lnSpc>
              <a:spcAft>
                <a:spcPts val="0"/>
              </a:spcAft>
              <a:buNone/>
              <a:defRPr/>
            </a:pPr>
            <a:r>
              <a:rPr lang="en-CA" altLang="en-US" sz="2400" dirty="0">
                <a:solidFill>
                  <a:schemeClr val="bg1"/>
                </a:solidFill>
              </a:rPr>
              <a:t>From the </a:t>
            </a:r>
            <a:r>
              <a:rPr lang="en-CA" altLang="en-US" sz="2400" b="1" dirty="0">
                <a:solidFill>
                  <a:schemeClr val="bg1"/>
                </a:solidFill>
              </a:rPr>
              <a:t>social</a:t>
            </a:r>
            <a:r>
              <a:rPr lang="en-CA" altLang="en-US" sz="2400" dirty="0">
                <a:solidFill>
                  <a:schemeClr val="bg1"/>
                </a:solidFill>
              </a:rPr>
              <a:t> perspective </a:t>
            </a:r>
            <a:r>
              <a:rPr lang="en-CA" altLang="en-US" sz="2400" b="1" dirty="0">
                <a:solidFill>
                  <a:schemeClr val="accent2"/>
                </a:solidFill>
              </a:rPr>
              <a:t>CLASS</a:t>
            </a:r>
            <a:r>
              <a:rPr lang="en-CA" altLang="en-US" sz="2400" b="1" dirty="0">
                <a:solidFill>
                  <a:schemeClr val="bg1"/>
                </a:solidFill>
              </a:rPr>
              <a:t>: The division of social roles between men and women </a:t>
            </a:r>
            <a:r>
              <a:rPr lang="en-CA" altLang="en-US" sz="2400" dirty="0">
                <a:solidFill>
                  <a:schemeClr val="bg1"/>
                </a:solidFill>
              </a:rPr>
              <a:t>in the family is historically the earliest form of division of labour and the earliest class division.</a:t>
            </a:r>
          </a:p>
          <a:p>
            <a:pPr marL="0" indent="0" fontAlgn="auto">
              <a:lnSpc>
                <a:spcPct val="80000"/>
              </a:lnSpc>
              <a:spcAft>
                <a:spcPts val="0"/>
              </a:spcAft>
              <a:buNone/>
              <a:defRPr/>
            </a:pPr>
            <a:r>
              <a:rPr lang="en-CA" altLang="en-US" sz="2400" b="1" dirty="0">
                <a:solidFill>
                  <a:schemeClr val="accent2"/>
                </a:solidFill>
              </a:rPr>
              <a:t>PATRIARCHY</a:t>
            </a:r>
            <a:r>
              <a:rPr lang="en-CA" altLang="en-US" sz="2400" dirty="0">
                <a:solidFill>
                  <a:schemeClr val="bg1"/>
                </a:solidFill>
              </a:rPr>
              <a:t> (literally, “the rule of the father”, now understood as the dominant role of men in society</a:t>
            </a:r>
            <a:r>
              <a:rPr lang="en-CA" altLang="en-US" sz="2400" b="1" dirty="0">
                <a:solidFill>
                  <a:schemeClr val="bg1"/>
                </a:solidFill>
              </a:rPr>
              <a:t>) is the oldest form of social inequality </a:t>
            </a:r>
          </a:p>
          <a:p>
            <a:pPr marL="0" indent="0" fontAlgn="auto">
              <a:lnSpc>
                <a:spcPct val="80000"/>
              </a:lnSpc>
              <a:spcAft>
                <a:spcPts val="0"/>
              </a:spcAft>
              <a:buNone/>
              <a:defRPr/>
            </a:pPr>
            <a:endParaRPr lang="en-CA" altLang="en-US" sz="2400" b="1" dirty="0">
              <a:solidFill>
                <a:schemeClr val="bg1"/>
              </a:solidFill>
            </a:endParaRPr>
          </a:p>
          <a:p>
            <a:pPr marL="0" indent="0" algn="ctr" fontAlgn="auto">
              <a:lnSpc>
                <a:spcPct val="80000"/>
              </a:lnSpc>
              <a:spcAft>
                <a:spcPts val="0"/>
              </a:spcAft>
              <a:buNone/>
              <a:defRPr/>
            </a:pPr>
            <a:r>
              <a:rPr lang="en-CA" altLang="en-US" sz="2400" b="1" dirty="0">
                <a:solidFill>
                  <a:schemeClr val="bg1"/>
                </a:solidFill>
                <a:highlight>
                  <a:srgbClr val="FFFF00"/>
                </a:highlight>
              </a:rPr>
              <a:t>Perception of patriarchy as a “</a:t>
            </a:r>
            <a:r>
              <a:rPr lang="en-CA" altLang="en-US" sz="2400" b="1" dirty="0">
                <a:solidFill>
                  <a:schemeClr val="accent2"/>
                </a:solidFill>
                <a:highlight>
                  <a:srgbClr val="FFFF00"/>
                </a:highlight>
              </a:rPr>
              <a:t>NATURAL</a:t>
            </a:r>
            <a:r>
              <a:rPr lang="en-CA" altLang="en-US" sz="2400" b="1" dirty="0">
                <a:solidFill>
                  <a:schemeClr val="bg1"/>
                </a:solidFill>
                <a:highlight>
                  <a:srgbClr val="FFFF00"/>
                </a:highlight>
              </a:rPr>
              <a:t> order”. </a:t>
            </a:r>
          </a:p>
          <a:p>
            <a:pPr marL="320040" indent="-320040" fontAlgn="auto">
              <a:lnSpc>
                <a:spcPct val="80000"/>
              </a:lnSpc>
              <a:spcAft>
                <a:spcPts val="0"/>
              </a:spcAft>
              <a:buFont typeface="Wingdings"/>
              <a:buChar char=""/>
              <a:defRPr/>
            </a:pPr>
            <a:endParaRPr lang="en-US" altLang="en-US" sz="2400" dirty="0">
              <a:solidFill>
                <a:schemeClr val="bg1"/>
              </a:solidFill>
            </a:endParaRPr>
          </a:p>
        </p:txBody>
      </p:sp>
      <p:sp>
        <p:nvSpPr>
          <p:cNvPr id="2" name="Arco 1">
            <a:extLst>
              <a:ext uri="{FF2B5EF4-FFF2-40B4-BE49-F238E27FC236}">
                <a16:creationId xmlns:a16="http://schemas.microsoft.com/office/drawing/2014/main" id="{B57ADBA3-2380-458F-99C6-86ECB9E1E6AD}"/>
              </a:ext>
            </a:extLst>
          </p:cNvPr>
          <p:cNvSpPr/>
          <p:nvPr/>
        </p:nvSpPr>
        <p:spPr>
          <a:xfrm>
            <a:off x="6012160" y="332656"/>
            <a:ext cx="1008112" cy="648072"/>
          </a:xfrm>
          <a:prstGeom prst="arc">
            <a:avLst>
              <a:gd name="adj1" fmla="val 16200000"/>
              <a:gd name="adj2" fmla="val 1466152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 name="Connettore a gomito 3">
            <a:extLst>
              <a:ext uri="{FF2B5EF4-FFF2-40B4-BE49-F238E27FC236}">
                <a16:creationId xmlns:a16="http://schemas.microsoft.com/office/drawing/2014/main" id="{7192544F-979B-44ED-85E2-E41EA8E1DA38}"/>
              </a:ext>
            </a:extLst>
          </p:cNvPr>
          <p:cNvCxnSpPr/>
          <p:nvPr/>
        </p:nvCxnSpPr>
        <p:spPr>
          <a:xfrm rot="5400000">
            <a:off x="4427984" y="2996952"/>
            <a:ext cx="5112568" cy="360040"/>
          </a:xfrm>
          <a:prstGeom prst="bentConnector3">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06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p:nvPr>
        </p:nvSpPr>
        <p:spPr>
          <a:xfrm>
            <a:off x="1259632" y="116632"/>
            <a:ext cx="6624736" cy="1200329"/>
          </a:xfrm>
          <a:solidFill>
            <a:schemeClr val="accent6">
              <a:lumMod val="40000"/>
              <a:lumOff val="60000"/>
            </a:schemeClr>
          </a:solidFill>
        </p:spPr>
        <p:txBody>
          <a:bodyPr>
            <a:normAutofit/>
          </a:bodyPr>
          <a:lstStyle/>
          <a:p>
            <a:pPr algn="ctr"/>
            <a:br>
              <a:rPr lang="it-IT" dirty="0"/>
            </a:br>
            <a:r>
              <a:rPr lang="it-IT" dirty="0"/>
              <a:t>other keywords in the </a:t>
            </a:r>
            <a:r>
              <a:rPr lang="it-IT" dirty="0" err="1"/>
              <a:t>title</a:t>
            </a:r>
            <a:endParaRPr lang="it-IT" dirty="0"/>
          </a:p>
        </p:txBody>
      </p:sp>
      <p:sp>
        <p:nvSpPr>
          <p:cNvPr id="3" name="Segnaposto contenuto 2"/>
          <p:cNvSpPr txBox="1">
            <a:spLocks noGrp="1"/>
          </p:cNvSpPr>
          <p:nvPr>
            <p:ph idx="1"/>
          </p:nvPr>
        </p:nvSpPr>
        <p:spPr>
          <a:xfrm>
            <a:off x="457052" y="1484784"/>
            <a:ext cx="8229896" cy="4988655"/>
          </a:xfrm>
        </p:spPr>
        <p:txBody>
          <a:bodyPr>
            <a:noAutofit/>
          </a:bodyPr>
          <a:lstStyle/>
          <a:p>
            <a:pPr marL="0" indent="0">
              <a:buNone/>
            </a:pPr>
            <a:endParaRPr lang="en-US" sz="2400" dirty="0"/>
          </a:p>
          <a:p>
            <a:pPr lvl="0"/>
            <a:r>
              <a:rPr lang="en-US" sz="4800" b="1" dirty="0"/>
              <a:t>Politics</a:t>
            </a:r>
            <a:r>
              <a:rPr lang="en-US" sz="2400" b="1" dirty="0"/>
              <a:t> </a:t>
            </a:r>
            <a:r>
              <a:rPr lang="en-US" sz="2400" dirty="0"/>
              <a:t>(translated here as power relationships producing rules, codes, international and national legislations, treaties, charters, recommendations, directives. </a:t>
            </a:r>
            <a:r>
              <a:rPr lang="en-US" sz="2400" dirty="0">
                <a:solidFill>
                  <a:schemeClr val="bg1"/>
                </a:solidFill>
                <a:highlight>
                  <a:srgbClr val="FFFF00"/>
                </a:highlight>
              </a:rPr>
              <a:t>Do they affect men, women LGBTQIA+ people in the same way?</a:t>
            </a:r>
            <a:endParaRPr lang="it-IT" sz="2400" dirty="0">
              <a:solidFill>
                <a:schemeClr val="bg1"/>
              </a:solidFill>
              <a:highlight>
                <a:srgbClr val="FFFF00"/>
              </a:highlight>
            </a:endParaRPr>
          </a:p>
          <a:p>
            <a:pPr lvl="0"/>
            <a:r>
              <a:rPr lang="en-US" sz="4800" b="1" dirty="0"/>
              <a:t>Policies</a:t>
            </a:r>
            <a:r>
              <a:rPr lang="en-US" sz="2400" dirty="0">
                <a:solidFill>
                  <a:srgbClr val="C00000"/>
                </a:solidFill>
              </a:rPr>
              <a:t> </a:t>
            </a:r>
            <a:r>
              <a:rPr lang="en-US" sz="2400" dirty="0"/>
              <a:t>are the translation of politics into everyday practices. They are “Politics for real”. What does “</a:t>
            </a:r>
            <a:r>
              <a:rPr lang="en-US" sz="2400" i="1" dirty="0"/>
              <a:t>gender policies”</a:t>
            </a:r>
            <a:r>
              <a:rPr lang="en-US" sz="2400" dirty="0"/>
              <a:t> means? </a:t>
            </a:r>
            <a:r>
              <a:rPr lang="en-US" sz="2400" dirty="0">
                <a:solidFill>
                  <a:schemeClr val="bg1"/>
                </a:solidFill>
                <a:highlight>
                  <a:srgbClr val="FFFF00"/>
                </a:highlight>
              </a:rPr>
              <a:t>Is it possible to have “non gender”/”gender neutral” policies? </a:t>
            </a:r>
            <a:endParaRPr lang="en-US" sz="2400" dirty="0"/>
          </a:p>
        </p:txBody>
      </p:sp>
    </p:spTree>
    <p:extLst>
      <p:ext uri="{BB962C8B-B14F-4D97-AF65-F5344CB8AC3E}">
        <p14:creationId xmlns:p14="http://schemas.microsoft.com/office/powerpoint/2010/main" val="80930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908720"/>
            <a:ext cx="1944216" cy="4592188"/>
          </a:xfrm>
          <a:solidFill>
            <a:schemeClr val="accent2">
              <a:lumMod val="20000"/>
              <a:lumOff val="80000"/>
            </a:schemeClr>
          </a:solidFill>
        </p:spPr>
        <p:txBody>
          <a:bodyPr>
            <a:noAutofit/>
          </a:bodyPr>
          <a:lstStyle/>
          <a:p>
            <a:br>
              <a:rPr lang="it-IT" sz="3200" b="1" dirty="0">
                <a:solidFill>
                  <a:schemeClr val="accent2"/>
                </a:solidFill>
              </a:rPr>
            </a:br>
            <a:r>
              <a:rPr lang="it-IT" sz="3200" b="1" dirty="0" err="1">
                <a:solidFill>
                  <a:schemeClr val="accent2"/>
                </a:solidFill>
              </a:rPr>
              <a:t>We</a:t>
            </a:r>
            <a:r>
              <a:rPr lang="it-IT" sz="3200" b="1" dirty="0">
                <a:solidFill>
                  <a:schemeClr val="accent2"/>
                </a:solidFill>
              </a:rPr>
              <a:t> can </a:t>
            </a:r>
            <a:r>
              <a:rPr lang="it-IT" sz="3200" b="1" dirty="0" err="1">
                <a:solidFill>
                  <a:schemeClr val="accent2"/>
                </a:solidFill>
              </a:rPr>
              <a:t>fight</a:t>
            </a:r>
            <a:r>
              <a:rPr lang="it-IT" sz="3200" b="1" dirty="0">
                <a:solidFill>
                  <a:schemeClr val="accent2"/>
                </a:solidFill>
              </a:rPr>
              <a:t> for </a:t>
            </a:r>
            <a:r>
              <a:rPr lang="it-IT" sz="3200" b="1" dirty="0" err="1">
                <a:solidFill>
                  <a:schemeClr val="accent2"/>
                </a:solidFill>
              </a:rPr>
              <a:t>equality</a:t>
            </a:r>
            <a:r>
              <a:rPr lang="it-IT" sz="3200" b="1" dirty="0">
                <a:solidFill>
                  <a:schemeClr val="accent2"/>
                </a:solidFill>
              </a:rPr>
              <a:t> or for equity, </a:t>
            </a:r>
            <a:r>
              <a:rPr lang="it-IT" sz="3200" b="1" dirty="0" err="1">
                <a:solidFill>
                  <a:schemeClr val="accent2"/>
                </a:solidFill>
              </a:rPr>
              <a:t>but</a:t>
            </a:r>
            <a:r>
              <a:rPr lang="it-IT" sz="3200" b="1" dirty="0">
                <a:solidFill>
                  <a:schemeClr val="accent2"/>
                </a:solidFill>
              </a:rPr>
              <a:t> the </a:t>
            </a:r>
            <a:r>
              <a:rPr lang="it-IT" sz="3200" b="1" dirty="0" err="1">
                <a:solidFill>
                  <a:schemeClr val="accent2"/>
                </a:solidFill>
              </a:rPr>
              <a:t>real</a:t>
            </a:r>
            <a:r>
              <a:rPr lang="it-IT" sz="3200" b="1" dirty="0">
                <a:solidFill>
                  <a:schemeClr val="accent2"/>
                </a:solidFill>
              </a:rPr>
              <a:t> goal </a:t>
            </a:r>
            <a:r>
              <a:rPr lang="it-IT" sz="3200" b="1" dirty="0" err="1">
                <a:solidFill>
                  <a:schemeClr val="accent2"/>
                </a:solidFill>
              </a:rPr>
              <a:t>is</a:t>
            </a:r>
            <a:r>
              <a:rPr lang="it-IT" sz="3200" b="1" dirty="0">
                <a:solidFill>
                  <a:schemeClr val="accent2"/>
                </a:solidFill>
              </a:rPr>
              <a:t> freedom!</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78781"/>
            <a:ext cx="5466770" cy="6002547"/>
          </a:xfrm>
          <a:prstGeom prst="rect">
            <a:avLst/>
          </a:prstGeom>
        </p:spPr>
      </p:pic>
    </p:spTree>
    <p:extLst>
      <p:ext uri="{BB962C8B-B14F-4D97-AF65-F5344CB8AC3E}">
        <p14:creationId xmlns:p14="http://schemas.microsoft.com/office/powerpoint/2010/main" val="182980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6A580-8681-429E-B9D0-3C148FA3F668}"/>
              </a:ext>
            </a:extLst>
          </p:cNvPr>
          <p:cNvSpPr>
            <a:spLocks noGrp="1"/>
          </p:cNvSpPr>
          <p:nvPr>
            <p:ph type="title"/>
          </p:nvPr>
        </p:nvSpPr>
        <p:spPr>
          <a:xfrm>
            <a:off x="278612" y="1988840"/>
            <a:ext cx="4293388" cy="3269003"/>
          </a:xfrm>
          <a:solidFill>
            <a:schemeClr val="accent5">
              <a:lumMod val="40000"/>
              <a:lumOff val="60000"/>
            </a:schemeClr>
          </a:solidFill>
        </p:spPr>
        <p:txBody>
          <a:bodyPr>
            <a:noAutofit/>
          </a:bodyPr>
          <a:lstStyle/>
          <a:p>
            <a:br>
              <a:rPr lang="en-US" sz="2000" b="1" dirty="0">
                <a:solidFill>
                  <a:schemeClr val="bg2"/>
                </a:solidFill>
              </a:rPr>
            </a:br>
            <a:r>
              <a:rPr lang="en-US" sz="2000" dirty="0">
                <a:solidFill>
                  <a:schemeClr val="bg2"/>
                </a:solidFill>
              </a:rPr>
              <a:t>describes the way countries and people of the world </a:t>
            </a:r>
            <a:r>
              <a:rPr lang="en-US" sz="2000" b="1" i="1" u="sng" dirty="0">
                <a:solidFill>
                  <a:schemeClr val="bg2"/>
                </a:solidFill>
              </a:rPr>
              <a:t>interact</a:t>
            </a:r>
            <a:r>
              <a:rPr lang="en-US" sz="2000" dirty="0">
                <a:solidFill>
                  <a:schemeClr val="bg2"/>
                </a:solidFill>
              </a:rPr>
              <a:t>. Many things have become </a:t>
            </a:r>
            <a:r>
              <a:rPr lang="en-US" sz="2000" b="1" dirty="0">
                <a:solidFill>
                  <a:schemeClr val="bg2"/>
                </a:solidFill>
              </a:rPr>
              <a:t>globalized</a:t>
            </a:r>
            <a:r>
              <a:rPr lang="en-US" sz="2000" dirty="0">
                <a:solidFill>
                  <a:schemeClr val="bg2"/>
                </a:solidFill>
              </a:rPr>
              <a:t> as people come into contact. </a:t>
            </a:r>
            <a:br>
              <a:rPr lang="en-US" sz="2000" dirty="0">
                <a:solidFill>
                  <a:schemeClr val="bg2"/>
                </a:solidFill>
              </a:rPr>
            </a:br>
            <a:br>
              <a:rPr lang="en-US" sz="2000" dirty="0">
                <a:solidFill>
                  <a:schemeClr val="bg2"/>
                </a:solidFill>
              </a:rPr>
            </a:br>
            <a:r>
              <a:rPr lang="en-US" sz="2000" dirty="0">
                <a:solidFill>
                  <a:schemeClr val="bg2"/>
                </a:solidFill>
                <a:highlight>
                  <a:srgbClr val="FFFF00"/>
                </a:highlight>
              </a:rPr>
              <a:t>(more related to economy and trades, less to right and issues like people and  equality….)</a:t>
            </a:r>
            <a:br>
              <a:rPr lang="en-US" sz="2000" dirty="0">
                <a:solidFill>
                  <a:schemeClr val="bg2"/>
                </a:solidFill>
                <a:highlight>
                  <a:srgbClr val="FFFF00"/>
                </a:highlight>
              </a:rPr>
            </a:br>
            <a:br>
              <a:rPr lang="en-US" sz="2000" dirty="0">
                <a:solidFill>
                  <a:schemeClr val="bg2"/>
                </a:solidFill>
                <a:highlight>
                  <a:srgbClr val="FFFF00"/>
                </a:highlight>
              </a:rPr>
            </a:br>
            <a:r>
              <a:rPr lang="en-US" sz="2000" b="1" dirty="0">
                <a:solidFill>
                  <a:srgbClr val="C00000"/>
                </a:solidFill>
                <a:highlight>
                  <a:srgbClr val="FFFF00"/>
                </a:highlight>
              </a:rPr>
              <a:t>INTERACTION IS NOT A FARE mechanism….</a:t>
            </a:r>
            <a:br>
              <a:rPr lang="it-IT" sz="2000" dirty="0">
                <a:solidFill>
                  <a:schemeClr val="bg2"/>
                </a:solidFill>
                <a:highlight>
                  <a:srgbClr val="FFFF00"/>
                </a:highlight>
              </a:rPr>
            </a:br>
            <a:endParaRPr lang="it-IT" sz="2000" dirty="0">
              <a:solidFill>
                <a:schemeClr val="bg2"/>
              </a:solidFill>
              <a:highlight>
                <a:srgbClr val="FFFF00"/>
              </a:highlight>
            </a:endParaRPr>
          </a:p>
        </p:txBody>
      </p:sp>
      <p:pic>
        <p:nvPicPr>
          <p:cNvPr id="5" name="Segnaposto contenuto 4">
            <a:extLst>
              <a:ext uri="{FF2B5EF4-FFF2-40B4-BE49-F238E27FC236}">
                <a16:creationId xmlns:a16="http://schemas.microsoft.com/office/drawing/2014/main" id="{D622F8D1-82E7-492F-9EF4-527876529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1988840"/>
            <a:ext cx="3816424" cy="3515953"/>
          </a:xfrm>
        </p:spPr>
      </p:pic>
      <p:sp>
        <p:nvSpPr>
          <p:cNvPr id="3" name="Rettangolo 2"/>
          <p:cNvSpPr/>
          <p:nvPr/>
        </p:nvSpPr>
        <p:spPr>
          <a:xfrm>
            <a:off x="539552" y="5545875"/>
            <a:ext cx="4572000" cy="923330"/>
          </a:xfrm>
          <a:prstGeom prst="rect">
            <a:avLst/>
          </a:prstGeom>
        </p:spPr>
        <p:txBody>
          <a:bodyPr>
            <a:spAutoFit/>
          </a:bodyPr>
          <a:lstStyle/>
          <a:p>
            <a:r>
              <a:rPr lang="it-IT" dirty="0">
                <a:hlinkClick r:id="rId3"/>
              </a:rPr>
              <a:t>https://www.un.org/sustainabledevelopment/sustainable-development-goals/</a:t>
            </a:r>
            <a:endParaRPr lang="it-IT" dirty="0"/>
          </a:p>
        </p:txBody>
      </p:sp>
      <p:sp>
        <p:nvSpPr>
          <p:cNvPr id="4" name="CasellaDiTesto 3">
            <a:extLst>
              <a:ext uri="{FF2B5EF4-FFF2-40B4-BE49-F238E27FC236}">
                <a16:creationId xmlns:a16="http://schemas.microsoft.com/office/drawing/2014/main" id="{B8BF6577-BE20-4D49-A095-2D0DD5E76652}"/>
              </a:ext>
            </a:extLst>
          </p:cNvPr>
          <p:cNvSpPr txBox="1"/>
          <p:nvPr/>
        </p:nvSpPr>
        <p:spPr>
          <a:xfrm>
            <a:off x="899592" y="937708"/>
            <a:ext cx="4558427" cy="830997"/>
          </a:xfrm>
          <a:prstGeom prst="rect">
            <a:avLst/>
          </a:prstGeom>
          <a:noFill/>
        </p:spPr>
        <p:txBody>
          <a:bodyPr wrap="none" rtlCol="0">
            <a:spAutoFit/>
          </a:bodyPr>
          <a:lstStyle/>
          <a:p>
            <a:r>
              <a:rPr lang="it-IT" sz="4800" b="1" dirty="0"/>
              <a:t>GLOBALIZATION</a:t>
            </a:r>
          </a:p>
        </p:txBody>
      </p:sp>
    </p:spTree>
    <p:extLst>
      <p:ext uri="{BB962C8B-B14F-4D97-AF65-F5344CB8AC3E}">
        <p14:creationId xmlns:p14="http://schemas.microsoft.com/office/powerpoint/2010/main" val="249980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noGrp="1"/>
          </p:cNvSpPr>
          <p:nvPr>
            <p:ph idx="1"/>
          </p:nvPr>
        </p:nvSpPr>
        <p:spPr>
          <a:xfrm>
            <a:off x="683568" y="1124744"/>
            <a:ext cx="7543800" cy="3886200"/>
          </a:xfrm>
          <a:solidFill>
            <a:srgbClr val="E3DED1"/>
          </a:solidFill>
        </p:spPr>
        <p:txBody>
          <a:bodyPr>
            <a:normAutofit lnSpcReduction="10000"/>
          </a:bodyPr>
          <a:lstStyle/>
          <a:p>
            <a:pPr marL="0" lvl="0" indent="0">
              <a:buNone/>
            </a:pPr>
            <a:endParaRPr lang="en-US" b="1" dirty="0">
              <a:solidFill>
                <a:schemeClr val="bg1"/>
              </a:solidFill>
            </a:endParaRPr>
          </a:p>
          <a:p>
            <a:pPr marL="0" lvl="0" indent="0">
              <a:spcBef>
                <a:spcPts val="700"/>
              </a:spcBef>
              <a:buNone/>
            </a:pPr>
            <a:r>
              <a:rPr lang="en-US" sz="2800" b="1" dirty="0">
                <a:solidFill>
                  <a:srgbClr val="C00000"/>
                </a:solidFill>
              </a:rPr>
              <a:t>Professor</a:t>
            </a:r>
            <a:r>
              <a:rPr lang="en-US" sz="2800" b="1" dirty="0">
                <a:solidFill>
                  <a:schemeClr val="bg1"/>
                </a:solidFill>
              </a:rPr>
              <a:t> Lorenza Perini</a:t>
            </a:r>
          </a:p>
          <a:p>
            <a:pPr marL="0" lvl="0" indent="0">
              <a:spcBef>
                <a:spcPts val="700"/>
              </a:spcBef>
              <a:buNone/>
            </a:pPr>
            <a:r>
              <a:rPr lang="en-US" sz="2800" b="1" dirty="0">
                <a:solidFill>
                  <a:srgbClr val="C00000"/>
                </a:solidFill>
              </a:rPr>
              <a:t>Degree</a:t>
            </a:r>
            <a:r>
              <a:rPr lang="en-US" sz="2800" b="1" dirty="0">
                <a:solidFill>
                  <a:schemeClr val="bg1"/>
                </a:solidFill>
              </a:rPr>
              <a:t> Master degree in European Global Studies</a:t>
            </a:r>
          </a:p>
          <a:p>
            <a:pPr marL="0" lvl="0" indent="0">
              <a:spcBef>
                <a:spcPts val="700"/>
              </a:spcBef>
              <a:buNone/>
            </a:pPr>
            <a:r>
              <a:rPr lang="en-US" sz="2800" b="1" dirty="0">
                <a:solidFill>
                  <a:srgbClr val="C00000"/>
                </a:solidFill>
              </a:rPr>
              <a:t>Language</a:t>
            </a:r>
            <a:r>
              <a:rPr lang="en-US" sz="2800" b="1" dirty="0">
                <a:solidFill>
                  <a:schemeClr val="bg1"/>
                </a:solidFill>
              </a:rPr>
              <a:t> all lectures are held in English. </a:t>
            </a:r>
            <a:endParaRPr lang="it-IT" sz="2800" b="1" dirty="0">
              <a:solidFill>
                <a:schemeClr val="bg1"/>
              </a:solidFill>
            </a:endParaRPr>
          </a:p>
          <a:p>
            <a:pPr marL="0" lvl="0" indent="0">
              <a:spcBef>
                <a:spcPts val="700"/>
              </a:spcBef>
              <a:buNone/>
            </a:pPr>
            <a:r>
              <a:rPr lang="en-US" sz="2800" b="1" dirty="0">
                <a:solidFill>
                  <a:srgbClr val="C00000"/>
                </a:solidFill>
              </a:rPr>
              <a:t>Teaching period </a:t>
            </a:r>
            <a:r>
              <a:rPr lang="en-US" sz="2800" b="1" dirty="0">
                <a:solidFill>
                  <a:schemeClr val="bg1"/>
                </a:solidFill>
              </a:rPr>
              <a:t>2nd year – 1st semester</a:t>
            </a:r>
            <a:endParaRPr lang="it-IT" sz="2800" b="1" dirty="0">
              <a:solidFill>
                <a:schemeClr val="bg1"/>
              </a:solidFill>
            </a:endParaRPr>
          </a:p>
          <a:p>
            <a:pPr marL="0" lvl="0" indent="0">
              <a:spcBef>
                <a:spcPts val="700"/>
              </a:spcBef>
              <a:buNone/>
            </a:pPr>
            <a:r>
              <a:rPr lang="en-US" sz="2800" b="1" dirty="0">
                <a:solidFill>
                  <a:srgbClr val="C00000"/>
                </a:solidFill>
              </a:rPr>
              <a:t>Credits</a:t>
            </a:r>
            <a:r>
              <a:rPr lang="en-US" sz="2800" b="1" dirty="0">
                <a:solidFill>
                  <a:schemeClr val="bg1"/>
                </a:solidFill>
              </a:rPr>
              <a:t> 6 ECTS – 45 hours</a:t>
            </a:r>
          </a:p>
          <a:p>
            <a:pPr marL="0" lvl="0" indent="0">
              <a:buNone/>
            </a:pPr>
            <a:r>
              <a:rPr lang="it-IT" sz="3600" b="1" dirty="0">
                <a:solidFill>
                  <a:srgbClr val="C00000"/>
                </a:solidFill>
              </a:rPr>
              <a:t>Zoom link: </a:t>
            </a:r>
            <a:r>
              <a:rPr lang="it-IT" sz="2800" b="1" dirty="0">
                <a:solidFill>
                  <a:schemeClr val="bg1"/>
                </a:solidFill>
              </a:rPr>
              <a:t>https://unipd.zoom.us/j/3976717319</a:t>
            </a:r>
          </a:p>
        </p:txBody>
      </p:sp>
    </p:spTree>
    <p:extLst>
      <p:ext uri="{BB962C8B-B14F-4D97-AF65-F5344CB8AC3E}">
        <p14:creationId xmlns:p14="http://schemas.microsoft.com/office/powerpoint/2010/main" val="358766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BE53B-44EE-4CB4-8C85-A5D0FE0C451C}"/>
              </a:ext>
            </a:extLst>
          </p:cNvPr>
          <p:cNvSpPr>
            <a:spLocks noGrp="1"/>
          </p:cNvSpPr>
          <p:nvPr>
            <p:ph type="title"/>
          </p:nvPr>
        </p:nvSpPr>
        <p:spPr>
          <a:xfrm>
            <a:off x="899592" y="422833"/>
            <a:ext cx="7488832" cy="798984"/>
          </a:xfrm>
        </p:spPr>
        <p:txBody>
          <a:bodyPr/>
          <a:lstStyle/>
          <a:p>
            <a:r>
              <a:rPr lang="it-IT" dirty="0"/>
              <a:t> </a:t>
            </a:r>
            <a:r>
              <a:rPr lang="it-IT" dirty="0" err="1"/>
              <a:t>interpreting</a:t>
            </a:r>
            <a:r>
              <a:rPr lang="it-IT" dirty="0"/>
              <a:t> the </a:t>
            </a:r>
            <a:r>
              <a:rPr lang="it-IT" dirty="0" err="1"/>
              <a:t>SDGoals</a:t>
            </a:r>
            <a:endParaRPr lang="it-IT" dirty="0"/>
          </a:p>
        </p:txBody>
      </p:sp>
      <p:pic>
        <p:nvPicPr>
          <p:cNvPr id="5" name="Segnaposto contenuto 4">
            <a:extLst>
              <a:ext uri="{FF2B5EF4-FFF2-40B4-BE49-F238E27FC236}">
                <a16:creationId xmlns:a16="http://schemas.microsoft.com/office/drawing/2014/main" id="{B03A41CC-17FA-4AAF-B0A2-9F618A406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646" y="2354065"/>
            <a:ext cx="5722705" cy="4022725"/>
          </a:xfrm>
        </p:spPr>
      </p:pic>
      <p:sp>
        <p:nvSpPr>
          <p:cNvPr id="3" name="CasellaDiTesto 2">
            <a:extLst>
              <a:ext uri="{FF2B5EF4-FFF2-40B4-BE49-F238E27FC236}">
                <a16:creationId xmlns:a16="http://schemas.microsoft.com/office/drawing/2014/main" id="{B1CF8DB1-3733-4B71-84D0-B8B30422E441}"/>
              </a:ext>
            </a:extLst>
          </p:cNvPr>
          <p:cNvSpPr txBox="1"/>
          <p:nvPr/>
        </p:nvSpPr>
        <p:spPr>
          <a:xfrm>
            <a:off x="197768" y="1015245"/>
            <a:ext cx="8748463" cy="1477328"/>
          </a:xfrm>
          <a:prstGeom prst="rect">
            <a:avLst/>
          </a:prstGeom>
          <a:solidFill>
            <a:schemeClr val="accent2">
              <a:lumMod val="20000"/>
              <a:lumOff val="80000"/>
            </a:schemeClr>
          </a:solidFill>
        </p:spPr>
        <p:txBody>
          <a:bodyPr wrap="square" rtlCol="0">
            <a:spAutoFit/>
          </a:bodyPr>
          <a:lstStyle/>
          <a:p>
            <a:pPr algn="ctr"/>
            <a:r>
              <a:rPr lang="it-IT" b="1" dirty="0">
                <a:solidFill>
                  <a:srgbClr val="C00000"/>
                </a:solidFill>
              </a:rPr>
              <a:t>How can </a:t>
            </a:r>
            <a:r>
              <a:rPr lang="it-IT" b="1" dirty="0" err="1">
                <a:solidFill>
                  <a:srgbClr val="C00000"/>
                </a:solidFill>
              </a:rPr>
              <a:t>you</a:t>
            </a:r>
            <a:r>
              <a:rPr lang="it-IT" b="1" dirty="0">
                <a:solidFill>
                  <a:srgbClr val="C00000"/>
                </a:solidFill>
              </a:rPr>
              <a:t> </a:t>
            </a:r>
            <a:r>
              <a:rPr lang="it-IT" b="1" dirty="0" err="1">
                <a:solidFill>
                  <a:srgbClr val="C00000"/>
                </a:solidFill>
              </a:rPr>
              <a:t>achieve</a:t>
            </a:r>
            <a:r>
              <a:rPr lang="it-IT" b="1" dirty="0">
                <a:solidFill>
                  <a:srgbClr val="C00000"/>
                </a:solidFill>
              </a:rPr>
              <a:t> sustainability, or peace or </a:t>
            </a:r>
            <a:r>
              <a:rPr lang="it-IT" b="1" dirty="0" err="1">
                <a:solidFill>
                  <a:srgbClr val="C00000"/>
                </a:solidFill>
              </a:rPr>
              <a:t>how</a:t>
            </a:r>
            <a:r>
              <a:rPr lang="it-IT" b="1" dirty="0">
                <a:solidFill>
                  <a:srgbClr val="C00000"/>
                </a:solidFill>
              </a:rPr>
              <a:t> can  </a:t>
            </a:r>
            <a:r>
              <a:rPr lang="it-IT" b="1" dirty="0" err="1">
                <a:solidFill>
                  <a:srgbClr val="C00000"/>
                </a:solidFill>
              </a:rPr>
              <a:t>you</a:t>
            </a:r>
            <a:r>
              <a:rPr lang="it-IT" b="1" dirty="0">
                <a:solidFill>
                  <a:srgbClr val="C00000"/>
                </a:solidFill>
              </a:rPr>
              <a:t> beat </a:t>
            </a:r>
            <a:r>
              <a:rPr lang="it-IT" b="1" dirty="0" err="1">
                <a:solidFill>
                  <a:srgbClr val="C00000"/>
                </a:solidFill>
              </a:rPr>
              <a:t>poverty</a:t>
            </a:r>
            <a:r>
              <a:rPr lang="it-IT" b="1" dirty="0">
                <a:solidFill>
                  <a:srgbClr val="C00000"/>
                </a:solidFill>
              </a:rPr>
              <a:t> or </a:t>
            </a:r>
            <a:r>
              <a:rPr lang="it-IT" b="1" dirty="0" err="1">
                <a:solidFill>
                  <a:srgbClr val="C00000"/>
                </a:solidFill>
              </a:rPr>
              <a:t>famine</a:t>
            </a:r>
            <a:endParaRPr lang="it-IT" b="1" dirty="0">
              <a:solidFill>
                <a:srgbClr val="C00000"/>
              </a:solidFill>
            </a:endParaRPr>
          </a:p>
          <a:p>
            <a:pPr algn="ctr"/>
            <a:r>
              <a:rPr lang="it-IT" b="1" dirty="0" err="1">
                <a:solidFill>
                  <a:srgbClr val="C00000"/>
                </a:solidFill>
                <a:highlight>
                  <a:srgbClr val="FFFF00"/>
                </a:highlight>
              </a:rPr>
              <a:t>equality</a:t>
            </a:r>
            <a:r>
              <a:rPr lang="it-IT" b="1" dirty="0">
                <a:solidFill>
                  <a:srgbClr val="C00000"/>
                </a:solidFill>
                <a:highlight>
                  <a:srgbClr val="FFFF00"/>
                </a:highlight>
              </a:rPr>
              <a:t> of rights in society?</a:t>
            </a:r>
          </a:p>
          <a:p>
            <a:pPr algn="ctr"/>
            <a:endParaRPr lang="it-IT" b="1" dirty="0">
              <a:solidFill>
                <a:srgbClr val="C00000"/>
              </a:solidFill>
              <a:highlight>
                <a:srgbClr val="FFFF00"/>
              </a:highlight>
            </a:endParaRPr>
          </a:p>
          <a:p>
            <a:pPr algn="ctr"/>
            <a:r>
              <a:rPr lang="it-IT" b="1" dirty="0">
                <a:solidFill>
                  <a:srgbClr val="C00000"/>
                </a:solidFill>
              </a:rPr>
              <a:t>(</a:t>
            </a:r>
            <a:r>
              <a:rPr lang="it-IT" b="1" dirty="0" err="1">
                <a:solidFill>
                  <a:srgbClr val="C00000"/>
                </a:solidFill>
              </a:rPr>
              <a:t>intended</a:t>
            </a:r>
            <a:r>
              <a:rPr lang="it-IT" b="1" dirty="0">
                <a:solidFill>
                  <a:srgbClr val="C00000"/>
                </a:solidFill>
              </a:rPr>
              <a:t> </a:t>
            </a:r>
            <a:r>
              <a:rPr lang="it-IT" b="1" dirty="0" err="1">
                <a:solidFill>
                  <a:srgbClr val="C00000"/>
                </a:solidFill>
              </a:rPr>
              <a:t>as</a:t>
            </a:r>
            <a:r>
              <a:rPr lang="it-IT" b="1" dirty="0">
                <a:solidFill>
                  <a:srgbClr val="C00000"/>
                </a:solidFill>
              </a:rPr>
              <a:t> FREEDOM OF CHOICE, EQUAL TRATMENT AND </a:t>
            </a:r>
          </a:p>
          <a:p>
            <a:pPr algn="ctr"/>
            <a:r>
              <a:rPr lang="it-IT" b="1" dirty="0">
                <a:solidFill>
                  <a:srgbClr val="C00000"/>
                </a:solidFill>
              </a:rPr>
              <a:t>ACCESS TO RIGHTS FOR ALL)</a:t>
            </a:r>
          </a:p>
        </p:txBody>
      </p:sp>
    </p:spTree>
    <p:extLst>
      <p:ext uri="{BB962C8B-B14F-4D97-AF65-F5344CB8AC3E}">
        <p14:creationId xmlns:p14="http://schemas.microsoft.com/office/powerpoint/2010/main" val="4000052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AB0717-396B-45D1-A1AB-014026DDA00C}"/>
              </a:ext>
            </a:extLst>
          </p:cNvPr>
          <p:cNvSpPr>
            <a:spLocks noGrp="1"/>
          </p:cNvSpPr>
          <p:nvPr>
            <p:ph type="title"/>
          </p:nvPr>
        </p:nvSpPr>
        <p:spPr>
          <a:xfrm>
            <a:off x="768096" y="0"/>
            <a:ext cx="7290054" cy="1268760"/>
          </a:xfrm>
          <a:solidFill>
            <a:schemeClr val="accent2">
              <a:lumMod val="20000"/>
              <a:lumOff val="80000"/>
            </a:schemeClr>
          </a:solidFill>
        </p:spPr>
        <p:txBody>
          <a:bodyPr>
            <a:normAutofit/>
          </a:bodyPr>
          <a:lstStyle/>
          <a:p>
            <a:pPr algn="ctr"/>
            <a:r>
              <a:rPr lang="it-IT" b="1" dirty="0" err="1">
                <a:solidFill>
                  <a:srgbClr val="C00000"/>
                </a:solidFill>
              </a:rPr>
              <a:t>Then</a:t>
            </a:r>
            <a:r>
              <a:rPr lang="it-IT" b="1" dirty="0">
                <a:solidFill>
                  <a:srgbClr val="C00000"/>
                </a:solidFill>
              </a:rPr>
              <a:t>, the </a:t>
            </a:r>
            <a:r>
              <a:rPr lang="it-IT" b="1" dirty="0" err="1">
                <a:solidFill>
                  <a:srgbClr val="C00000"/>
                </a:solidFill>
              </a:rPr>
              <a:t>most</a:t>
            </a:r>
            <a:r>
              <a:rPr lang="it-IT" b="1" dirty="0">
                <a:solidFill>
                  <a:srgbClr val="C00000"/>
                </a:solidFill>
              </a:rPr>
              <a:t> </a:t>
            </a:r>
            <a:r>
              <a:rPr lang="it-IT" b="1" dirty="0" err="1">
                <a:solidFill>
                  <a:srgbClr val="C00000"/>
                </a:solidFill>
              </a:rPr>
              <a:t>important</a:t>
            </a:r>
            <a:r>
              <a:rPr lang="it-IT" b="1" dirty="0">
                <a:solidFill>
                  <a:srgbClr val="C00000"/>
                </a:solidFill>
              </a:rPr>
              <a:t> keyword (for me)</a:t>
            </a:r>
          </a:p>
        </p:txBody>
      </p:sp>
      <p:sp>
        <p:nvSpPr>
          <p:cNvPr id="3" name="Segnaposto contenuto 2">
            <a:extLst>
              <a:ext uri="{FF2B5EF4-FFF2-40B4-BE49-F238E27FC236}">
                <a16:creationId xmlns:a16="http://schemas.microsoft.com/office/drawing/2014/main" id="{FA533D08-9C51-48E3-97D8-8ED2FEB185D0}"/>
              </a:ext>
            </a:extLst>
          </p:cNvPr>
          <p:cNvSpPr>
            <a:spLocks noGrp="1"/>
          </p:cNvSpPr>
          <p:nvPr>
            <p:ph idx="1"/>
          </p:nvPr>
        </p:nvSpPr>
        <p:spPr>
          <a:xfrm>
            <a:off x="323528" y="1556792"/>
            <a:ext cx="8496944" cy="4608512"/>
          </a:xfrm>
          <a:solidFill>
            <a:schemeClr val="accent2">
              <a:lumMod val="20000"/>
              <a:lumOff val="80000"/>
            </a:schemeClr>
          </a:solidFill>
        </p:spPr>
        <p:txBody>
          <a:bodyPr>
            <a:normAutofit lnSpcReduction="10000"/>
          </a:bodyPr>
          <a:lstStyle/>
          <a:p>
            <a:pPr marL="0" indent="0" algn="ctr">
              <a:buNone/>
            </a:pPr>
            <a:r>
              <a:rPr lang="en-US" sz="4600" b="1" dirty="0">
                <a:solidFill>
                  <a:srgbClr val="0070C0"/>
                </a:solidFill>
              </a:rPr>
              <a:t>Feminism(s) </a:t>
            </a:r>
          </a:p>
          <a:p>
            <a:r>
              <a:rPr lang="en-US" dirty="0">
                <a:solidFill>
                  <a:prstClr val="black"/>
                </a:solidFill>
              </a:rPr>
              <a:t>what does feminism means? </a:t>
            </a:r>
          </a:p>
          <a:p>
            <a:r>
              <a:rPr lang="en-US" dirty="0">
                <a:solidFill>
                  <a:prstClr val="black"/>
                </a:solidFill>
              </a:rPr>
              <a:t>We will discuss the role of the feminist movements to define, establish, and achieve equal political, economic, cultural, personal, and social rights for all, </a:t>
            </a:r>
            <a:r>
              <a:rPr lang="en-US" b="1" dirty="0">
                <a:solidFill>
                  <a:srgbClr val="C00000"/>
                </a:solidFill>
              </a:rPr>
              <a:t>not just for women!!!!! </a:t>
            </a:r>
          </a:p>
          <a:p>
            <a:endParaRPr lang="it-IT" dirty="0"/>
          </a:p>
          <a:p>
            <a:pPr marL="0" indent="0" algn="ctr">
              <a:buNone/>
            </a:pPr>
            <a:r>
              <a:rPr lang="it-IT" b="1" dirty="0">
                <a:solidFill>
                  <a:srgbClr val="C00000"/>
                </a:solidFill>
              </a:rPr>
              <a:t>In </a:t>
            </a:r>
            <a:r>
              <a:rPr lang="it-IT" b="1" dirty="0" err="1">
                <a:solidFill>
                  <a:srgbClr val="C00000"/>
                </a:solidFill>
              </a:rPr>
              <a:t>my</a:t>
            </a:r>
            <a:r>
              <a:rPr lang="it-IT" b="1" dirty="0">
                <a:solidFill>
                  <a:srgbClr val="C00000"/>
                </a:solidFill>
              </a:rPr>
              <a:t> opinion </a:t>
            </a:r>
            <a:r>
              <a:rPr lang="it-IT" b="1" dirty="0" err="1">
                <a:solidFill>
                  <a:srgbClr val="C00000"/>
                </a:solidFill>
              </a:rPr>
              <a:t>Feminism</a:t>
            </a:r>
            <a:r>
              <a:rPr lang="it-IT" b="1" dirty="0">
                <a:solidFill>
                  <a:srgbClr val="C00000"/>
                </a:solidFill>
              </a:rPr>
              <a:t> </a:t>
            </a:r>
            <a:r>
              <a:rPr lang="it-IT" b="1" dirty="0" err="1">
                <a:solidFill>
                  <a:srgbClr val="C00000"/>
                </a:solidFill>
              </a:rPr>
              <a:t>is</a:t>
            </a:r>
            <a:r>
              <a:rPr lang="it-IT" b="1" dirty="0">
                <a:solidFill>
                  <a:srgbClr val="C00000"/>
                </a:solidFill>
              </a:rPr>
              <a:t> freedom for </a:t>
            </a:r>
            <a:r>
              <a:rPr lang="it-IT" b="1" dirty="0" err="1">
                <a:solidFill>
                  <a:srgbClr val="C00000"/>
                </a:solidFill>
              </a:rPr>
              <a:t>all</a:t>
            </a:r>
            <a:endParaRPr lang="it-IT" b="1" dirty="0">
              <a:solidFill>
                <a:srgbClr val="C00000"/>
              </a:solidFill>
            </a:endParaRPr>
          </a:p>
          <a:p>
            <a:pPr marL="0" indent="0" algn="ctr">
              <a:buNone/>
            </a:pPr>
            <a:r>
              <a:rPr lang="it-IT" b="1" dirty="0" err="1">
                <a:solidFill>
                  <a:srgbClr val="C00000"/>
                </a:solidFill>
              </a:rPr>
              <a:t>is</a:t>
            </a:r>
            <a:r>
              <a:rPr lang="it-IT" b="1" dirty="0">
                <a:solidFill>
                  <a:srgbClr val="C00000"/>
                </a:solidFill>
              </a:rPr>
              <a:t> </a:t>
            </a:r>
            <a:r>
              <a:rPr lang="it-IT" b="1" u="sng" dirty="0" err="1">
                <a:solidFill>
                  <a:srgbClr val="C00000"/>
                </a:solidFill>
              </a:rPr>
              <a:t>changing</a:t>
            </a:r>
            <a:r>
              <a:rPr lang="it-IT" b="1" dirty="0">
                <a:solidFill>
                  <a:srgbClr val="C00000"/>
                </a:solidFill>
              </a:rPr>
              <a:t> the paradigma of </a:t>
            </a:r>
            <a:r>
              <a:rPr lang="it-IT" b="1" dirty="0" err="1">
                <a:solidFill>
                  <a:srgbClr val="C00000"/>
                </a:solidFill>
              </a:rPr>
              <a:t>patriarchy</a:t>
            </a:r>
            <a:r>
              <a:rPr lang="it-IT" b="1" dirty="0">
                <a:solidFill>
                  <a:srgbClr val="C00000"/>
                </a:solidFill>
              </a:rPr>
              <a:t> and </a:t>
            </a:r>
            <a:r>
              <a:rPr lang="it-IT" b="1" dirty="0" err="1">
                <a:solidFill>
                  <a:srgbClr val="C00000"/>
                </a:solidFill>
              </a:rPr>
              <a:t>capitalism</a:t>
            </a:r>
            <a:r>
              <a:rPr lang="it-IT" b="1" dirty="0">
                <a:solidFill>
                  <a:srgbClr val="C00000"/>
                </a:solidFill>
              </a:rPr>
              <a:t>, </a:t>
            </a:r>
            <a:r>
              <a:rPr lang="it-IT" b="1" dirty="0" err="1">
                <a:solidFill>
                  <a:srgbClr val="C00000"/>
                </a:solidFill>
              </a:rPr>
              <a:t>not</a:t>
            </a:r>
            <a:r>
              <a:rPr lang="it-IT" b="1" dirty="0">
                <a:solidFill>
                  <a:srgbClr val="C00000"/>
                </a:solidFill>
              </a:rPr>
              <a:t>  just </a:t>
            </a:r>
            <a:r>
              <a:rPr lang="it-IT" b="1" dirty="0" err="1">
                <a:solidFill>
                  <a:srgbClr val="C00000"/>
                </a:solidFill>
              </a:rPr>
              <a:t>adapt</a:t>
            </a:r>
            <a:r>
              <a:rPr lang="it-IT" b="1" dirty="0">
                <a:solidFill>
                  <a:srgbClr val="C00000"/>
                </a:solidFill>
              </a:rPr>
              <a:t> to </a:t>
            </a:r>
            <a:r>
              <a:rPr lang="it-IT" b="1" dirty="0" err="1">
                <a:solidFill>
                  <a:srgbClr val="C00000"/>
                </a:solidFill>
              </a:rPr>
              <a:t>them</a:t>
            </a:r>
            <a:r>
              <a:rPr lang="it-IT" b="1" dirty="0">
                <a:solidFill>
                  <a:srgbClr val="C00000"/>
                </a:solidFill>
              </a:rPr>
              <a:t>, </a:t>
            </a:r>
            <a:r>
              <a:rPr lang="it-IT" b="1" dirty="0" err="1">
                <a:solidFill>
                  <a:srgbClr val="C00000"/>
                </a:solidFill>
              </a:rPr>
              <a:t>find</a:t>
            </a:r>
            <a:r>
              <a:rPr lang="it-IT" b="1" dirty="0">
                <a:solidFill>
                  <a:srgbClr val="C00000"/>
                </a:solidFill>
              </a:rPr>
              <a:t> a </a:t>
            </a:r>
            <a:r>
              <a:rPr lang="it-IT" b="1" dirty="0" err="1">
                <a:solidFill>
                  <a:srgbClr val="C00000"/>
                </a:solidFill>
              </a:rPr>
              <a:t>place</a:t>
            </a:r>
            <a:r>
              <a:rPr lang="it-IT" b="1" dirty="0">
                <a:solidFill>
                  <a:srgbClr val="C00000"/>
                </a:solidFill>
              </a:rPr>
              <a:t> to stay </a:t>
            </a:r>
            <a:r>
              <a:rPr lang="it-IT" b="1" dirty="0" err="1">
                <a:solidFill>
                  <a:srgbClr val="C00000"/>
                </a:solidFill>
              </a:rPr>
              <a:t>into</a:t>
            </a:r>
            <a:r>
              <a:rPr lang="it-IT" b="1" dirty="0">
                <a:solidFill>
                  <a:srgbClr val="C00000"/>
                </a:solidFill>
              </a:rPr>
              <a:t> </a:t>
            </a:r>
            <a:r>
              <a:rPr lang="it-IT" b="1" dirty="0" err="1">
                <a:solidFill>
                  <a:srgbClr val="C00000"/>
                </a:solidFill>
              </a:rPr>
              <a:t>them</a:t>
            </a:r>
            <a:r>
              <a:rPr lang="it-IT" b="1" dirty="0">
                <a:solidFill>
                  <a:srgbClr val="C00000"/>
                </a:solidFill>
              </a:rPr>
              <a:t>! </a:t>
            </a:r>
          </a:p>
          <a:p>
            <a:pPr marL="0" indent="0" algn="ctr">
              <a:buNone/>
            </a:pPr>
            <a:r>
              <a:rPr lang="it-IT" b="1" dirty="0">
                <a:solidFill>
                  <a:schemeClr val="bg1"/>
                </a:solidFill>
              </a:rPr>
              <a:t>FEMINISM </a:t>
            </a:r>
            <a:r>
              <a:rPr lang="it-IT" b="1" dirty="0" err="1">
                <a:solidFill>
                  <a:schemeClr val="bg1"/>
                </a:solidFill>
              </a:rPr>
              <a:t>is</a:t>
            </a:r>
            <a:r>
              <a:rPr lang="it-IT" b="1" dirty="0">
                <a:solidFill>
                  <a:schemeClr val="bg1"/>
                </a:solidFill>
              </a:rPr>
              <a:t> a </a:t>
            </a:r>
            <a:r>
              <a:rPr lang="it-IT" b="1" dirty="0" err="1">
                <a:solidFill>
                  <a:schemeClr val="bg1"/>
                </a:solidFill>
              </a:rPr>
              <a:t>transformative</a:t>
            </a:r>
            <a:r>
              <a:rPr lang="it-IT" b="1" dirty="0">
                <a:solidFill>
                  <a:schemeClr val="bg1"/>
                </a:solidFill>
              </a:rPr>
              <a:t> force, more </a:t>
            </a:r>
            <a:r>
              <a:rPr lang="it-IT" b="1" dirty="0" err="1">
                <a:solidFill>
                  <a:schemeClr val="bg1"/>
                </a:solidFill>
              </a:rPr>
              <a:t>than</a:t>
            </a:r>
            <a:r>
              <a:rPr lang="it-IT" b="1" dirty="0">
                <a:solidFill>
                  <a:schemeClr val="bg1"/>
                </a:solidFill>
              </a:rPr>
              <a:t> GENDER EQUALITY</a:t>
            </a:r>
          </a:p>
          <a:p>
            <a:pPr marL="0" indent="0" algn="ctr">
              <a:buNone/>
            </a:pPr>
            <a:r>
              <a:rPr lang="it-IT" b="1" dirty="0">
                <a:solidFill>
                  <a:srgbClr val="C00000"/>
                </a:solidFill>
              </a:rPr>
              <a:t> (</a:t>
            </a:r>
            <a:r>
              <a:rPr lang="it-IT" b="1" dirty="0" err="1">
                <a:solidFill>
                  <a:srgbClr val="C00000"/>
                </a:solidFill>
              </a:rPr>
              <a:t>which</a:t>
            </a:r>
            <a:r>
              <a:rPr lang="it-IT" b="1" dirty="0">
                <a:solidFill>
                  <a:srgbClr val="C00000"/>
                </a:solidFill>
              </a:rPr>
              <a:t> </a:t>
            </a:r>
            <a:r>
              <a:rPr lang="it-IT" b="1" dirty="0" err="1">
                <a:solidFill>
                  <a:srgbClr val="C00000"/>
                </a:solidFill>
              </a:rPr>
              <a:t>is</a:t>
            </a:r>
            <a:r>
              <a:rPr lang="it-IT" b="1" dirty="0">
                <a:solidFill>
                  <a:srgbClr val="C00000"/>
                </a:solidFill>
              </a:rPr>
              <a:t> </a:t>
            </a:r>
            <a:r>
              <a:rPr lang="it-IT" b="1" dirty="0" err="1">
                <a:solidFill>
                  <a:srgbClr val="C00000"/>
                </a:solidFill>
              </a:rPr>
              <a:t>important</a:t>
            </a:r>
            <a:r>
              <a:rPr lang="it-IT" b="1" dirty="0">
                <a:solidFill>
                  <a:srgbClr val="C00000"/>
                </a:solidFill>
              </a:rPr>
              <a:t>, </a:t>
            </a:r>
            <a:r>
              <a:rPr lang="it-IT" b="1" dirty="0" err="1">
                <a:solidFill>
                  <a:srgbClr val="C00000"/>
                </a:solidFill>
              </a:rPr>
              <a:t>but</a:t>
            </a:r>
            <a:r>
              <a:rPr lang="it-IT" b="1" dirty="0">
                <a:solidFill>
                  <a:srgbClr val="C00000"/>
                </a:solidFill>
              </a:rPr>
              <a:t> </a:t>
            </a:r>
            <a:r>
              <a:rPr lang="it-IT" b="1" dirty="0" err="1">
                <a:solidFill>
                  <a:srgbClr val="C00000"/>
                </a:solidFill>
              </a:rPr>
              <a:t>represents</a:t>
            </a:r>
            <a:r>
              <a:rPr lang="it-IT" b="1" dirty="0">
                <a:solidFill>
                  <a:srgbClr val="C00000"/>
                </a:solidFill>
              </a:rPr>
              <a:t> the effort to be </a:t>
            </a:r>
            <a:r>
              <a:rPr lang="it-IT" b="1" dirty="0" err="1">
                <a:solidFill>
                  <a:srgbClr val="C00000"/>
                </a:solidFill>
              </a:rPr>
              <a:t>equal</a:t>
            </a:r>
            <a:r>
              <a:rPr lang="it-IT" b="1" dirty="0">
                <a:solidFill>
                  <a:srgbClr val="C00000"/>
                </a:solidFill>
              </a:rPr>
              <a:t> to </a:t>
            </a:r>
            <a:r>
              <a:rPr lang="it-IT" b="1" dirty="0" err="1">
                <a:solidFill>
                  <a:srgbClr val="C00000"/>
                </a:solidFill>
              </a:rPr>
              <a:t>someone</a:t>
            </a:r>
            <a:r>
              <a:rPr lang="it-IT" b="1" dirty="0">
                <a:solidFill>
                  <a:srgbClr val="C00000"/>
                </a:solidFill>
              </a:rPr>
              <a:t> else </a:t>
            </a:r>
            <a:r>
              <a:rPr lang="it-IT" b="1" dirty="0" err="1">
                <a:solidFill>
                  <a:srgbClr val="C00000"/>
                </a:solidFill>
              </a:rPr>
              <a:t>within</a:t>
            </a:r>
            <a:r>
              <a:rPr lang="it-IT" b="1" dirty="0">
                <a:solidFill>
                  <a:srgbClr val="C00000"/>
                </a:solidFill>
              </a:rPr>
              <a:t> the system)</a:t>
            </a:r>
          </a:p>
          <a:p>
            <a:endParaRPr lang="it-IT" b="1" dirty="0">
              <a:solidFill>
                <a:srgbClr val="C00000"/>
              </a:solidFill>
            </a:endParaRPr>
          </a:p>
        </p:txBody>
      </p:sp>
    </p:spTree>
    <p:extLst>
      <p:ext uri="{BB962C8B-B14F-4D97-AF65-F5344CB8AC3E}">
        <p14:creationId xmlns:p14="http://schemas.microsoft.com/office/powerpoint/2010/main" val="90851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206" y="1297616"/>
            <a:ext cx="48330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6393027" y="948544"/>
            <a:ext cx="2673282" cy="1754326"/>
          </a:xfrm>
          <a:prstGeom prst="rect">
            <a:avLst/>
          </a:prstGeom>
          <a:solidFill>
            <a:schemeClr val="accent2">
              <a:lumMod val="20000"/>
              <a:lumOff val="80000"/>
            </a:schemeClr>
          </a:solidFill>
        </p:spPr>
        <p:txBody>
          <a:bodyPr wrap="square" rtlCol="0">
            <a:spAutoFit/>
          </a:bodyPr>
          <a:lstStyle/>
          <a:p>
            <a:r>
              <a:rPr lang="it-IT" dirty="0" err="1">
                <a:solidFill>
                  <a:schemeClr val="bg1"/>
                </a:solidFill>
              </a:rPr>
              <a:t>If</a:t>
            </a:r>
            <a:r>
              <a:rPr lang="it-IT" dirty="0">
                <a:solidFill>
                  <a:schemeClr val="bg1"/>
                </a:solidFill>
              </a:rPr>
              <a:t> </a:t>
            </a:r>
            <a:r>
              <a:rPr lang="it-IT" dirty="0" err="1">
                <a:solidFill>
                  <a:schemeClr val="bg1"/>
                </a:solidFill>
              </a:rPr>
              <a:t>this</a:t>
            </a:r>
            <a:r>
              <a:rPr lang="it-IT" dirty="0">
                <a:solidFill>
                  <a:schemeClr val="bg1"/>
                </a:solidFill>
              </a:rPr>
              <a:t> </a:t>
            </a:r>
            <a:r>
              <a:rPr lang="it-IT" dirty="0" err="1">
                <a:solidFill>
                  <a:schemeClr val="bg1"/>
                </a:solidFill>
              </a:rPr>
              <a:t>is</a:t>
            </a:r>
            <a:r>
              <a:rPr lang="it-IT" dirty="0">
                <a:solidFill>
                  <a:schemeClr val="bg1"/>
                </a:solidFill>
              </a:rPr>
              <a:t> </a:t>
            </a:r>
            <a:r>
              <a:rPr lang="it-IT" b="1" dirty="0">
                <a:solidFill>
                  <a:srgbClr val="C00000"/>
                </a:solidFill>
              </a:rPr>
              <a:t>GENDER EQUALITY AND EQUAL OPPORTUNITY </a:t>
            </a:r>
            <a:r>
              <a:rPr lang="it-IT" dirty="0">
                <a:solidFill>
                  <a:schemeClr val="bg1"/>
                </a:solidFill>
              </a:rPr>
              <a:t>(</a:t>
            </a:r>
            <a:r>
              <a:rPr lang="it-IT" dirty="0" err="1">
                <a:solidFill>
                  <a:schemeClr val="bg1"/>
                </a:solidFill>
              </a:rPr>
              <a:t>your</a:t>
            </a:r>
            <a:r>
              <a:rPr lang="it-IT" dirty="0">
                <a:solidFill>
                  <a:schemeClr val="bg1"/>
                </a:solidFill>
              </a:rPr>
              <a:t> </a:t>
            </a:r>
            <a:r>
              <a:rPr lang="it-IT" dirty="0" err="1">
                <a:solidFill>
                  <a:schemeClr val="bg1"/>
                </a:solidFill>
              </a:rPr>
              <a:t>equality</a:t>
            </a:r>
            <a:r>
              <a:rPr lang="it-IT" dirty="0">
                <a:solidFill>
                  <a:schemeClr val="bg1"/>
                </a:solidFill>
              </a:rPr>
              <a:t> </a:t>
            </a:r>
            <a:r>
              <a:rPr lang="it-IT" dirty="0" err="1">
                <a:solidFill>
                  <a:schemeClr val="bg1"/>
                </a:solidFill>
              </a:rPr>
              <a:t>depends</a:t>
            </a:r>
            <a:r>
              <a:rPr lang="it-IT" dirty="0">
                <a:solidFill>
                  <a:schemeClr val="bg1"/>
                </a:solidFill>
              </a:rPr>
              <a:t> on </a:t>
            </a:r>
            <a:r>
              <a:rPr lang="it-IT" dirty="0" err="1">
                <a:solidFill>
                  <a:schemeClr val="bg1"/>
                </a:solidFill>
              </a:rPr>
              <a:t>policies</a:t>
            </a:r>
            <a:r>
              <a:rPr lang="it-IT" dirty="0">
                <a:solidFill>
                  <a:schemeClr val="bg1"/>
                </a:solidFill>
              </a:rPr>
              <a:t>, on </a:t>
            </a:r>
            <a:r>
              <a:rPr lang="it-IT" dirty="0" err="1">
                <a:solidFill>
                  <a:schemeClr val="bg1"/>
                </a:solidFill>
              </a:rPr>
              <a:t>epscific</a:t>
            </a:r>
            <a:r>
              <a:rPr lang="it-IT" dirty="0">
                <a:solidFill>
                  <a:schemeClr val="bg1"/>
                </a:solidFill>
              </a:rPr>
              <a:t> </a:t>
            </a:r>
            <a:r>
              <a:rPr lang="it-IT" dirty="0" err="1">
                <a:solidFill>
                  <a:schemeClr val="bg1"/>
                </a:solidFill>
              </a:rPr>
              <a:t>measure</a:t>
            </a:r>
            <a:r>
              <a:rPr lang="it-IT" dirty="0">
                <a:solidFill>
                  <a:schemeClr val="bg1"/>
                </a:solidFill>
              </a:rPr>
              <a:t>)</a:t>
            </a:r>
          </a:p>
        </p:txBody>
      </p:sp>
      <p:sp>
        <p:nvSpPr>
          <p:cNvPr id="5" name="Freccia a destra 4"/>
          <p:cNvSpPr/>
          <p:nvPr/>
        </p:nvSpPr>
        <p:spPr>
          <a:xfrm rot="9198984">
            <a:off x="5053954" y="2008999"/>
            <a:ext cx="120467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6669218" y="2996952"/>
            <a:ext cx="2267744" cy="2585323"/>
          </a:xfrm>
          <a:prstGeom prst="rect">
            <a:avLst/>
          </a:prstGeom>
          <a:solidFill>
            <a:schemeClr val="accent2">
              <a:lumMod val="20000"/>
              <a:lumOff val="80000"/>
            </a:schemeClr>
          </a:solidFill>
        </p:spPr>
        <p:txBody>
          <a:bodyPr wrap="square" rtlCol="0">
            <a:spAutoFit/>
          </a:bodyPr>
          <a:lstStyle/>
          <a:p>
            <a:r>
              <a:rPr lang="it-IT" dirty="0" err="1">
                <a:solidFill>
                  <a:schemeClr val="bg1"/>
                </a:solidFill>
              </a:rPr>
              <a:t>This</a:t>
            </a:r>
            <a:r>
              <a:rPr lang="it-IT" dirty="0">
                <a:solidFill>
                  <a:schemeClr val="bg1"/>
                </a:solidFill>
              </a:rPr>
              <a:t> </a:t>
            </a:r>
            <a:r>
              <a:rPr lang="it-IT" dirty="0" err="1">
                <a:solidFill>
                  <a:schemeClr val="bg1"/>
                </a:solidFill>
              </a:rPr>
              <a:t>is</a:t>
            </a:r>
            <a:r>
              <a:rPr lang="it-IT" dirty="0">
                <a:solidFill>
                  <a:schemeClr val="bg1"/>
                </a:solidFill>
              </a:rPr>
              <a:t> </a:t>
            </a:r>
            <a:r>
              <a:rPr lang="it-IT" b="1" dirty="0">
                <a:solidFill>
                  <a:srgbClr val="C00000"/>
                </a:solidFill>
              </a:rPr>
              <a:t>FEMINISM</a:t>
            </a:r>
            <a:r>
              <a:rPr lang="it-IT" dirty="0">
                <a:solidFill>
                  <a:schemeClr val="bg1"/>
                </a:solidFill>
              </a:rPr>
              <a:t>: </a:t>
            </a:r>
          </a:p>
          <a:p>
            <a:r>
              <a:rPr lang="it-IT" u="sng" dirty="0">
                <a:solidFill>
                  <a:schemeClr val="bg1"/>
                </a:solidFill>
              </a:rPr>
              <a:t>a </a:t>
            </a:r>
            <a:r>
              <a:rPr lang="it-IT" u="sng" dirty="0" err="1">
                <a:solidFill>
                  <a:schemeClr val="bg1"/>
                </a:solidFill>
              </a:rPr>
              <a:t>transformation</a:t>
            </a:r>
            <a:r>
              <a:rPr lang="it-IT" u="sng" dirty="0">
                <a:solidFill>
                  <a:schemeClr val="bg1"/>
                </a:solidFill>
              </a:rPr>
              <a:t> </a:t>
            </a:r>
            <a:r>
              <a:rPr lang="it-IT" dirty="0">
                <a:solidFill>
                  <a:schemeClr val="bg1"/>
                </a:solidFill>
              </a:rPr>
              <a:t>in the </a:t>
            </a:r>
            <a:r>
              <a:rPr lang="it-IT" dirty="0" err="1">
                <a:solidFill>
                  <a:schemeClr val="bg1"/>
                </a:solidFill>
              </a:rPr>
              <a:t>sense</a:t>
            </a:r>
            <a:r>
              <a:rPr lang="it-IT" dirty="0">
                <a:solidFill>
                  <a:schemeClr val="bg1"/>
                </a:solidFill>
              </a:rPr>
              <a:t> of  </a:t>
            </a:r>
          </a:p>
          <a:p>
            <a:r>
              <a:rPr lang="it-IT" dirty="0">
                <a:solidFill>
                  <a:schemeClr val="bg1"/>
                </a:solidFill>
              </a:rPr>
              <a:t>RIGHTS and JUSTICE FOR ALL (</a:t>
            </a:r>
            <a:r>
              <a:rPr lang="it-IT" dirty="0" err="1">
                <a:solidFill>
                  <a:schemeClr val="bg1"/>
                </a:solidFill>
              </a:rPr>
              <a:t>your</a:t>
            </a:r>
            <a:r>
              <a:rPr lang="it-IT" dirty="0">
                <a:solidFill>
                  <a:schemeClr val="bg1"/>
                </a:solidFill>
              </a:rPr>
              <a:t> </a:t>
            </a:r>
            <a:r>
              <a:rPr lang="it-IT" dirty="0" err="1">
                <a:solidFill>
                  <a:schemeClr val="bg1"/>
                </a:solidFill>
              </a:rPr>
              <a:t>equality</a:t>
            </a:r>
            <a:r>
              <a:rPr lang="it-IT" dirty="0">
                <a:solidFill>
                  <a:schemeClr val="bg1"/>
                </a:solidFill>
              </a:rPr>
              <a:t> </a:t>
            </a:r>
            <a:r>
              <a:rPr lang="it-IT" dirty="0" err="1">
                <a:solidFill>
                  <a:schemeClr val="bg1"/>
                </a:solidFill>
              </a:rPr>
              <a:t>depends</a:t>
            </a:r>
            <a:r>
              <a:rPr lang="it-IT" dirty="0">
                <a:solidFill>
                  <a:schemeClr val="bg1"/>
                </a:solidFill>
              </a:rPr>
              <a:t> on the </a:t>
            </a:r>
            <a:r>
              <a:rPr lang="it-IT" dirty="0" err="1">
                <a:solidFill>
                  <a:schemeClr val="bg1"/>
                </a:solidFill>
              </a:rPr>
              <a:t>condition</a:t>
            </a:r>
            <a:r>
              <a:rPr lang="it-IT" dirty="0">
                <a:solidFill>
                  <a:schemeClr val="bg1"/>
                </a:solidFill>
              </a:rPr>
              <a:t> of </a:t>
            </a:r>
            <a:r>
              <a:rPr lang="it-IT" dirty="0" err="1">
                <a:solidFill>
                  <a:schemeClr val="bg1"/>
                </a:solidFill>
              </a:rPr>
              <a:t>freedom</a:t>
            </a:r>
            <a:r>
              <a:rPr lang="it-IT" dirty="0">
                <a:solidFill>
                  <a:schemeClr val="bg1"/>
                </a:solidFill>
              </a:rPr>
              <a:t>  of </a:t>
            </a:r>
            <a:r>
              <a:rPr lang="it-IT" dirty="0" err="1">
                <a:solidFill>
                  <a:schemeClr val="bg1"/>
                </a:solidFill>
              </a:rPr>
              <a:t>all</a:t>
            </a:r>
            <a:r>
              <a:rPr lang="it-IT" dirty="0">
                <a:solidFill>
                  <a:schemeClr val="bg1"/>
                </a:solidFill>
              </a:rPr>
              <a:t> the </a:t>
            </a:r>
            <a:r>
              <a:rPr lang="it-IT" dirty="0" err="1">
                <a:solidFill>
                  <a:schemeClr val="bg1"/>
                </a:solidFill>
              </a:rPr>
              <a:t>people</a:t>
            </a:r>
            <a:r>
              <a:rPr lang="it-IT" dirty="0">
                <a:solidFill>
                  <a:schemeClr val="bg1"/>
                </a:solidFill>
              </a:rPr>
              <a:t>)</a:t>
            </a:r>
          </a:p>
        </p:txBody>
      </p:sp>
      <p:sp>
        <p:nvSpPr>
          <p:cNvPr id="8" name="Freccia a destra 7"/>
          <p:cNvSpPr/>
          <p:nvPr/>
        </p:nvSpPr>
        <p:spPr>
          <a:xfrm rot="7864286">
            <a:off x="5246923" y="4666355"/>
            <a:ext cx="1646056" cy="43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Arco 6"/>
          <p:cNvSpPr/>
          <p:nvPr/>
        </p:nvSpPr>
        <p:spPr>
          <a:xfrm>
            <a:off x="2592746" y="5112791"/>
            <a:ext cx="2448272" cy="1421576"/>
          </a:xfrm>
          <a:prstGeom prst="arc">
            <a:avLst>
              <a:gd name="adj1" fmla="val 16200000"/>
              <a:gd name="adj2" fmla="val 1561125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467088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7D8727-FABC-4AE9-96C2-834F80F3059E}"/>
              </a:ext>
            </a:extLst>
          </p:cNvPr>
          <p:cNvSpPr>
            <a:spLocks noGrp="1"/>
          </p:cNvSpPr>
          <p:nvPr>
            <p:ph type="title"/>
          </p:nvPr>
        </p:nvSpPr>
        <p:spPr>
          <a:xfrm>
            <a:off x="457200" y="3458026"/>
            <a:ext cx="8229600" cy="3168352"/>
          </a:xfrm>
          <a:noFill/>
        </p:spPr>
        <p:txBody>
          <a:bodyPr>
            <a:normAutofit/>
          </a:bodyPr>
          <a:lstStyle/>
          <a:p>
            <a:pPr algn="ctr"/>
            <a:r>
              <a:rPr lang="it-IT" b="1" dirty="0">
                <a:solidFill>
                  <a:schemeClr val="tx1"/>
                </a:solidFill>
              </a:rPr>
              <a:t>So</a:t>
            </a:r>
            <a:br>
              <a:rPr lang="it-IT" b="1" dirty="0">
                <a:solidFill>
                  <a:schemeClr val="tx1"/>
                </a:solidFill>
              </a:rPr>
            </a:br>
            <a:r>
              <a:rPr lang="it-IT" b="1" dirty="0">
                <a:solidFill>
                  <a:schemeClr val="tx1"/>
                </a:solidFill>
              </a:rPr>
              <a:t>be </a:t>
            </a:r>
            <a:r>
              <a:rPr lang="it-IT" b="1" dirty="0" err="1">
                <a:solidFill>
                  <a:schemeClr val="tx1"/>
                </a:solidFill>
              </a:rPr>
              <a:t>critic</a:t>
            </a:r>
            <a:br>
              <a:rPr lang="it-IT" b="1" dirty="0">
                <a:solidFill>
                  <a:schemeClr val="tx1"/>
                </a:solidFill>
              </a:rPr>
            </a:br>
            <a:r>
              <a:rPr lang="it-IT" b="1" dirty="0">
                <a:solidFill>
                  <a:schemeClr val="tx1"/>
                </a:solidFill>
              </a:rPr>
              <a:t>and put </a:t>
            </a:r>
            <a:r>
              <a:rPr lang="it-IT" b="1" dirty="0" err="1">
                <a:solidFill>
                  <a:schemeClr val="tx1"/>
                </a:solidFill>
              </a:rPr>
              <a:t>everything</a:t>
            </a:r>
            <a:r>
              <a:rPr lang="it-IT" b="1" dirty="0">
                <a:solidFill>
                  <a:schemeClr val="tx1"/>
                </a:solidFill>
              </a:rPr>
              <a:t> </a:t>
            </a:r>
            <a:br>
              <a:rPr lang="it-IT" b="1" dirty="0">
                <a:solidFill>
                  <a:schemeClr val="tx1"/>
                </a:solidFill>
              </a:rPr>
            </a:br>
            <a:r>
              <a:rPr lang="it-IT" b="1" dirty="0" err="1">
                <a:solidFill>
                  <a:schemeClr val="tx1"/>
                </a:solidFill>
              </a:rPr>
              <a:t>into</a:t>
            </a:r>
            <a:r>
              <a:rPr lang="it-IT" b="1" dirty="0">
                <a:solidFill>
                  <a:schemeClr val="tx1"/>
                </a:solidFill>
              </a:rPr>
              <a:t> </a:t>
            </a:r>
            <a:r>
              <a:rPr lang="it-IT" b="1" dirty="0" err="1">
                <a:solidFill>
                  <a:schemeClr val="tx1"/>
                </a:solidFill>
              </a:rPr>
              <a:t>question</a:t>
            </a:r>
            <a:r>
              <a:rPr lang="it-IT" b="1" dirty="0">
                <a:solidFill>
                  <a:schemeClr val="tx1"/>
                </a:solidFill>
              </a:rPr>
              <a:t>!</a:t>
            </a:r>
          </a:p>
        </p:txBody>
      </p:sp>
      <p:pic>
        <p:nvPicPr>
          <p:cNvPr id="3" name="Immagine 2">
            <a:extLst>
              <a:ext uri="{FF2B5EF4-FFF2-40B4-BE49-F238E27FC236}">
                <a16:creationId xmlns:a16="http://schemas.microsoft.com/office/drawing/2014/main" id="{E7E6EB98-6CBB-4952-9D90-024AC18FB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42377" y="708720"/>
            <a:ext cx="4659246" cy="2808312"/>
          </a:xfrm>
          <a:prstGeom prst="rect">
            <a:avLst/>
          </a:prstGeom>
        </p:spPr>
      </p:pic>
    </p:spTree>
    <p:extLst>
      <p:ext uri="{BB962C8B-B14F-4D97-AF65-F5344CB8AC3E}">
        <p14:creationId xmlns:p14="http://schemas.microsoft.com/office/powerpoint/2010/main" val="17650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635896" y="404664"/>
            <a:ext cx="5364087" cy="5509200"/>
          </a:xfrm>
          <a:prstGeom prst="rect">
            <a:avLst/>
          </a:prstGeom>
          <a:solidFill>
            <a:schemeClr val="accent6">
              <a:lumMod val="20000"/>
              <a:lumOff val="80000"/>
            </a:schemeClr>
          </a:solidFill>
        </p:spPr>
        <p:txBody>
          <a:bodyPr wrap="square" rtlCol="0">
            <a:spAutoFit/>
          </a:bodyPr>
          <a:lstStyle/>
          <a:p>
            <a:r>
              <a:rPr lang="it-IT" sz="1600" dirty="0">
                <a:solidFill>
                  <a:schemeClr val="bg1"/>
                </a:solidFill>
              </a:rPr>
              <a:t>Hi, </a:t>
            </a:r>
            <a:r>
              <a:rPr lang="it-IT" sz="1600" dirty="0" err="1">
                <a:solidFill>
                  <a:schemeClr val="bg1"/>
                </a:solidFill>
              </a:rPr>
              <a:t>I’m</a:t>
            </a:r>
            <a:r>
              <a:rPr lang="it-IT" sz="1600" dirty="0">
                <a:solidFill>
                  <a:schemeClr val="bg1"/>
                </a:solidFill>
              </a:rPr>
              <a:t> </a:t>
            </a:r>
            <a:r>
              <a:rPr lang="it-IT" sz="1600" b="1" dirty="0">
                <a:solidFill>
                  <a:schemeClr val="bg1"/>
                </a:solidFill>
              </a:rPr>
              <a:t>Lorenza Perini</a:t>
            </a:r>
          </a:p>
          <a:p>
            <a:r>
              <a:rPr lang="en-US" sz="1600" dirty="0">
                <a:solidFill>
                  <a:schemeClr val="bg1"/>
                </a:solidFill>
              </a:rPr>
              <a:t>Researcher at the Political Science Dept. of the University of Padua. </a:t>
            </a:r>
          </a:p>
          <a:p>
            <a:r>
              <a:rPr lang="en-US" sz="1600" dirty="0">
                <a:solidFill>
                  <a:schemeClr val="bg1"/>
                </a:solidFill>
              </a:rPr>
              <a:t>I currently teach “gender policies”, both at the basic level degrees and at master level degrees.</a:t>
            </a:r>
          </a:p>
          <a:p>
            <a:endParaRPr lang="en-US" sz="1600" dirty="0">
              <a:solidFill>
                <a:schemeClr val="bg1"/>
              </a:solidFill>
            </a:endParaRPr>
          </a:p>
          <a:p>
            <a:r>
              <a:rPr lang="en-US" sz="1600" dirty="0">
                <a:solidFill>
                  <a:schemeClr val="bg1"/>
                </a:solidFill>
              </a:rPr>
              <a:t>I am a member of the Equal Opportunities Commission (CUG), of the Regional Studies Research Centre (CISR) and of the Gender research Center (CEC) at UNIPD.</a:t>
            </a:r>
          </a:p>
          <a:p>
            <a:endParaRPr lang="en-US" sz="1600" dirty="0">
              <a:solidFill>
                <a:schemeClr val="bg1"/>
              </a:solidFill>
            </a:endParaRPr>
          </a:p>
          <a:p>
            <a:r>
              <a:rPr lang="en-US" sz="1600" dirty="0">
                <a:solidFill>
                  <a:schemeClr val="bg1"/>
                </a:solidFill>
              </a:rPr>
              <a:t>I have a PhD in </a:t>
            </a:r>
            <a:r>
              <a:rPr lang="en-US" sz="1600" b="1" dirty="0">
                <a:solidFill>
                  <a:schemeClr val="bg1"/>
                </a:solidFill>
              </a:rPr>
              <a:t>Contemporary History </a:t>
            </a:r>
            <a:r>
              <a:rPr lang="en-US" sz="1600" dirty="0">
                <a:solidFill>
                  <a:schemeClr val="bg1"/>
                </a:solidFill>
              </a:rPr>
              <a:t>and another in </a:t>
            </a:r>
            <a:r>
              <a:rPr lang="en-US" sz="1600" b="1" dirty="0">
                <a:solidFill>
                  <a:schemeClr val="bg1"/>
                </a:solidFill>
              </a:rPr>
              <a:t>Urban Planning</a:t>
            </a:r>
          </a:p>
          <a:p>
            <a:r>
              <a:rPr lang="en-US" sz="1600" dirty="0">
                <a:solidFill>
                  <a:schemeClr val="bg1"/>
                </a:solidFill>
              </a:rPr>
              <a:t>My research field is placed in a context of investigation  at the intersection of</a:t>
            </a:r>
          </a:p>
          <a:p>
            <a:endParaRPr lang="en-US" sz="1600" dirty="0">
              <a:solidFill>
                <a:schemeClr val="bg1"/>
              </a:solidFill>
            </a:endParaRPr>
          </a:p>
          <a:p>
            <a:pPr lvl="1"/>
            <a:r>
              <a:rPr lang="en-US" sz="1400" dirty="0">
                <a:solidFill>
                  <a:schemeClr val="bg1"/>
                </a:solidFill>
              </a:rPr>
              <a:t>1. </a:t>
            </a:r>
            <a:r>
              <a:rPr lang="en-US" sz="1400" b="1" dirty="0">
                <a:solidFill>
                  <a:schemeClr val="bg1"/>
                </a:solidFill>
              </a:rPr>
              <a:t>The citizenship of rights </a:t>
            </a:r>
            <a:r>
              <a:rPr lang="en-US" sz="1400" dirty="0">
                <a:solidFill>
                  <a:schemeClr val="bg1"/>
                </a:solidFill>
              </a:rPr>
              <a:t>(different path for women and </a:t>
            </a:r>
            <a:r>
              <a:rPr lang="en-US" sz="1400" dirty="0" err="1">
                <a:solidFill>
                  <a:schemeClr val="bg1"/>
                </a:solidFill>
              </a:rPr>
              <a:t>lgbtqia</a:t>
            </a:r>
            <a:r>
              <a:rPr lang="en-US" sz="1400" dirty="0">
                <a:solidFill>
                  <a:schemeClr val="bg1"/>
                </a:solidFill>
              </a:rPr>
              <a:t>+)</a:t>
            </a:r>
          </a:p>
          <a:p>
            <a:pPr lvl="1"/>
            <a:r>
              <a:rPr lang="en-US" sz="1400" dirty="0">
                <a:solidFill>
                  <a:schemeClr val="bg1"/>
                </a:solidFill>
              </a:rPr>
              <a:t>2. </a:t>
            </a:r>
            <a:r>
              <a:rPr lang="en-US" sz="1400" b="1" dirty="0">
                <a:solidFill>
                  <a:schemeClr val="bg1"/>
                </a:solidFill>
              </a:rPr>
              <a:t>the FEMINIST perspective in the policy making process</a:t>
            </a:r>
            <a:r>
              <a:rPr lang="en-US" sz="1400" dirty="0">
                <a:solidFill>
                  <a:schemeClr val="bg1"/>
                </a:solidFill>
              </a:rPr>
              <a:t>: are policies built with a perspective of inclusiveness, non discrimination and with a perspective of freedom for all from the beginning or not? </a:t>
            </a:r>
          </a:p>
          <a:p>
            <a:pPr lvl="1"/>
            <a:r>
              <a:rPr lang="en-US" sz="1400" dirty="0">
                <a:solidFill>
                  <a:schemeClr val="bg1"/>
                </a:solidFill>
              </a:rPr>
              <a:t>3. </a:t>
            </a:r>
            <a:r>
              <a:rPr lang="en-US" sz="1400" b="1" dirty="0">
                <a:solidFill>
                  <a:schemeClr val="bg1"/>
                </a:solidFill>
              </a:rPr>
              <a:t>The right to the city </a:t>
            </a:r>
            <a:r>
              <a:rPr lang="en-US" sz="1400" dirty="0">
                <a:solidFill>
                  <a:schemeClr val="bg1"/>
                </a:solidFill>
              </a:rPr>
              <a:t>and  the impact of urban planning and policies on people</a:t>
            </a:r>
            <a:endParaRPr lang="it-IT" sz="1400" dirty="0"/>
          </a:p>
        </p:txBody>
      </p:sp>
      <p:pic>
        <p:nvPicPr>
          <p:cNvPr id="5" name="Immagine 4">
            <a:extLst>
              <a:ext uri="{FF2B5EF4-FFF2-40B4-BE49-F238E27FC236}">
                <a16:creationId xmlns:a16="http://schemas.microsoft.com/office/drawing/2014/main" id="{87D68E88-FFCA-4FAB-9CCE-B3C52A253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556792"/>
            <a:ext cx="3030860" cy="3064915"/>
          </a:xfrm>
          <a:prstGeom prst="rect">
            <a:avLst/>
          </a:prstGeom>
        </p:spPr>
      </p:pic>
    </p:spTree>
    <p:extLst>
      <p:ext uri="{BB962C8B-B14F-4D97-AF65-F5344CB8AC3E}">
        <p14:creationId xmlns:p14="http://schemas.microsoft.com/office/powerpoint/2010/main" val="385697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p:nvPr>
        </p:nvSpPr>
        <p:spPr>
          <a:xfrm>
            <a:off x="1043604" y="620685"/>
            <a:ext cx="6781803" cy="5236092"/>
          </a:xfrm>
          <a:solidFill>
            <a:srgbClr val="F9B268"/>
          </a:solidFill>
        </p:spPr>
        <p:txBody>
          <a:bodyPr>
            <a:normAutofit/>
          </a:bodyPr>
          <a:lstStyle/>
          <a:p>
            <a:pPr lvl="0" algn="ctr"/>
            <a:r>
              <a:rPr lang="en-US" sz="4900" dirty="0"/>
              <a:t>Interaction </a:t>
            </a:r>
            <a:br>
              <a:rPr lang="en-US" sz="4900" dirty="0"/>
            </a:br>
            <a:r>
              <a:rPr lang="en-US" sz="4900" dirty="0"/>
              <a:t>debate </a:t>
            </a:r>
            <a:br>
              <a:rPr lang="en-US" sz="4900" dirty="0"/>
            </a:br>
            <a:r>
              <a:rPr lang="en-US" sz="4900" dirty="0"/>
              <a:t>attendance</a:t>
            </a:r>
            <a:br>
              <a:rPr lang="en-US" sz="4900" dirty="0"/>
            </a:br>
            <a:br>
              <a:rPr lang="en-US" sz="4900" dirty="0"/>
            </a:br>
            <a:r>
              <a:rPr lang="en-US" sz="4900" b="1" dirty="0"/>
              <a:t>strongly recommended!!!</a:t>
            </a:r>
            <a:br>
              <a:rPr lang="it-IT" sz="4900" dirty="0"/>
            </a:br>
            <a:endParaRPr lang="it-IT" sz="4900" dirty="0"/>
          </a:p>
        </p:txBody>
      </p:sp>
    </p:spTree>
    <p:extLst>
      <p:ext uri="{BB962C8B-B14F-4D97-AF65-F5344CB8AC3E}">
        <p14:creationId xmlns:p14="http://schemas.microsoft.com/office/powerpoint/2010/main" val="221503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63F20-3CAD-4330-AE4C-03E36181A8E7}"/>
              </a:ext>
            </a:extLst>
          </p:cNvPr>
          <p:cNvSpPr>
            <a:spLocks noGrp="1"/>
          </p:cNvSpPr>
          <p:nvPr>
            <p:ph type="title"/>
          </p:nvPr>
        </p:nvSpPr>
        <p:spPr/>
        <p:txBody>
          <a:bodyPr/>
          <a:lstStyle/>
          <a:p>
            <a:r>
              <a:rPr lang="it-IT" dirty="0" err="1"/>
              <a:t>timetable</a:t>
            </a:r>
            <a:endParaRPr lang="it-IT" dirty="0"/>
          </a:p>
        </p:txBody>
      </p:sp>
      <p:sp>
        <p:nvSpPr>
          <p:cNvPr id="3" name="Segnaposto contenuto 2">
            <a:extLst>
              <a:ext uri="{FF2B5EF4-FFF2-40B4-BE49-F238E27FC236}">
                <a16:creationId xmlns:a16="http://schemas.microsoft.com/office/drawing/2014/main" id="{079015F2-F52F-4516-AC09-FF203066F777}"/>
              </a:ext>
            </a:extLst>
          </p:cNvPr>
          <p:cNvSpPr>
            <a:spLocks noGrp="1"/>
          </p:cNvSpPr>
          <p:nvPr>
            <p:ph idx="1"/>
          </p:nvPr>
        </p:nvSpPr>
        <p:spPr>
          <a:xfrm>
            <a:off x="251520" y="1844824"/>
            <a:ext cx="8568952" cy="4608512"/>
          </a:xfrm>
        </p:spPr>
        <p:txBody>
          <a:bodyPr>
            <a:normAutofit fontScale="92500" lnSpcReduction="10000"/>
          </a:bodyPr>
          <a:lstStyle/>
          <a:p>
            <a:r>
              <a:rPr lang="it-IT" sz="3600" dirty="0"/>
              <a:t> </a:t>
            </a:r>
          </a:p>
          <a:p>
            <a:r>
              <a:rPr lang="it-IT" sz="3600" dirty="0" err="1">
                <a:solidFill>
                  <a:schemeClr val="tx1">
                    <a:lumMod val="75000"/>
                  </a:schemeClr>
                </a:solidFill>
              </a:rPr>
              <a:t>Days</a:t>
            </a:r>
            <a:r>
              <a:rPr lang="it-IT" sz="3600" dirty="0">
                <a:solidFill>
                  <a:schemeClr val="tx1">
                    <a:lumMod val="75000"/>
                  </a:schemeClr>
                </a:solidFill>
              </a:rPr>
              <a:t>: </a:t>
            </a:r>
            <a:r>
              <a:rPr lang="it-IT" sz="3600" dirty="0"/>
              <a:t>MONDAY and TUESDAY </a:t>
            </a:r>
          </a:p>
          <a:p>
            <a:r>
              <a:rPr lang="it-IT" sz="3600" dirty="0" err="1">
                <a:solidFill>
                  <a:schemeClr val="tx1">
                    <a:lumMod val="75000"/>
                  </a:schemeClr>
                </a:solidFill>
              </a:rPr>
              <a:t>When</a:t>
            </a:r>
            <a:r>
              <a:rPr lang="it-IT" sz="3600" dirty="0"/>
              <a:t>: 28th </a:t>
            </a:r>
            <a:r>
              <a:rPr lang="it-IT" sz="3600" dirty="0" err="1"/>
              <a:t>Feb</a:t>
            </a:r>
            <a:r>
              <a:rPr lang="it-IT" sz="3600" dirty="0"/>
              <a:t>  to </a:t>
            </a:r>
            <a:r>
              <a:rPr lang="it-IT" sz="3600" dirty="0" err="1"/>
              <a:t>May</a:t>
            </a:r>
            <a:r>
              <a:rPr lang="it-IT" sz="3600" dirty="0"/>
              <a:t> 24th 2022</a:t>
            </a:r>
          </a:p>
          <a:p>
            <a:r>
              <a:rPr lang="it-IT" sz="3600" dirty="0" err="1">
                <a:solidFill>
                  <a:schemeClr val="tx1">
                    <a:lumMod val="75000"/>
                  </a:schemeClr>
                </a:solidFill>
              </a:rPr>
              <a:t>Where</a:t>
            </a:r>
            <a:r>
              <a:rPr lang="it-IT" sz="3600" dirty="0"/>
              <a:t>: </a:t>
            </a:r>
            <a:r>
              <a:rPr lang="it-IT" sz="3600" dirty="0" err="1"/>
              <a:t>Monday</a:t>
            </a:r>
            <a:r>
              <a:rPr lang="it-IT" sz="3600" dirty="0"/>
              <a:t>: Aula Comune; </a:t>
            </a:r>
            <a:r>
              <a:rPr lang="it-IT" sz="3600" dirty="0" err="1"/>
              <a:t>Tuesday</a:t>
            </a:r>
            <a:r>
              <a:rPr lang="it-IT" sz="3600" dirty="0"/>
              <a:t>: Aula N</a:t>
            </a:r>
          </a:p>
          <a:p>
            <a:r>
              <a:rPr lang="it-IT" sz="3600" dirty="0">
                <a:solidFill>
                  <a:schemeClr val="tx1">
                    <a:lumMod val="75000"/>
                  </a:schemeClr>
                </a:solidFill>
              </a:rPr>
              <a:t>Time</a:t>
            </a:r>
            <a:r>
              <a:rPr lang="it-IT" sz="3600" dirty="0"/>
              <a:t>: 2.45 </a:t>
            </a:r>
            <a:r>
              <a:rPr lang="it-IT" sz="3600" dirty="0" err="1"/>
              <a:t>pm</a:t>
            </a:r>
            <a:r>
              <a:rPr lang="it-IT" sz="3600" dirty="0"/>
              <a:t> to 4.15 </a:t>
            </a:r>
            <a:r>
              <a:rPr lang="it-IT" sz="3600" dirty="0" err="1"/>
              <a:t>pm</a:t>
            </a:r>
            <a:endParaRPr lang="it-IT" sz="3600" dirty="0"/>
          </a:p>
          <a:p>
            <a:r>
              <a:rPr lang="it-IT" sz="3600" dirty="0"/>
              <a:t> (in case of </a:t>
            </a:r>
            <a:r>
              <a:rPr lang="it-IT" sz="3600" dirty="0" err="1"/>
              <a:t>persisting</a:t>
            </a:r>
            <a:r>
              <a:rPr lang="it-IT" sz="3600" dirty="0"/>
              <a:t> </a:t>
            </a:r>
            <a:r>
              <a:rPr lang="it-IT" sz="3600" dirty="0" err="1"/>
              <a:t>overlapping</a:t>
            </a:r>
            <a:r>
              <a:rPr lang="it-IT" sz="3600" dirty="0"/>
              <a:t> with other </a:t>
            </a:r>
            <a:r>
              <a:rPr lang="it-IT" sz="3600" dirty="0" err="1"/>
              <a:t>lessons</a:t>
            </a:r>
            <a:r>
              <a:rPr lang="it-IT" sz="3600" dirty="0"/>
              <a:t>, </a:t>
            </a:r>
            <a:r>
              <a:rPr lang="it-IT" sz="3600" dirty="0" err="1"/>
              <a:t>you</a:t>
            </a:r>
            <a:r>
              <a:rPr lang="it-IT" sz="3600" dirty="0"/>
              <a:t> can </a:t>
            </a:r>
            <a:r>
              <a:rPr lang="it-IT" sz="3600" dirty="0" err="1"/>
              <a:t>rely</a:t>
            </a:r>
            <a:r>
              <a:rPr lang="it-IT" sz="3600" dirty="0"/>
              <a:t> on the recordings </a:t>
            </a:r>
            <a:r>
              <a:rPr lang="it-IT" sz="3600" dirty="0" err="1"/>
              <a:t>uploaded</a:t>
            </a:r>
            <a:r>
              <a:rPr lang="it-IT" sz="3600" dirty="0"/>
              <a:t> in the </a:t>
            </a:r>
            <a:r>
              <a:rPr lang="it-IT" sz="3600" dirty="0" err="1"/>
              <a:t>moodle</a:t>
            </a:r>
            <a:r>
              <a:rPr lang="it-IT" sz="3600" dirty="0"/>
              <a:t> page)</a:t>
            </a:r>
          </a:p>
          <a:p>
            <a:endParaRPr lang="it-IT" sz="3600" dirty="0"/>
          </a:p>
        </p:txBody>
      </p:sp>
    </p:spTree>
    <p:extLst>
      <p:ext uri="{BB962C8B-B14F-4D97-AF65-F5344CB8AC3E}">
        <p14:creationId xmlns:p14="http://schemas.microsoft.com/office/powerpoint/2010/main" val="423223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p:nvPr>
        </p:nvSpPr>
        <p:spPr>
          <a:xfrm>
            <a:off x="827584" y="548680"/>
            <a:ext cx="6781803" cy="1015011"/>
          </a:xfrm>
          <a:solidFill>
            <a:schemeClr val="accent5">
              <a:lumMod val="40000"/>
              <a:lumOff val="60000"/>
            </a:schemeClr>
          </a:solidFill>
        </p:spPr>
        <p:txBody>
          <a:bodyPr/>
          <a:lstStyle/>
          <a:p>
            <a:pPr lvl="0"/>
            <a:r>
              <a:rPr lang="it-IT" b="1" dirty="0">
                <a:solidFill>
                  <a:srgbClr val="C00000"/>
                </a:solidFill>
              </a:rPr>
              <a:t>EXAMINATION</a:t>
            </a:r>
          </a:p>
        </p:txBody>
      </p:sp>
      <p:sp>
        <p:nvSpPr>
          <p:cNvPr id="3" name="Segnaposto contenuto 2"/>
          <p:cNvSpPr txBox="1">
            <a:spLocks noGrp="1"/>
          </p:cNvSpPr>
          <p:nvPr>
            <p:ph idx="1"/>
          </p:nvPr>
        </p:nvSpPr>
        <p:spPr>
          <a:xfrm>
            <a:off x="251520" y="1916832"/>
            <a:ext cx="8424936" cy="3958208"/>
          </a:xfrm>
          <a:solidFill>
            <a:srgbClr val="F9B268"/>
          </a:solidFill>
        </p:spPr>
        <p:txBody>
          <a:bodyPr>
            <a:normAutofit fontScale="62500" lnSpcReduction="20000"/>
          </a:bodyPr>
          <a:lstStyle/>
          <a:p>
            <a:pPr marL="0" lvl="0" indent="0">
              <a:buNone/>
            </a:pPr>
            <a:r>
              <a:rPr lang="it-IT" sz="3200" b="1" dirty="0">
                <a:solidFill>
                  <a:schemeClr val="bg1"/>
                </a:solidFill>
              </a:rPr>
              <a:t>At the end of the class, </a:t>
            </a:r>
            <a:r>
              <a:rPr lang="it-IT" sz="3200" b="1" dirty="0" err="1">
                <a:solidFill>
                  <a:schemeClr val="bg1"/>
                </a:solidFill>
              </a:rPr>
              <a:t>all</a:t>
            </a:r>
            <a:r>
              <a:rPr lang="it-IT" sz="3200" b="1" dirty="0">
                <a:solidFill>
                  <a:schemeClr val="bg1"/>
                </a:solidFill>
              </a:rPr>
              <a:t> </a:t>
            </a:r>
            <a:r>
              <a:rPr lang="it-IT" sz="3200" b="1" dirty="0" err="1">
                <a:solidFill>
                  <a:schemeClr val="bg1"/>
                </a:solidFill>
              </a:rPr>
              <a:t>students</a:t>
            </a:r>
            <a:r>
              <a:rPr lang="it-IT" sz="3200" b="1" dirty="0">
                <a:solidFill>
                  <a:schemeClr val="bg1"/>
                </a:solidFill>
              </a:rPr>
              <a:t> </a:t>
            </a:r>
            <a:r>
              <a:rPr lang="it-IT" sz="3200" dirty="0">
                <a:solidFill>
                  <a:schemeClr val="bg1"/>
                </a:solidFill>
              </a:rPr>
              <a:t>are </a:t>
            </a:r>
            <a:r>
              <a:rPr lang="it-IT" sz="3200" dirty="0" err="1">
                <a:solidFill>
                  <a:schemeClr val="bg1"/>
                </a:solidFill>
              </a:rPr>
              <a:t>asked</a:t>
            </a:r>
            <a:r>
              <a:rPr lang="it-IT" sz="3200" dirty="0">
                <a:solidFill>
                  <a:schemeClr val="bg1"/>
                </a:solidFill>
              </a:rPr>
              <a:t> to:</a:t>
            </a:r>
          </a:p>
          <a:p>
            <a:pPr marL="0" lvl="0" indent="0">
              <a:buNone/>
            </a:pPr>
            <a:endParaRPr lang="it-IT" sz="3200" dirty="0">
              <a:solidFill>
                <a:schemeClr val="bg1"/>
              </a:solidFill>
            </a:endParaRPr>
          </a:p>
          <a:p>
            <a:pPr marL="514350" lvl="0" indent="-514350">
              <a:buAutoNum type="arabicPeriod"/>
            </a:pPr>
            <a:r>
              <a:rPr lang="it-IT" sz="3200" dirty="0" err="1">
                <a:solidFill>
                  <a:schemeClr val="bg1"/>
                </a:solidFill>
              </a:rPr>
              <a:t>Choose</a:t>
            </a:r>
            <a:r>
              <a:rPr lang="it-IT" sz="3200" dirty="0">
                <a:solidFill>
                  <a:schemeClr val="bg1"/>
                </a:solidFill>
              </a:rPr>
              <a:t> a </a:t>
            </a:r>
            <a:r>
              <a:rPr lang="it-IT" sz="3200" dirty="0" err="1">
                <a:solidFill>
                  <a:schemeClr val="bg1"/>
                </a:solidFill>
              </a:rPr>
              <a:t>topic</a:t>
            </a:r>
            <a:r>
              <a:rPr lang="it-IT" sz="3200" dirty="0">
                <a:solidFill>
                  <a:schemeClr val="bg1"/>
                </a:solidFill>
              </a:rPr>
              <a:t> of </a:t>
            </a:r>
            <a:r>
              <a:rPr lang="it-IT" sz="3200" dirty="0" err="1">
                <a:solidFill>
                  <a:schemeClr val="bg1"/>
                </a:solidFill>
              </a:rPr>
              <a:t>interest</a:t>
            </a:r>
            <a:r>
              <a:rPr lang="it-IT" sz="3200" dirty="0">
                <a:solidFill>
                  <a:schemeClr val="bg1"/>
                </a:solidFill>
              </a:rPr>
              <a:t> and start collecting </a:t>
            </a:r>
            <a:r>
              <a:rPr lang="it-IT" sz="3200" dirty="0" err="1">
                <a:solidFill>
                  <a:schemeClr val="bg1"/>
                </a:solidFill>
              </a:rPr>
              <a:t>sources</a:t>
            </a:r>
            <a:r>
              <a:rPr lang="it-IT" sz="3200" dirty="0">
                <a:solidFill>
                  <a:schemeClr val="bg1"/>
                </a:solidFill>
              </a:rPr>
              <a:t> on </a:t>
            </a:r>
            <a:r>
              <a:rPr lang="it-IT" sz="3200" dirty="0" err="1">
                <a:solidFill>
                  <a:schemeClr val="bg1"/>
                </a:solidFill>
              </a:rPr>
              <a:t>it</a:t>
            </a:r>
            <a:endParaRPr lang="it-IT" sz="3200" dirty="0">
              <a:solidFill>
                <a:schemeClr val="bg1"/>
              </a:solidFill>
            </a:endParaRPr>
          </a:p>
          <a:p>
            <a:pPr marL="514350" lvl="0" indent="-514350">
              <a:buAutoNum type="arabicPeriod"/>
            </a:pPr>
            <a:r>
              <a:rPr lang="it-IT" sz="3200" dirty="0" err="1">
                <a:solidFill>
                  <a:schemeClr val="bg1"/>
                </a:solidFill>
              </a:rPr>
              <a:t>Presenting</a:t>
            </a:r>
            <a:r>
              <a:rPr lang="it-IT" sz="3200" dirty="0">
                <a:solidFill>
                  <a:schemeClr val="bg1"/>
                </a:solidFill>
              </a:rPr>
              <a:t> the research </a:t>
            </a:r>
            <a:r>
              <a:rPr lang="it-IT" sz="3200" dirty="0" err="1">
                <a:solidFill>
                  <a:schemeClr val="bg1"/>
                </a:solidFill>
              </a:rPr>
              <a:t>design&amp;framework</a:t>
            </a:r>
            <a:r>
              <a:rPr lang="it-IT" sz="3200" dirty="0">
                <a:solidFill>
                  <a:schemeClr val="bg1"/>
                </a:solidFill>
              </a:rPr>
              <a:t> to the </a:t>
            </a:r>
            <a:r>
              <a:rPr lang="it-IT" sz="3200" dirty="0" err="1">
                <a:solidFill>
                  <a:schemeClr val="bg1"/>
                </a:solidFill>
              </a:rPr>
              <a:t>rest</a:t>
            </a:r>
            <a:r>
              <a:rPr lang="it-IT" sz="3200" dirty="0">
                <a:solidFill>
                  <a:schemeClr val="bg1"/>
                </a:solidFill>
              </a:rPr>
              <a:t> of the </a:t>
            </a:r>
            <a:r>
              <a:rPr lang="it-IT" sz="3200" dirty="0" err="1">
                <a:solidFill>
                  <a:schemeClr val="bg1"/>
                </a:solidFill>
              </a:rPr>
              <a:t>students</a:t>
            </a:r>
            <a:r>
              <a:rPr lang="it-IT" sz="3200" dirty="0">
                <a:solidFill>
                  <a:schemeClr val="bg1"/>
                </a:solidFill>
              </a:rPr>
              <a:t> in a </a:t>
            </a:r>
            <a:r>
              <a:rPr lang="it-IT" sz="3200" dirty="0" err="1">
                <a:solidFill>
                  <a:schemeClr val="bg1"/>
                </a:solidFill>
              </a:rPr>
              <a:t>PPt</a:t>
            </a:r>
            <a:r>
              <a:rPr lang="it-IT" sz="3200" dirty="0">
                <a:solidFill>
                  <a:schemeClr val="bg1"/>
                </a:solidFill>
              </a:rPr>
              <a:t> presentation </a:t>
            </a:r>
          </a:p>
          <a:p>
            <a:pPr marL="514350" lvl="0" indent="-514350">
              <a:buAutoNum type="arabicPeriod"/>
            </a:pPr>
            <a:r>
              <a:rPr lang="it-IT" sz="3200" dirty="0">
                <a:solidFill>
                  <a:schemeClr val="bg1"/>
                </a:solidFill>
              </a:rPr>
              <a:t>Produce a paper (5000 words more or </a:t>
            </a:r>
            <a:r>
              <a:rPr lang="it-IT" sz="3200" dirty="0" err="1">
                <a:solidFill>
                  <a:schemeClr val="bg1"/>
                </a:solidFill>
              </a:rPr>
              <a:t>less</a:t>
            </a:r>
            <a:r>
              <a:rPr lang="it-IT" sz="3200" dirty="0">
                <a:solidFill>
                  <a:schemeClr val="bg1"/>
                </a:solidFill>
              </a:rPr>
              <a:t>) on the </a:t>
            </a:r>
            <a:r>
              <a:rPr lang="it-IT" sz="3200" dirty="0" err="1">
                <a:solidFill>
                  <a:schemeClr val="bg1"/>
                </a:solidFill>
              </a:rPr>
              <a:t>chosen</a:t>
            </a:r>
            <a:r>
              <a:rPr lang="it-IT" sz="3200" dirty="0">
                <a:solidFill>
                  <a:schemeClr val="bg1"/>
                </a:solidFill>
              </a:rPr>
              <a:t> </a:t>
            </a:r>
            <a:r>
              <a:rPr lang="it-IT" sz="3200" dirty="0" err="1">
                <a:solidFill>
                  <a:schemeClr val="bg1"/>
                </a:solidFill>
              </a:rPr>
              <a:t>topic</a:t>
            </a:r>
            <a:r>
              <a:rPr lang="it-IT" sz="3200" dirty="0">
                <a:solidFill>
                  <a:schemeClr val="bg1"/>
                </a:solidFill>
              </a:rPr>
              <a:t> </a:t>
            </a:r>
          </a:p>
          <a:p>
            <a:pPr marL="514350" lvl="0" indent="-514350">
              <a:buAutoNum type="arabicPeriod"/>
            </a:pPr>
            <a:r>
              <a:rPr lang="it-IT" sz="3200" dirty="0">
                <a:solidFill>
                  <a:schemeClr val="bg1"/>
                </a:solidFill>
              </a:rPr>
              <a:t>(</a:t>
            </a:r>
            <a:r>
              <a:rPr lang="it-IT" sz="3200" dirty="0" err="1">
                <a:solidFill>
                  <a:schemeClr val="bg1"/>
                </a:solidFill>
              </a:rPr>
              <a:t>instead</a:t>
            </a:r>
            <a:r>
              <a:rPr lang="it-IT" sz="3200" dirty="0">
                <a:solidFill>
                  <a:schemeClr val="bg1"/>
                </a:solidFill>
              </a:rPr>
              <a:t> of a </a:t>
            </a:r>
            <a:r>
              <a:rPr lang="it-IT" sz="3200" dirty="0" err="1">
                <a:solidFill>
                  <a:schemeClr val="bg1"/>
                </a:solidFill>
              </a:rPr>
              <a:t>scientific</a:t>
            </a:r>
            <a:r>
              <a:rPr lang="it-IT" sz="3200" dirty="0">
                <a:solidFill>
                  <a:schemeClr val="bg1"/>
                </a:solidFill>
              </a:rPr>
              <a:t> paper </a:t>
            </a:r>
            <a:r>
              <a:rPr lang="it-IT" sz="3200" dirty="0" err="1">
                <a:solidFill>
                  <a:schemeClr val="bg1"/>
                </a:solidFill>
              </a:rPr>
              <a:t>it</a:t>
            </a:r>
            <a:r>
              <a:rPr lang="it-IT" sz="3200" dirty="0">
                <a:solidFill>
                  <a:schemeClr val="bg1"/>
                </a:solidFill>
              </a:rPr>
              <a:t> </a:t>
            </a:r>
            <a:r>
              <a:rPr lang="it-IT" sz="3200" dirty="0" err="1">
                <a:solidFill>
                  <a:schemeClr val="bg1"/>
                </a:solidFill>
              </a:rPr>
              <a:t>is</a:t>
            </a:r>
            <a:r>
              <a:rPr lang="it-IT" sz="3200" dirty="0">
                <a:solidFill>
                  <a:schemeClr val="bg1"/>
                </a:solidFill>
              </a:rPr>
              <a:t> </a:t>
            </a:r>
            <a:r>
              <a:rPr lang="it-IT" sz="3200" dirty="0" err="1">
                <a:solidFill>
                  <a:schemeClr val="bg1"/>
                </a:solidFill>
              </a:rPr>
              <a:t>possible</a:t>
            </a:r>
            <a:r>
              <a:rPr lang="it-IT" sz="3200" dirty="0">
                <a:solidFill>
                  <a:schemeClr val="bg1"/>
                </a:solidFill>
              </a:rPr>
              <a:t> to produce a video </a:t>
            </a:r>
            <a:r>
              <a:rPr lang="it-IT" sz="3200" dirty="0" err="1">
                <a:solidFill>
                  <a:schemeClr val="bg1"/>
                </a:solidFill>
              </a:rPr>
              <a:t>essey</a:t>
            </a:r>
            <a:r>
              <a:rPr lang="it-IT" sz="3200" dirty="0">
                <a:solidFill>
                  <a:schemeClr val="bg1"/>
                </a:solidFill>
              </a:rPr>
              <a:t>, a slideshow with </a:t>
            </a:r>
            <a:r>
              <a:rPr lang="it-IT" sz="3200" dirty="0" err="1">
                <a:solidFill>
                  <a:schemeClr val="bg1"/>
                </a:solidFill>
              </a:rPr>
              <a:t>comments</a:t>
            </a:r>
            <a:r>
              <a:rPr lang="it-IT" sz="3200" dirty="0">
                <a:solidFill>
                  <a:schemeClr val="bg1"/>
                </a:solidFill>
              </a:rPr>
              <a:t>, a video, or … </a:t>
            </a:r>
            <a:r>
              <a:rPr lang="it-IT" sz="3200" dirty="0" err="1">
                <a:solidFill>
                  <a:schemeClr val="bg1"/>
                </a:solidFill>
              </a:rPr>
              <a:t>you</a:t>
            </a:r>
            <a:r>
              <a:rPr lang="it-IT" sz="3200" dirty="0">
                <a:solidFill>
                  <a:schemeClr val="bg1"/>
                </a:solidFill>
              </a:rPr>
              <a:t> can use the </a:t>
            </a:r>
            <a:r>
              <a:rPr lang="it-IT" sz="3200" dirty="0" err="1">
                <a:solidFill>
                  <a:schemeClr val="bg1"/>
                </a:solidFill>
              </a:rPr>
              <a:t>mean</a:t>
            </a:r>
            <a:r>
              <a:rPr lang="it-IT" sz="3200" dirty="0">
                <a:solidFill>
                  <a:schemeClr val="bg1"/>
                </a:solidFill>
              </a:rPr>
              <a:t> </a:t>
            </a:r>
            <a:r>
              <a:rPr lang="it-IT" sz="3200" dirty="0" err="1">
                <a:solidFill>
                  <a:schemeClr val="bg1"/>
                </a:solidFill>
              </a:rPr>
              <a:t>you</a:t>
            </a:r>
            <a:r>
              <a:rPr lang="it-IT" sz="3200" dirty="0">
                <a:solidFill>
                  <a:schemeClr val="bg1"/>
                </a:solidFill>
              </a:rPr>
              <a:t> like best!!!!)</a:t>
            </a:r>
            <a:endParaRPr lang="it-IT" sz="3200" b="1" dirty="0">
              <a:solidFill>
                <a:schemeClr val="bg1"/>
              </a:solidFill>
            </a:endParaRPr>
          </a:p>
          <a:p>
            <a:pPr marL="0" lvl="0" indent="0">
              <a:buNone/>
            </a:pPr>
            <a:endParaRPr lang="it-IT" sz="3200" b="1" dirty="0">
              <a:solidFill>
                <a:schemeClr val="bg1"/>
              </a:solidFill>
            </a:endParaRPr>
          </a:p>
          <a:p>
            <a:pPr marL="0" lvl="0" indent="0">
              <a:buNone/>
            </a:pPr>
            <a:r>
              <a:rPr lang="it-IT" sz="3200" b="1" dirty="0" err="1">
                <a:solidFill>
                  <a:schemeClr val="bg1"/>
                </a:solidFill>
              </a:rPr>
              <a:t>There</a:t>
            </a:r>
            <a:r>
              <a:rPr lang="it-IT" sz="3200" b="1" dirty="0">
                <a:solidFill>
                  <a:schemeClr val="bg1"/>
                </a:solidFill>
              </a:rPr>
              <a:t> are no «non </a:t>
            </a:r>
            <a:r>
              <a:rPr lang="it-IT" sz="3200" b="1" dirty="0" err="1">
                <a:solidFill>
                  <a:schemeClr val="bg1"/>
                </a:solidFill>
              </a:rPr>
              <a:t>attending</a:t>
            </a:r>
            <a:r>
              <a:rPr lang="it-IT" sz="3200" b="1" dirty="0">
                <a:solidFill>
                  <a:schemeClr val="bg1"/>
                </a:solidFill>
              </a:rPr>
              <a:t> </a:t>
            </a:r>
            <a:r>
              <a:rPr lang="it-IT" sz="3200" b="1" dirty="0" err="1">
                <a:solidFill>
                  <a:schemeClr val="bg1"/>
                </a:solidFill>
              </a:rPr>
              <a:t>students</a:t>
            </a:r>
            <a:r>
              <a:rPr lang="it-IT" sz="3200" b="1" dirty="0">
                <a:solidFill>
                  <a:schemeClr val="bg1"/>
                </a:solidFill>
              </a:rPr>
              <a:t>», </a:t>
            </a:r>
            <a:r>
              <a:rPr lang="it-IT" sz="3200" b="1" dirty="0" err="1">
                <a:solidFill>
                  <a:schemeClr val="bg1"/>
                </a:solidFill>
              </a:rPr>
              <a:t>since</a:t>
            </a:r>
            <a:r>
              <a:rPr lang="it-IT" sz="3200" b="1" dirty="0">
                <a:solidFill>
                  <a:schemeClr val="bg1"/>
                </a:solidFill>
              </a:rPr>
              <a:t> </a:t>
            </a:r>
            <a:r>
              <a:rPr lang="it-IT" sz="3200" b="1" dirty="0" err="1">
                <a:solidFill>
                  <a:schemeClr val="bg1"/>
                </a:solidFill>
              </a:rPr>
              <a:t>all</a:t>
            </a:r>
            <a:r>
              <a:rPr lang="it-IT" sz="3200" b="1" dirty="0">
                <a:solidFill>
                  <a:schemeClr val="bg1"/>
                </a:solidFill>
              </a:rPr>
              <a:t> </a:t>
            </a:r>
            <a:r>
              <a:rPr lang="it-IT" sz="3200" b="1" dirty="0" err="1">
                <a:solidFill>
                  <a:schemeClr val="bg1"/>
                </a:solidFill>
              </a:rPr>
              <a:t>lessons</a:t>
            </a:r>
            <a:r>
              <a:rPr lang="it-IT" sz="3200" b="1" dirty="0">
                <a:solidFill>
                  <a:schemeClr val="bg1"/>
                </a:solidFill>
              </a:rPr>
              <a:t> </a:t>
            </a:r>
            <a:r>
              <a:rPr lang="it-IT" sz="3200" b="1" dirty="0" err="1">
                <a:solidFill>
                  <a:schemeClr val="bg1"/>
                </a:solidFill>
              </a:rPr>
              <a:t>will</a:t>
            </a:r>
            <a:r>
              <a:rPr lang="it-IT" sz="3200" b="1" dirty="0">
                <a:solidFill>
                  <a:schemeClr val="bg1"/>
                </a:solidFill>
              </a:rPr>
              <a:t> be </a:t>
            </a:r>
            <a:r>
              <a:rPr lang="it-IT" sz="3200" b="1" dirty="0" err="1">
                <a:solidFill>
                  <a:schemeClr val="bg1"/>
                </a:solidFill>
              </a:rPr>
              <a:t>recorded</a:t>
            </a:r>
            <a:r>
              <a:rPr lang="it-IT" sz="3200" b="1" dirty="0">
                <a:solidFill>
                  <a:schemeClr val="bg1"/>
                </a:solidFill>
              </a:rPr>
              <a:t> and </a:t>
            </a:r>
            <a:r>
              <a:rPr lang="it-IT" sz="3200" b="1" dirty="0" err="1">
                <a:solidFill>
                  <a:schemeClr val="bg1"/>
                </a:solidFill>
              </a:rPr>
              <a:t>posted</a:t>
            </a:r>
            <a:r>
              <a:rPr lang="it-IT" sz="3200" b="1" dirty="0">
                <a:solidFill>
                  <a:schemeClr val="bg1"/>
                </a:solidFill>
              </a:rPr>
              <a:t> in the </a:t>
            </a:r>
            <a:r>
              <a:rPr lang="it-IT" sz="3200" b="1" dirty="0" err="1">
                <a:solidFill>
                  <a:schemeClr val="bg1"/>
                </a:solidFill>
              </a:rPr>
              <a:t>moodle</a:t>
            </a:r>
            <a:r>
              <a:rPr lang="it-IT" sz="3200" b="1" dirty="0">
                <a:solidFill>
                  <a:schemeClr val="bg1"/>
                </a:solidFill>
              </a:rPr>
              <a:t> page</a:t>
            </a:r>
          </a:p>
          <a:p>
            <a:pPr marL="0" lvl="0" indent="0">
              <a:buNone/>
            </a:pPr>
            <a:endParaRPr lang="it-IT" sz="3200" b="1" dirty="0">
              <a:solidFill>
                <a:srgbClr val="C00000"/>
              </a:solidFill>
            </a:endParaRPr>
          </a:p>
        </p:txBody>
      </p:sp>
    </p:spTree>
    <p:extLst>
      <p:ext uri="{BB962C8B-B14F-4D97-AF65-F5344CB8AC3E}">
        <p14:creationId xmlns:p14="http://schemas.microsoft.com/office/powerpoint/2010/main" val="142765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ECE46A7-335D-4E92-9684-815B48BDB581}"/>
              </a:ext>
            </a:extLst>
          </p:cNvPr>
          <p:cNvSpPr>
            <a:spLocks noGrp="1"/>
          </p:cNvSpPr>
          <p:nvPr>
            <p:ph idx="1"/>
          </p:nvPr>
        </p:nvSpPr>
        <p:spPr>
          <a:xfrm>
            <a:off x="926972" y="692696"/>
            <a:ext cx="7290055" cy="4968552"/>
          </a:xfrm>
          <a:solidFill>
            <a:schemeClr val="accent5">
              <a:lumMod val="40000"/>
              <a:lumOff val="60000"/>
            </a:schemeClr>
          </a:solidFill>
        </p:spPr>
        <p:txBody>
          <a:bodyPr>
            <a:noAutofit/>
          </a:bodyPr>
          <a:lstStyle/>
          <a:p>
            <a:pPr algn="ctr"/>
            <a:r>
              <a:rPr lang="it-IT" sz="5400" b="1" dirty="0" err="1">
                <a:solidFill>
                  <a:schemeClr val="bg1"/>
                </a:solidFill>
              </a:rPr>
              <a:t>All</a:t>
            </a:r>
            <a:r>
              <a:rPr lang="it-IT" sz="5400" b="1" dirty="0">
                <a:solidFill>
                  <a:schemeClr val="bg1"/>
                </a:solidFill>
              </a:rPr>
              <a:t> </a:t>
            </a:r>
            <a:r>
              <a:rPr lang="it-IT" sz="5400" b="1" dirty="0" err="1">
                <a:solidFill>
                  <a:schemeClr val="bg1"/>
                </a:solidFill>
              </a:rPr>
              <a:t>students</a:t>
            </a:r>
            <a:r>
              <a:rPr lang="it-IT" sz="5400" b="1" dirty="0">
                <a:solidFill>
                  <a:schemeClr val="bg1"/>
                </a:solidFill>
              </a:rPr>
              <a:t> </a:t>
            </a:r>
          </a:p>
          <a:p>
            <a:pPr algn="ctr"/>
            <a:r>
              <a:rPr lang="it-IT" sz="5400" b="1" dirty="0">
                <a:solidFill>
                  <a:schemeClr val="bg1"/>
                </a:solidFill>
              </a:rPr>
              <a:t>are </a:t>
            </a:r>
            <a:r>
              <a:rPr lang="it-IT" sz="5400" b="1" dirty="0" err="1">
                <a:solidFill>
                  <a:schemeClr val="bg1"/>
                </a:solidFill>
              </a:rPr>
              <a:t>supposed</a:t>
            </a:r>
            <a:r>
              <a:rPr lang="it-IT" sz="5400" b="1" dirty="0">
                <a:solidFill>
                  <a:schemeClr val="bg1"/>
                </a:solidFill>
              </a:rPr>
              <a:t> to check  </a:t>
            </a:r>
          </a:p>
          <a:p>
            <a:pPr algn="ctr"/>
            <a:r>
              <a:rPr lang="it-IT" sz="5400" b="1" dirty="0">
                <a:solidFill>
                  <a:schemeClr val="bg1"/>
                </a:solidFill>
              </a:rPr>
              <a:t>the </a:t>
            </a:r>
            <a:r>
              <a:rPr lang="it-IT" sz="5400" b="1" dirty="0" err="1">
                <a:solidFill>
                  <a:srgbClr val="C00000"/>
                </a:solidFill>
              </a:rPr>
              <a:t>moodle</a:t>
            </a:r>
            <a:r>
              <a:rPr lang="it-IT" sz="5400" b="1" dirty="0">
                <a:solidFill>
                  <a:srgbClr val="C00000"/>
                </a:solidFill>
              </a:rPr>
              <a:t> page </a:t>
            </a:r>
          </a:p>
          <a:p>
            <a:pPr algn="ctr"/>
            <a:r>
              <a:rPr lang="it-IT" sz="5400" b="1" dirty="0">
                <a:solidFill>
                  <a:schemeClr val="bg1"/>
                </a:solidFill>
              </a:rPr>
              <a:t>of the </a:t>
            </a:r>
            <a:r>
              <a:rPr lang="it-IT" sz="5400" b="1" dirty="0" err="1">
                <a:solidFill>
                  <a:schemeClr val="bg1"/>
                </a:solidFill>
              </a:rPr>
              <a:t>course</a:t>
            </a:r>
            <a:r>
              <a:rPr lang="it-IT" sz="5400" b="1" dirty="0">
                <a:solidFill>
                  <a:schemeClr val="bg1"/>
                </a:solidFill>
              </a:rPr>
              <a:t> </a:t>
            </a:r>
            <a:r>
              <a:rPr lang="it-IT" sz="5400" b="1" dirty="0" err="1">
                <a:solidFill>
                  <a:schemeClr val="bg1"/>
                </a:solidFill>
              </a:rPr>
              <a:t>frequently</a:t>
            </a:r>
            <a:r>
              <a:rPr lang="it-IT" sz="5400" b="1" dirty="0">
                <a:solidFill>
                  <a:schemeClr val="bg1"/>
                </a:solidFill>
              </a:rPr>
              <a:t> </a:t>
            </a:r>
          </a:p>
          <a:p>
            <a:pPr algn="ctr"/>
            <a:r>
              <a:rPr lang="it-IT" sz="5400" b="1" dirty="0">
                <a:solidFill>
                  <a:schemeClr val="bg1"/>
                </a:solidFill>
              </a:rPr>
              <a:t>(no password)</a:t>
            </a:r>
          </a:p>
          <a:p>
            <a:pPr algn="ctr"/>
            <a:endParaRPr lang="it-IT" sz="5400" dirty="0">
              <a:solidFill>
                <a:schemeClr val="bg1"/>
              </a:solidFill>
            </a:endParaRPr>
          </a:p>
        </p:txBody>
      </p:sp>
    </p:spTree>
    <p:extLst>
      <p:ext uri="{BB962C8B-B14F-4D97-AF65-F5344CB8AC3E}">
        <p14:creationId xmlns:p14="http://schemas.microsoft.com/office/powerpoint/2010/main" val="138407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lumMod val="20000"/>
              <a:lumOff val="80000"/>
            </a:schemeClr>
          </a:solidFill>
        </p:spPr>
        <p:txBody>
          <a:bodyPr/>
          <a:lstStyle/>
          <a:p>
            <a:r>
              <a:rPr lang="it-IT" dirty="0">
                <a:solidFill>
                  <a:srgbClr val="C00000"/>
                </a:solidFill>
              </a:rPr>
              <a:t>ricevimento</a:t>
            </a:r>
          </a:p>
        </p:txBody>
      </p:sp>
      <p:sp>
        <p:nvSpPr>
          <p:cNvPr id="3" name="Segnaposto contenuto 2"/>
          <p:cNvSpPr>
            <a:spLocks noGrp="1"/>
          </p:cNvSpPr>
          <p:nvPr>
            <p:ph idx="1"/>
          </p:nvPr>
        </p:nvSpPr>
        <p:spPr>
          <a:xfrm>
            <a:off x="545812" y="2269792"/>
            <a:ext cx="8052376" cy="4471575"/>
          </a:xfrm>
          <a:solidFill>
            <a:schemeClr val="tx1"/>
          </a:solidFill>
        </p:spPr>
        <p:txBody>
          <a:bodyPr>
            <a:normAutofit fontScale="92500" lnSpcReduction="20000"/>
          </a:bodyPr>
          <a:lstStyle/>
          <a:p>
            <a:r>
              <a:rPr lang="it-IT" sz="2800" dirty="0" err="1">
                <a:solidFill>
                  <a:schemeClr val="bg1"/>
                </a:solidFill>
              </a:rPr>
              <a:t>I’m</a:t>
            </a:r>
            <a:r>
              <a:rPr lang="it-IT" sz="2800" dirty="0">
                <a:solidFill>
                  <a:schemeClr val="bg1"/>
                </a:solidFill>
              </a:rPr>
              <a:t> available </a:t>
            </a:r>
            <a:r>
              <a:rPr lang="it-IT" sz="2800" dirty="0" err="1">
                <a:solidFill>
                  <a:schemeClr val="bg1"/>
                </a:solidFill>
              </a:rPr>
              <a:t>at</a:t>
            </a:r>
            <a:r>
              <a:rPr lang="it-IT" sz="2800" dirty="0">
                <a:solidFill>
                  <a:schemeClr val="bg1"/>
                </a:solidFill>
              </a:rPr>
              <a:t> the end of </a:t>
            </a:r>
            <a:r>
              <a:rPr lang="it-IT" sz="2800" dirty="0" err="1">
                <a:solidFill>
                  <a:schemeClr val="bg1"/>
                </a:solidFill>
              </a:rPr>
              <a:t>each</a:t>
            </a:r>
            <a:r>
              <a:rPr lang="it-IT" sz="2800" dirty="0">
                <a:solidFill>
                  <a:schemeClr val="bg1"/>
                </a:solidFill>
              </a:rPr>
              <a:t> </a:t>
            </a:r>
            <a:r>
              <a:rPr lang="it-IT" sz="2800" dirty="0" err="1">
                <a:solidFill>
                  <a:schemeClr val="bg1"/>
                </a:solidFill>
              </a:rPr>
              <a:t>lesson</a:t>
            </a:r>
            <a:r>
              <a:rPr lang="it-IT" sz="2800" dirty="0">
                <a:solidFill>
                  <a:schemeClr val="bg1"/>
                </a:solidFill>
              </a:rPr>
              <a:t>,  and I </a:t>
            </a:r>
            <a:r>
              <a:rPr lang="it-IT" sz="2800" dirty="0" err="1">
                <a:solidFill>
                  <a:schemeClr val="bg1"/>
                </a:solidFill>
              </a:rPr>
              <a:t>receive</a:t>
            </a:r>
            <a:r>
              <a:rPr lang="it-IT" sz="2800" dirty="0">
                <a:solidFill>
                  <a:schemeClr val="bg1"/>
                </a:solidFill>
              </a:rPr>
              <a:t> </a:t>
            </a:r>
            <a:r>
              <a:rPr lang="it-IT" sz="2800" dirty="0" err="1">
                <a:solidFill>
                  <a:schemeClr val="bg1"/>
                </a:solidFill>
              </a:rPr>
              <a:t>students</a:t>
            </a:r>
            <a:r>
              <a:rPr lang="it-IT" sz="2800" dirty="0">
                <a:solidFill>
                  <a:schemeClr val="bg1"/>
                </a:solidFill>
              </a:rPr>
              <a:t> </a:t>
            </a:r>
            <a:r>
              <a:rPr lang="it-IT" sz="2800" dirty="0" err="1">
                <a:solidFill>
                  <a:schemeClr val="bg1"/>
                </a:solidFill>
              </a:rPr>
              <a:t>also</a:t>
            </a:r>
            <a:r>
              <a:rPr lang="it-IT" sz="2800" dirty="0">
                <a:solidFill>
                  <a:schemeClr val="bg1"/>
                </a:solidFill>
              </a:rPr>
              <a:t> in zoom on FRIDAY </a:t>
            </a:r>
            <a:r>
              <a:rPr lang="it-IT" sz="2800" dirty="0" err="1">
                <a:solidFill>
                  <a:schemeClr val="bg1"/>
                </a:solidFill>
              </a:rPr>
              <a:t>at</a:t>
            </a:r>
            <a:r>
              <a:rPr lang="it-IT" sz="2800">
                <a:solidFill>
                  <a:schemeClr val="bg1"/>
                </a:solidFill>
              </a:rPr>
              <a:t> 6.30 </a:t>
            </a:r>
            <a:r>
              <a:rPr lang="it-IT" sz="2800" dirty="0" err="1">
                <a:solidFill>
                  <a:schemeClr val="bg1"/>
                </a:solidFill>
              </a:rPr>
              <a:t>pm</a:t>
            </a:r>
            <a:endParaRPr lang="it-IT" sz="2800" dirty="0">
              <a:solidFill>
                <a:schemeClr val="bg1"/>
              </a:solidFill>
            </a:endParaRPr>
          </a:p>
          <a:p>
            <a:r>
              <a:rPr lang="it-IT" sz="2800" dirty="0">
                <a:solidFill>
                  <a:schemeClr val="bg1"/>
                </a:solidFill>
                <a:hlinkClick r:id="rId2">
                  <a:extLst>
                    <a:ext uri="{A12FA001-AC4F-418D-AE19-62706E023703}">
                      <ahyp:hlinkClr xmlns:ahyp="http://schemas.microsoft.com/office/drawing/2018/hyperlinkcolor" val="tx"/>
                    </a:ext>
                  </a:extLst>
                </a:hlinkClick>
              </a:rPr>
              <a:t>https://unipd.zoom.us/j/3976717319</a:t>
            </a:r>
            <a:r>
              <a:rPr lang="it-IT" sz="2800" dirty="0">
                <a:solidFill>
                  <a:schemeClr val="bg1"/>
                </a:solidFill>
              </a:rPr>
              <a:t> </a:t>
            </a:r>
          </a:p>
          <a:p>
            <a:r>
              <a:rPr lang="it-IT" sz="2800" dirty="0">
                <a:solidFill>
                  <a:schemeClr val="bg1"/>
                </a:solidFill>
              </a:rPr>
              <a:t>Check </a:t>
            </a:r>
            <a:r>
              <a:rPr lang="it-IT" sz="2800" dirty="0" err="1">
                <a:solidFill>
                  <a:schemeClr val="bg1"/>
                </a:solidFill>
              </a:rPr>
              <a:t>frequently</a:t>
            </a:r>
            <a:r>
              <a:rPr lang="it-IT" sz="2800" dirty="0">
                <a:solidFill>
                  <a:schemeClr val="bg1"/>
                </a:solidFill>
              </a:rPr>
              <a:t> the «pagina docente» </a:t>
            </a:r>
            <a:r>
              <a:rPr lang="it-IT" sz="2800" dirty="0" err="1">
                <a:solidFill>
                  <a:schemeClr val="bg1"/>
                </a:solidFill>
              </a:rPr>
              <a:t>at</a:t>
            </a:r>
            <a:r>
              <a:rPr lang="it-IT" sz="2800" dirty="0">
                <a:solidFill>
                  <a:schemeClr val="bg1"/>
                </a:solidFill>
              </a:rPr>
              <a:t> </a:t>
            </a:r>
            <a:r>
              <a:rPr lang="it-IT" sz="2800" dirty="0" err="1">
                <a:solidFill>
                  <a:schemeClr val="bg1"/>
                </a:solidFill>
              </a:rPr>
              <a:t>this</a:t>
            </a:r>
            <a:r>
              <a:rPr lang="it-IT" sz="2800" dirty="0">
                <a:solidFill>
                  <a:schemeClr val="bg1"/>
                </a:solidFill>
              </a:rPr>
              <a:t> link for </a:t>
            </a:r>
            <a:r>
              <a:rPr lang="it-IT" sz="2800" dirty="0" err="1">
                <a:solidFill>
                  <a:schemeClr val="bg1"/>
                </a:solidFill>
              </a:rPr>
              <a:t>any</a:t>
            </a:r>
            <a:r>
              <a:rPr lang="it-IT" sz="2800" dirty="0">
                <a:solidFill>
                  <a:schemeClr val="bg1"/>
                </a:solidFill>
              </a:rPr>
              <a:t> </a:t>
            </a:r>
            <a:r>
              <a:rPr lang="it-IT" sz="2800" dirty="0" err="1">
                <a:solidFill>
                  <a:schemeClr val="bg1"/>
                </a:solidFill>
              </a:rPr>
              <a:t>variation</a:t>
            </a:r>
            <a:r>
              <a:rPr lang="it-IT" sz="2800" dirty="0">
                <a:solidFill>
                  <a:schemeClr val="bg1"/>
                </a:solidFill>
              </a:rPr>
              <a:t>:</a:t>
            </a:r>
          </a:p>
          <a:p>
            <a:r>
              <a:rPr lang="it-IT" sz="2800" dirty="0">
                <a:solidFill>
                  <a:schemeClr val="bg1"/>
                </a:solidFill>
                <a:hlinkClick r:id="rId3"/>
              </a:rPr>
              <a:t>https://www.didattica.unipd.it/off/docente/5ADED323F22242984E22A07E268DAEA4</a:t>
            </a:r>
            <a:r>
              <a:rPr lang="it-IT" sz="2800" dirty="0">
                <a:solidFill>
                  <a:schemeClr val="bg1"/>
                </a:solidFill>
              </a:rPr>
              <a:t> </a:t>
            </a:r>
          </a:p>
          <a:p>
            <a:r>
              <a:rPr lang="it-IT" sz="2800" b="1" dirty="0" err="1">
                <a:solidFill>
                  <a:schemeClr val="bg1"/>
                </a:solidFill>
              </a:rPr>
              <a:t>Please</a:t>
            </a:r>
            <a:r>
              <a:rPr lang="it-IT" sz="2800" b="1" dirty="0">
                <a:solidFill>
                  <a:schemeClr val="bg1"/>
                </a:solidFill>
              </a:rPr>
              <a:t> </a:t>
            </a:r>
            <a:r>
              <a:rPr lang="it-IT" sz="2800" b="1" dirty="0" err="1">
                <a:solidFill>
                  <a:schemeClr val="bg1"/>
                </a:solidFill>
              </a:rPr>
              <a:t>limit</a:t>
            </a:r>
            <a:r>
              <a:rPr lang="it-IT" sz="2800" b="1" dirty="0">
                <a:solidFill>
                  <a:schemeClr val="bg1"/>
                </a:solidFill>
              </a:rPr>
              <a:t> the use of the </a:t>
            </a:r>
            <a:r>
              <a:rPr lang="it-IT" sz="2800" b="1" dirty="0" err="1">
                <a:solidFill>
                  <a:schemeClr val="bg1"/>
                </a:solidFill>
              </a:rPr>
              <a:t>emails</a:t>
            </a:r>
            <a:r>
              <a:rPr lang="it-IT" sz="2800" b="1" dirty="0">
                <a:solidFill>
                  <a:schemeClr val="bg1"/>
                </a:solidFill>
              </a:rPr>
              <a:t>. </a:t>
            </a:r>
          </a:p>
          <a:p>
            <a:r>
              <a:rPr lang="it-IT" sz="2800" dirty="0">
                <a:solidFill>
                  <a:schemeClr val="bg1"/>
                </a:solidFill>
              </a:rPr>
              <a:t>I </a:t>
            </a:r>
            <a:r>
              <a:rPr lang="it-IT" sz="2800" dirty="0" err="1">
                <a:solidFill>
                  <a:schemeClr val="bg1"/>
                </a:solidFill>
              </a:rPr>
              <a:t>have</a:t>
            </a:r>
            <a:r>
              <a:rPr lang="it-IT" sz="2800" dirty="0">
                <a:solidFill>
                  <a:schemeClr val="bg1"/>
                </a:solidFill>
              </a:rPr>
              <a:t> a </a:t>
            </a:r>
            <a:r>
              <a:rPr lang="it-IT" sz="2800" dirty="0" err="1">
                <a:solidFill>
                  <a:schemeClr val="bg1"/>
                </a:solidFill>
              </a:rPr>
              <a:t>lot</a:t>
            </a:r>
            <a:r>
              <a:rPr lang="it-IT" sz="2800" dirty="0">
                <a:solidFill>
                  <a:schemeClr val="bg1"/>
                </a:solidFill>
              </a:rPr>
              <a:t> of </a:t>
            </a:r>
            <a:r>
              <a:rPr lang="it-IT" sz="2800" dirty="0" err="1">
                <a:solidFill>
                  <a:schemeClr val="bg1"/>
                </a:solidFill>
              </a:rPr>
              <a:t>students</a:t>
            </a:r>
            <a:r>
              <a:rPr lang="it-IT" sz="2800" dirty="0">
                <a:solidFill>
                  <a:schemeClr val="bg1"/>
                </a:solidFill>
              </a:rPr>
              <a:t> and </a:t>
            </a:r>
            <a:r>
              <a:rPr lang="it-IT" sz="2800" dirty="0" err="1">
                <a:solidFill>
                  <a:schemeClr val="bg1"/>
                </a:solidFill>
              </a:rPr>
              <a:t>it</a:t>
            </a:r>
            <a:r>
              <a:rPr lang="it-IT" sz="2800" dirty="0">
                <a:solidFill>
                  <a:schemeClr val="bg1"/>
                </a:solidFill>
              </a:rPr>
              <a:t> </a:t>
            </a:r>
            <a:r>
              <a:rPr lang="it-IT" sz="2800" dirty="0" err="1">
                <a:solidFill>
                  <a:schemeClr val="bg1"/>
                </a:solidFill>
              </a:rPr>
              <a:t>is</a:t>
            </a:r>
            <a:r>
              <a:rPr lang="it-IT" sz="2800" dirty="0">
                <a:solidFill>
                  <a:schemeClr val="bg1"/>
                </a:solidFill>
              </a:rPr>
              <a:t> </a:t>
            </a:r>
            <a:r>
              <a:rPr lang="it-IT" sz="2800" dirty="0" err="1">
                <a:solidFill>
                  <a:schemeClr val="bg1"/>
                </a:solidFill>
              </a:rPr>
              <a:t>very</a:t>
            </a:r>
            <a:r>
              <a:rPr lang="it-IT" sz="2800" dirty="0">
                <a:solidFill>
                  <a:schemeClr val="bg1"/>
                </a:solidFill>
              </a:rPr>
              <a:t> </a:t>
            </a:r>
            <a:r>
              <a:rPr lang="it-IT" sz="2800" dirty="0" err="1">
                <a:solidFill>
                  <a:schemeClr val="bg1"/>
                </a:solidFill>
              </a:rPr>
              <a:t>likely</a:t>
            </a:r>
            <a:r>
              <a:rPr lang="it-IT" sz="2800" dirty="0">
                <a:solidFill>
                  <a:schemeClr val="bg1"/>
                </a:solidFill>
              </a:rPr>
              <a:t> for me to miss </a:t>
            </a:r>
            <a:r>
              <a:rPr lang="it-IT" sz="2800" dirty="0" err="1">
                <a:solidFill>
                  <a:schemeClr val="bg1"/>
                </a:solidFill>
              </a:rPr>
              <a:t>your</a:t>
            </a:r>
            <a:r>
              <a:rPr lang="it-IT" sz="2800" dirty="0">
                <a:solidFill>
                  <a:schemeClr val="bg1"/>
                </a:solidFill>
              </a:rPr>
              <a:t> </a:t>
            </a:r>
            <a:r>
              <a:rPr lang="it-IT" sz="2800" dirty="0" err="1">
                <a:solidFill>
                  <a:schemeClr val="bg1"/>
                </a:solidFill>
              </a:rPr>
              <a:t>message</a:t>
            </a:r>
            <a:r>
              <a:rPr lang="it-IT" sz="2800" dirty="0">
                <a:solidFill>
                  <a:schemeClr val="bg1"/>
                </a:solidFill>
              </a:rPr>
              <a:t>! </a:t>
            </a:r>
          </a:p>
          <a:p>
            <a:r>
              <a:rPr lang="it-IT" sz="2800" dirty="0" err="1">
                <a:solidFill>
                  <a:schemeClr val="bg1"/>
                </a:solidFill>
              </a:rPr>
              <a:t>Anyway</a:t>
            </a:r>
            <a:r>
              <a:rPr lang="it-IT" sz="2800" dirty="0">
                <a:solidFill>
                  <a:schemeClr val="bg1"/>
                </a:solidFill>
              </a:rPr>
              <a:t>, </a:t>
            </a:r>
            <a:r>
              <a:rPr lang="it-IT" sz="2800" dirty="0" err="1">
                <a:solidFill>
                  <a:schemeClr val="bg1"/>
                </a:solidFill>
              </a:rPr>
              <a:t>my</a:t>
            </a:r>
            <a:r>
              <a:rPr lang="it-IT" sz="2800" dirty="0">
                <a:solidFill>
                  <a:schemeClr val="bg1"/>
                </a:solidFill>
              </a:rPr>
              <a:t> email </a:t>
            </a:r>
            <a:r>
              <a:rPr lang="it-IT" sz="2800" dirty="0" err="1">
                <a:solidFill>
                  <a:schemeClr val="bg1"/>
                </a:solidFill>
              </a:rPr>
              <a:t>is</a:t>
            </a:r>
            <a:r>
              <a:rPr lang="it-IT" sz="2800" dirty="0">
                <a:solidFill>
                  <a:schemeClr val="bg1"/>
                </a:solidFill>
              </a:rPr>
              <a:t>: </a:t>
            </a:r>
            <a:r>
              <a:rPr lang="it-IT" sz="2800" dirty="0">
                <a:solidFill>
                  <a:schemeClr val="bg1"/>
                </a:solidFill>
                <a:hlinkClick r:id="rId4">
                  <a:extLst>
                    <a:ext uri="{A12FA001-AC4F-418D-AE19-62706E023703}">
                      <ahyp:hlinkClr xmlns:ahyp="http://schemas.microsoft.com/office/drawing/2018/hyperlinkcolor" val="tx"/>
                    </a:ext>
                  </a:extLst>
                </a:hlinkClick>
              </a:rPr>
              <a:t>lorenza.perini@unipd.it</a:t>
            </a:r>
            <a:r>
              <a:rPr lang="it-IT" sz="2800" dirty="0">
                <a:solidFill>
                  <a:schemeClr val="bg1"/>
                </a:solidFill>
              </a:rPr>
              <a:t> </a:t>
            </a:r>
          </a:p>
          <a:p>
            <a:endParaRPr lang="it-IT" sz="2800" dirty="0">
              <a:solidFill>
                <a:schemeClr val="bg1"/>
              </a:solidFill>
            </a:endParaRPr>
          </a:p>
        </p:txBody>
      </p:sp>
    </p:spTree>
    <p:extLst>
      <p:ext uri="{BB962C8B-B14F-4D97-AF65-F5344CB8AC3E}">
        <p14:creationId xmlns:p14="http://schemas.microsoft.com/office/powerpoint/2010/main" val="102941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8461B4-9D87-4720-A578-4BB0909A9CA1}"/>
              </a:ext>
            </a:extLst>
          </p:cNvPr>
          <p:cNvSpPr>
            <a:spLocks noGrp="1"/>
          </p:cNvSpPr>
          <p:nvPr>
            <p:ph type="title"/>
          </p:nvPr>
        </p:nvSpPr>
        <p:spPr>
          <a:xfrm>
            <a:off x="611560" y="221803"/>
            <a:ext cx="7290054" cy="1499616"/>
          </a:xfrm>
          <a:solidFill>
            <a:schemeClr val="accent5">
              <a:lumMod val="40000"/>
              <a:lumOff val="60000"/>
            </a:schemeClr>
          </a:solidFill>
        </p:spPr>
        <p:txBody>
          <a:bodyPr/>
          <a:lstStyle/>
          <a:p>
            <a:r>
              <a:rPr lang="it-IT" b="1" dirty="0">
                <a:solidFill>
                  <a:srgbClr val="C00000"/>
                </a:solidFill>
              </a:rPr>
              <a:t>Teaching in a gender </a:t>
            </a:r>
            <a:r>
              <a:rPr lang="it-IT" b="1" dirty="0" err="1">
                <a:solidFill>
                  <a:srgbClr val="C00000"/>
                </a:solidFill>
              </a:rPr>
              <a:t>perspective</a:t>
            </a:r>
            <a:endParaRPr lang="it-IT" b="1" dirty="0">
              <a:solidFill>
                <a:srgbClr val="C00000"/>
              </a:solidFill>
            </a:endParaRPr>
          </a:p>
        </p:txBody>
      </p:sp>
      <p:sp>
        <p:nvSpPr>
          <p:cNvPr id="4" name="Titolo 1">
            <a:extLst>
              <a:ext uri="{FF2B5EF4-FFF2-40B4-BE49-F238E27FC236}">
                <a16:creationId xmlns:a16="http://schemas.microsoft.com/office/drawing/2014/main" id="{5566DC9D-30B3-48B8-95F4-1D4C757D4C92}"/>
              </a:ext>
            </a:extLst>
          </p:cNvPr>
          <p:cNvSpPr txBox="1">
            <a:spLocks/>
          </p:cNvSpPr>
          <p:nvPr/>
        </p:nvSpPr>
        <p:spPr>
          <a:xfrm rot="11120391" flipV="1">
            <a:off x="1240786" y="1970266"/>
            <a:ext cx="6941352" cy="4561186"/>
          </a:xfrm>
          <a:prstGeom prst="rect">
            <a:avLst/>
          </a:prstGeom>
          <a:solidFill>
            <a:schemeClr val="accent3">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r>
              <a:rPr lang="it-IT" sz="2800" b="1" dirty="0" err="1">
                <a:solidFill>
                  <a:schemeClr val="bg1"/>
                </a:solidFill>
              </a:rPr>
              <a:t>Aim</a:t>
            </a:r>
            <a:r>
              <a:rPr lang="it-IT" sz="2800" b="1" dirty="0">
                <a:solidFill>
                  <a:schemeClr val="bg1"/>
                </a:solidFill>
              </a:rPr>
              <a:t> of the </a:t>
            </a:r>
            <a:r>
              <a:rPr lang="it-IT" sz="2800" b="1" dirty="0" err="1">
                <a:solidFill>
                  <a:schemeClr val="bg1"/>
                </a:solidFill>
              </a:rPr>
              <a:t>course</a:t>
            </a:r>
            <a:r>
              <a:rPr lang="it-IT" sz="2800" b="1" dirty="0">
                <a:solidFill>
                  <a:schemeClr val="bg1"/>
                </a:solidFill>
              </a:rPr>
              <a:t>: </a:t>
            </a:r>
            <a:br>
              <a:rPr lang="it-IT" sz="2800" b="1" dirty="0">
                <a:solidFill>
                  <a:schemeClr val="bg1"/>
                </a:solidFill>
              </a:rPr>
            </a:br>
            <a:r>
              <a:rPr lang="it-IT" sz="2800" b="1" dirty="0">
                <a:solidFill>
                  <a:schemeClr val="bg1"/>
                </a:solidFill>
              </a:rPr>
              <a:t>make </a:t>
            </a:r>
            <a:r>
              <a:rPr lang="it-IT" sz="2800" b="1" dirty="0" err="1">
                <a:solidFill>
                  <a:schemeClr val="bg1"/>
                </a:solidFill>
              </a:rPr>
              <a:t>you</a:t>
            </a:r>
            <a:r>
              <a:rPr lang="it-IT" sz="2800" b="1" dirty="0">
                <a:solidFill>
                  <a:schemeClr val="bg1"/>
                </a:solidFill>
              </a:rPr>
              <a:t> </a:t>
            </a:r>
            <a:r>
              <a:rPr lang="it-IT" sz="2800" b="1" dirty="0" err="1">
                <a:solidFill>
                  <a:schemeClr val="bg1"/>
                </a:solidFill>
              </a:rPr>
              <a:t>see</a:t>
            </a:r>
            <a:r>
              <a:rPr lang="it-IT" sz="2800" b="1" dirty="0">
                <a:solidFill>
                  <a:schemeClr val="bg1"/>
                </a:solidFill>
              </a:rPr>
              <a:t> things more in deep and in details </a:t>
            </a:r>
            <a:r>
              <a:rPr lang="it-IT" sz="2800" b="1" dirty="0" err="1">
                <a:solidFill>
                  <a:schemeClr val="bg1"/>
                </a:solidFill>
              </a:rPr>
              <a:t>than</a:t>
            </a:r>
            <a:r>
              <a:rPr lang="it-IT" sz="2800" b="1" dirty="0">
                <a:solidFill>
                  <a:schemeClr val="bg1"/>
                </a:solidFill>
              </a:rPr>
              <a:t> </a:t>
            </a:r>
            <a:r>
              <a:rPr lang="it-IT" sz="2800" b="1" dirty="0" err="1">
                <a:solidFill>
                  <a:schemeClr val="bg1"/>
                </a:solidFill>
              </a:rPr>
              <a:t>you</a:t>
            </a:r>
            <a:r>
              <a:rPr lang="it-IT" sz="2800" b="1" dirty="0">
                <a:solidFill>
                  <a:schemeClr val="bg1"/>
                </a:solidFill>
              </a:rPr>
              <a:t> </a:t>
            </a:r>
            <a:r>
              <a:rPr lang="it-IT" sz="2800" b="1" dirty="0" err="1">
                <a:solidFill>
                  <a:schemeClr val="bg1"/>
                </a:solidFill>
              </a:rPr>
              <a:t>usually</a:t>
            </a:r>
            <a:r>
              <a:rPr lang="it-IT" sz="2800" b="1" dirty="0">
                <a:solidFill>
                  <a:schemeClr val="bg1"/>
                </a:solidFill>
              </a:rPr>
              <a:t> do!</a:t>
            </a:r>
          </a:p>
          <a:p>
            <a:pPr algn="ctr"/>
            <a:r>
              <a:rPr lang="it-IT" sz="2800" b="1" dirty="0">
                <a:solidFill>
                  <a:schemeClr val="bg1"/>
                </a:solidFill>
              </a:rPr>
              <a:t>The </a:t>
            </a:r>
            <a:r>
              <a:rPr lang="it-IT" sz="2800" b="1" dirty="0">
                <a:solidFill>
                  <a:srgbClr val="C00000"/>
                </a:solidFill>
              </a:rPr>
              <a:t>GENDER PERSPECTIVE </a:t>
            </a:r>
            <a:r>
              <a:rPr lang="it-IT" sz="2800" b="1" dirty="0" err="1">
                <a:solidFill>
                  <a:schemeClr val="bg1"/>
                </a:solidFill>
              </a:rPr>
              <a:t>is</a:t>
            </a:r>
            <a:r>
              <a:rPr lang="it-IT" sz="2800" b="1" dirty="0">
                <a:solidFill>
                  <a:schemeClr val="bg1"/>
                </a:solidFill>
              </a:rPr>
              <a:t> a way to wide </a:t>
            </a:r>
            <a:r>
              <a:rPr lang="it-IT" sz="2800" b="1" dirty="0" err="1">
                <a:solidFill>
                  <a:schemeClr val="bg1"/>
                </a:solidFill>
              </a:rPr>
              <a:t>your</a:t>
            </a:r>
            <a:r>
              <a:rPr lang="it-IT" sz="2800" b="1" dirty="0">
                <a:solidFill>
                  <a:schemeClr val="bg1"/>
                </a:solidFill>
              </a:rPr>
              <a:t> </a:t>
            </a:r>
            <a:r>
              <a:rPr lang="it-IT" sz="2800" b="1" dirty="0" err="1">
                <a:solidFill>
                  <a:schemeClr val="bg1"/>
                </a:solidFill>
              </a:rPr>
              <a:t>usual</a:t>
            </a:r>
            <a:r>
              <a:rPr lang="it-IT" sz="2800" b="1" dirty="0">
                <a:solidFill>
                  <a:schemeClr val="bg1"/>
                </a:solidFill>
              </a:rPr>
              <a:t> </a:t>
            </a:r>
            <a:r>
              <a:rPr lang="it-IT" sz="2800" b="1" dirty="0" err="1">
                <a:solidFill>
                  <a:schemeClr val="bg1"/>
                </a:solidFill>
              </a:rPr>
              <a:t>categories</a:t>
            </a:r>
            <a:r>
              <a:rPr lang="it-IT" sz="2800" b="1" dirty="0">
                <a:solidFill>
                  <a:schemeClr val="bg1"/>
                </a:solidFill>
              </a:rPr>
              <a:t> of </a:t>
            </a:r>
            <a:r>
              <a:rPr lang="it-IT" sz="2800" b="1" dirty="0" err="1">
                <a:solidFill>
                  <a:schemeClr val="bg1"/>
                </a:solidFill>
              </a:rPr>
              <a:t>analysis</a:t>
            </a:r>
            <a:r>
              <a:rPr lang="it-IT" sz="2800" b="1" dirty="0">
                <a:solidFill>
                  <a:schemeClr val="bg1"/>
                </a:solidFill>
              </a:rPr>
              <a:t>. </a:t>
            </a:r>
          </a:p>
          <a:p>
            <a:pPr algn="ctr"/>
            <a:r>
              <a:rPr lang="it-IT" sz="2800" b="1" dirty="0">
                <a:solidFill>
                  <a:schemeClr val="bg1"/>
                </a:solidFill>
              </a:rPr>
              <a:t>Nothing </a:t>
            </a:r>
            <a:r>
              <a:rPr lang="it-IT" sz="2800" b="1" dirty="0" err="1">
                <a:solidFill>
                  <a:schemeClr val="bg1"/>
                </a:solidFill>
              </a:rPr>
              <a:t>is</a:t>
            </a:r>
            <a:r>
              <a:rPr lang="it-IT" sz="2800" b="1" dirty="0">
                <a:solidFill>
                  <a:schemeClr val="bg1"/>
                </a:solidFill>
              </a:rPr>
              <a:t> NEUTRAL, </a:t>
            </a:r>
            <a:r>
              <a:rPr lang="it-IT" sz="2800" b="1" dirty="0" err="1">
                <a:solidFill>
                  <a:schemeClr val="bg1"/>
                </a:solidFill>
              </a:rPr>
              <a:t>everything</a:t>
            </a:r>
            <a:r>
              <a:rPr lang="it-IT" sz="2800" b="1" dirty="0">
                <a:solidFill>
                  <a:schemeClr val="bg1"/>
                </a:solidFill>
              </a:rPr>
              <a:t>  can be </a:t>
            </a:r>
            <a:r>
              <a:rPr lang="it-IT" sz="2800" b="1" dirty="0" err="1">
                <a:solidFill>
                  <a:schemeClr val="bg1"/>
                </a:solidFill>
              </a:rPr>
              <a:t>seen</a:t>
            </a:r>
            <a:r>
              <a:rPr lang="it-IT" sz="2800" b="1" dirty="0">
                <a:solidFill>
                  <a:schemeClr val="bg1"/>
                </a:solidFill>
              </a:rPr>
              <a:t> </a:t>
            </a:r>
            <a:r>
              <a:rPr lang="it-IT" sz="2800" b="1" dirty="0" err="1">
                <a:solidFill>
                  <a:schemeClr val="bg1"/>
                </a:solidFill>
              </a:rPr>
              <a:t>through</a:t>
            </a:r>
            <a:r>
              <a:rPr lang="it-IT" sz="2800" b="1" dirty="0">
                <a:solidFill>
                  <a:schemeClr val="bg1"/>
                </a:solidFill>
              </a:rPr>
              <a:t> the spectrum of GENDER, </a:t>
            </a:r>
            <a:r>
              <a:rPr lang="it-IT" sz="2800" b="1" dirty="0" err="1">
                <a:solidFill>
                  <a:schemeClr val="bg1"/>
                </a:solidFill>
              </a:rPr>
              <a:t>which</a:t>
            </a:r>
            <a:r>
              <a:rPr lang="it-IT" sz="2800" b="1" dirty="0">
                <a:solidFill>
                  <a:schemeClr val="bg1"/>
                </a:solidFill>
              </a:rPr>
              <a:t> </a:t>
            </a:r>
            <a:r>
              <a:rPr lang="it-IT" sz="2800" b="1" dirty="0" err="1">
                <a:solidFill>
                  <a:schemeClr val="bg1"/>
                </a:solidFill>
              </a:rPr>
              <a:t>is</a:t>
            </a:r>
            <a:r>
              <a:rPr lang="it-IT" sz="2800" b="1" dirty="0">
                <a:solidFill>
                  <a:schemeClr val="bg1"/>
                </a:solidFill>
              </a:rPr>
              <a:t> </a:t>
            </a:r>
            <a:r>
              <a:rPr lang="it-IT" sz="2800" b="1" dirty="0" err="1">
                <a:solidFill>
                  <a:schemeClr val="bg1"/>
                </a:solidFill>
              </a:rPr>
              <a:t>not</a:t>
            </a:r>
            <a:r>
              <a:rPr lang="it-IT" sz="2800" b="1" dirty="0">
                <a:solidFill>
                  <a:schemeClr val="bg1"/>
                </a:solidFill>
              </a:rPr>
              <a:t> </a:t>
            </a:r>
            <a:r>
              <a:rPr lang="it-IT" sz="2800" b="1" dirty="0" err="1">
                <a:solidFill>
                  <a:schemeClr val="bg1"/>
                </a:solidFill>
              </a:rPr>
              <a:t>linked</a:t>
            </a:r>
            <a:r>
              <a:rPr lang="it-IT" sz="2800" b="1" dirty="0">
                <a:solidFill>
                  <a:schemeClr val="bg1"/>
                </a:solidFill>
              </a:rPr>
              <a:t> to </a:t>
            </a:r>
            <a:r>
              <a:rPr lang="it-IT" sz="2800" b="1" dirty="0" err="1">
                <a:solidFill>
                  <a:schemeClr val="bg1"/>
                </a:solidFill>
              </a:rPr>
              <a:t>biology</a:t>
            </a:r>
            <a:r>
              <a:rPr lang="it-IT" sz="2800" b="1" dirty="0">
                <a:solidFill>
                  <a:schemeClr val="bg1"/>
                </a:solidFill>
              </a:rPr>
              <a:t> </a:t>
            </a:r>
            <a:r>
              <a:rPr lang="it-IT" sz="2800" b="1" dirty="0" err="1">
                <a:solidFill>
                  <a:schemeClr val="bg1"/>
                </a:solidFill>
              </a:rPr>
              <a:t>but</a:t>
            </a:r>
            <a:r>
              <a:rPr lang="it-IT" sz="2800" b="1" dirty="0">
                <a:solidFill>
                  <a:schemeClr val="bg1"/>
                </a:solidFill>
              </a:rPr>
              <a:t> </a:t>
            </a:r>
            <a:r>
              <a:rPr lang="it-IT" sz="2800" b="1" dirty="0" err="1">
                <a:solidFill>
                  <a:schemeClr val="bg1"/>
                </a:solidFill>
              </a:rPr>
              <a:t>is</a:t>
            </a:r>
            <a:r>
              <a:rPr lang="it-IT" sz="2800" b="1" dirty="0">
                <a:solidFill>
                  <a:schemeClr val="bg1"/>
                </a:solidFill>
              </a:rPr>
              <a:t> a </a:t>
            </a:r>
            <a:r>
              <a:rPr lang="it-IT" sz="2800" dirty="0">
                <a:solidFill>
                  <a:srgbClr val="C00000"/>
                </a:solidFill>
              </a:rPr>
              <a:t>social construction</a:t>
            </a:r>
            <a:r>
              <a:rPr lang="it-IT" sz="2800" b="1" dirty="0">
                <a:solidFill>
                  <a:schemeClr val="bg1"/>
                </a:solidFill>
              </a:rPr>
              <a:t>, </a:t>
            </a:r>
            <a:r>
              <a:rPr lang="it-IT" sz="2800" b="1" dirty="0" err="1">
                <a:solidFill>
                  <a:schemeClr val="bg1"/>
                </a:solidFill>
              </a:rPr>
              <a:t>is</a:t>
            </a:r>
            <a:r>
              <a:rPr lang="it-IT" sz="2800" b="1" dirty="0">
                <a:solidFill>
                  <a:schemeClr val="bg1"/>
                </a:solidFill>
              </a:rPr>
              <a:t> the way in </a:t>
            </a:r>
            <a:r>
              <a:rPr lang="it-IT" sz="2800" b="1" dirty="0" err="1">
                <a:solidFill>
                  <a:schemeClr val="bg1"/>
                </a:solidFill>
              </a:rPr>
              <a:t>which</a:t>
            </a:r>
            <a:r>
              <a:rPr lang="it-IT" sz="2800" b="1" dirty="0">
                <a:solidFill>
                  <a:schemeClr val="bg1"/>
                </a:solidFill>
              </a:rPr>
              <a:t> the society </a:t>
            </a:r>
            <a:r>
              <a:rPr lang="it-IT" sz="2800" b="1" dirty="0" err="1">
                <a:solidFill>
                  <a:schemeClr val="bg1"/>
                </a:solidFill>
              </a:rPr>
              <a:t>we</a:t>
            </a:r>
            <a:r>
              <a:rPr lang="it-IT" sz="2800" b="1" dirty="0">
                <a:solidFill>
                  <a:schemeClr val="bg1"/>
                </a:solidFill>
              </a:rPr>
              <a:t> live in, </a:t>
            </a:r>
            <a:r>
              <a:rPr lang="it-IT" sz="2800" b="1" dirty="0" err="1">
                <a:solidFill>
                  <a:schemeClr val="bg1"/>
                </a:solidFill>
              </a:rPr>
              <a:t>expects</a:t>
            </a:r>
            <a:r>
              <a:rPr lang="it-IT" sz="2800" b="1" dirty="0">
                <a:solidFill>
                  <a:schemeClr val="bg1"/>
                </a:solidFill>
              </a:rPr>
              <a:t> </a:t>
            </a:r>
            <a:r>
              <a:rPr lang="it-IT" sz="2800" b="1" dirty="0" err="1">
                <a:solidFill>
                  <a:schemeClr val="bg1"/>
                </a:solidFill>
              </a:rPr>
              <a:t>that</a:t>
            </a:r>
            <a:r>
              <a:rPr lang="it-IT" sz="2800" b="1" dirty="0">
                <a:solidFill>
                  <a:schemeClr val="bg1"/>
                </a:solidFill>
              </a:rPr>
              <a:t> </a:t>
            </a:r>
            <a:r>
              <a:rPr lang="it-IT" sz="2800" b="1" dirty="0" err="1">
                <a:solidFill>
                  <a:schemeClr val="bg1"/>
                </a:solidFill>
              </a:rPr>
              <a:t>women</a:t>
            </a:r>
            <a:r>
              <a:rPr lang="it-IT" sz="2800" b="1" dirty="0">
                <a:solidFill>
                  <a:schemeClr val="bg1"/>
                </a:solidFill>
              </a:rPr>
              <a:t> and men act. A </a:t>
            </a:r>
            <a:r>
              <a:rPr lang="it-IT" sz="2800" b="1" dirty="0" err="1">
                <a:solidFill>
                  <a:schemeClr val="bg1"/>
                </a:solidFill>
              </a:rPr>
              <a:t>perspective</a:t>
            </a:r>
            <a:r>
              <a:rPr lang="it-IT" sz="2800" b="1" dirty="0">
                <a:solidFill>
                  <a:schemeClr val="bg1"/>
                </a:solidFill>
              </a:rPr>
              <a:t> </a:t>
            </a:r>
            <a:r>
              <a:rPr lang="it-IT" sz="2800" b="1" dirty="0" err="1">
                <a:solidFill>
                  <a:schemeClr val="bg1"/>
                </a:solidFill>
              </a:rPr>
              <a:t>that</a:t>
            </a:r>
            <a:r>
              <a:rPr lang="it-IT" sz="2800" b="1" dirty="0">
                <a:solidFill>
                  <a:schemeClr val="bg1"/>
                </a:solidFill>
              </a:rPr>
              <a:t> </a:t>
            </a:r>
            <a:r>
              <a:rPr lang="it-IT" sz="2800" b="1" dirty="0" err="1">
                <a:solidFill>
                  <a:schemeClr val="bg1"/>
                </a:solidFill>
              </a:rPr>
              <a:t>depends</a:t>
            </a:r>
            <a:r>
              <a:rPr lang="it-IT" sz="2800" b="1" dirty="0">
                <a:solidFill>
                  <a:schemeClr val="bg1"/>
                </a:solidFill>
              </a:rPr>
              <a:t> on </a:t>
            </a:r>
            <a:r>
              <a:rPr lang="it-IT" sz="2800" b="1" dirty="0" err="1">
                <a:solidFill>
                  <a:schemeClr val="bg1"/>
                </a:solidFill>
              </a:rPr>
              <a:t>us</a:t>
            </a:r>
            <a:r>
              <a:rPr lang="it-IT" sz="2800" b="1" dirty="0">
                <a:solidFill>
                  <a:schemeClr val="bg1"/>
                </a:solidFill>
              </a:rPr>
              <a:t> and </a:t>
            </a:r>
            <a:r>
              <a:rPr lang="it-IT" sz="2800" b="1" dirty="0" err="1">
                <a:solidFill>
                  <a:schemeClr val="bg1"/>
                </a:solidFill>
              </a:rPr>
              <a:t>it</a:t>
            </a:r>
            <a:r>
              <a:rPr lang="it-IT" sz="2800" b="1" dirty="0">
                <a:solidFill>
                  <a:schemeClr val="bg1"/>
                </a:solidFill>
              </a:rPr>
              <a:t> can be </a:t>
            </a:r>
            <a:r>
              <a:rPr lang="it-IT" sz="2800" b="1" dirty="0" err="1">
                <a:solidFill>
                  <a:schemeClr val="bg1"/>
                </a:solidFill>
              </a:rPr>
              <a:t>changed</a:t>
            </a:r>
            <a:r>
              <a:rPr lang="it-IT" sz="2800" b="1" dirty="0">
                <a:solidFill>
                  <a:schemeClr val="bg1"/>
                </a:solidFill>
              </a:rPr>
              <a:t>, </a:t>
            </a:r>
            <a:r>
              <a:rPr lang="it-IT" sz="2800" b="1" dirty="0" err="1">
                <a:solidFill>
                  <a:schemeClr val="bg1"/>
                </a:solidFill>
              </a:rPr>
              <a:t>it</a:t>
            </a:r>
            <a:r>
              <a:rPr lang="it-IT" sz="2800" b="1" dirty="0">
                <a:solidFill>
                  <a:schemeClr val="bg1"/>
                </a:solidFill>
              </a:rPr>
              <a:t> </a:t>
            </a:r>
            <a:r>
              <a:rPr lang="it-IT" sz="2800" b="1" dirty="0" err="1">
                <a:solidFill>
                  <a:schemeClr val="bg1"/>
                </a:solidFill>
              </a:rPr>
              <a:t>may</a:t>
            </a:r>
            <a:r>
              <a:rPr lang="it-IT" sz="2800" b="1" dirty="0">
                <a:solidFill>
                  <a:schemeClr val="bg1"/>
                </a:solidFill>
              </a:rPr>
              <a:t> </a:t>
            </a:r>
            <a:r>
              <a:rPr lang="it-IT" sz="2800" b="1" dirty="0" err="1">
                <a:solidFill>
                  <a:schemeClr val="bg1"/>
                </a:solidFill>
              </a:rPr>
              <a:t>vary</a:t>
            </a:r>
            <a:r>
              <a:rPr lang="it-IT" sz="2800" b="1" dirty="0">
                <a:solidFill>
                  <a:schemeClr val="bg1"/>
                </a:solidFill>
              </a:rPr>
              <a:t> (</a:t>
            </a:r>
            <a:r>
              <a:rPr lang="it-IT" sz="2800" b="1" dirty="0" err="1">
                <a:solidFill>
                  <a:schemeClr val="bg1"/>
                </a:solidFill>
              </a:rPr>
              <a:t>hopefully</a:t>
            </a:r>
            <a:r>
              <a:rPr lang="it-IT" sz="2800" b="1" dirty="0">
                <a:solidFill>
                  <a:schemeClr val="bg1"/>
                </a:solidFill>
              </a:rPr>
              <a:t>)</a:t>
            </a:r>
          </a:p>
        </p:txBody>
      </p:sp>
    </p:spTree>
    <p:extLst>
      <p:ext uri="{BB962C8B-B14F-4D97-AF65-F5344CB8AC3E}">
        <p14:creationId xmlns:p14="http://schemas.microsoft.com/office/powerpoint/2010/main" val="1445520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TM02900720[[fn=Integrale]]</Template>
  <TotalTime>2121</TotalTime>
  <Words>1515</Words>
  <Application>Microsoft Office PowerPoint</Application>
  <PresentationFormat>Presentazione su schermo (4:3)</PresentationFormat>
  <Paragraphs>137</Paragraphs>
  <Slides>23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Calibri</vt:lpstr>
      <vt:lpstr>Tw Cen MT</vt:lpstr>
      <vt:lpstr>Tw Cen MT Condensed</vt:lpstr>
      <vt:lpstr>Wingdings</vt:lpstr>
      <vt:lpstr>Wingdings 3</vt:lpstr>
      <vt:lpstr>Integrale</vt:lpstr>
      <vt:lpstr>Presentazione standard di PowerPoint</vt:lpstr>
      <vt:lpstr>Presentazione standard di PowerPoint</vt:lpstr>
      <vt:lpstr>Presentazione standard di PowerPoint</vt:lpstr>
      <vt:lpstr>Interaction  debate  attendance  strongly recommended!!! </vt:lpstr>
      <vt:lpstr>timetable</vt:lpstr>
      <vt:lpstr>EXAMINATION</vt:lpstr>
      <vt:lpstr>Presentazione standard di PowerPoint</vt:lpstr>
      <vt:lpstr>ricevimento</vt:lpstr>
      <vt:lpstr>Teaching in a gender perspective</vt:lpstr>
      <vt:lpstr>Gender is not a subject to teach…</vt:lpstr>
      <vt:lpstr>  keywords   (explaining the title of the course)    </vt:lpstr>
      <vt:lpstr>Presentazione standard di PowerPoint</vt:lpstr>
      <vt:lpstr>What gender is (for me)</vt:lpstr>
      <vt:lpstr>Breaking (or better Enlarging) the cage</vt:lpstr>
      <vt:lpstr>We need more words</vt:lpstr>
      <vt:lpstr>Sex, race and class: differences ascribed to biology and “nature”  are used  to justify gender discrimination</vt:lpstr>
      <vt:lpstr> other keywords in the title</vt:lpstr>
      <vt:lpstr> We can fight for equality or for equity, but the real goal is freedom!</vt:lpstr>
      <vt:lpstr> describes the way countries and people of the world interact. Many things have become globalized as people come into contact.   (more related to economy and trades, less to right and issues like people and  equality….)  INTERACTION IS NOT A FARE mechanism…. </vt:lpstr>
      <vt:lpstr> interpreting the SDGoals</vt:lpstr>
      <vt:lpstr>Then, the most important keyword (for me)</vt:lpstr>
      <vt:lpstr>Presentazione standard di PowerPoint</vt:lpstr>
      <vt:lpstr>So be critic and put everything  into question!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Eu politics and Globalisation 2020-2021</dc:title>
  <dc:creator>Utente Cirsg</dc:creator>
  <cp:lastModifiedBy>prestiti</cp:lastModifiedBy>
  <cp:revision>24</cp:revision>
  <dcterms:created xsi:type="dcterms:W3CDTF">2021-03-01T14:55:04Z</dcterms:created>
  <dcterms:modified xsi:type="dcterms:W3CDTF">2022-03-04T08:19:35Z</dcterms:modified>
</cp:coreProperties>
</file>