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43"/>
  </p:notesMasterIdLst>
  <p:handoutMasterIdLst>
    <p:handoutMasterId r:id="rId44"/>
  </p:handoutMasterIdLst>
  <p:sldIdLst>
    <p:sldId id="326" r:id="rId5"/>
    <p:sldId id="324"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285" r:id="rId21"/>
    <p:sldId id="290" r:id="rId22"/>
    <p:sldId id="291" r:id="rId23"/>
    <p:sldId id="292" r:id="rId24"/>
    <p:sldId id="293" r:id="rId25"/>
    <p:sldId id="294" r:id="rId26"/>
    <p:sldId id="295" r:id="rId27"/>
    <p:sldId id="298" r:id="rId28"/>
    <p:sldId id="296" r:id="rId29"/>
    <p:sldId id="299" r:id="rId30"/>
    <p:sldId id="309" r:id="rId31"/>
    <p:sldId id="300" r:id="rId32"/>
    <p:sldId id="301" r:id="rId33"/>
    <p:sldId id="302" r:id="rId34"/>
    <p:sldId id="303" r:id="rId35"/>
    <p:sldId id="304" r:id="rId36"/>
    <p:sldId id="305" r:id="rId37"/>
    <p:sldId id="306" r:id="rId38"/>
    <p:sldId id="307" r:id="rId39"/>
    <p:sldId id="308" r:id="rId40"/>
    <p:sldId id="328" r:id="rId41"/>
    <p:sldId id="327" r:id="rId42"/>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ACAD7-62E1-4537-B8F1-66A752C1112E}" v="11" dt="2022-01-13T13:24:07.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2" autoAdjust="0"/>
    <p:restoredTop sz="94660"/>
  </p:normalViewPr>
  <p:slideViewPr>
    <p:cSldViewPr snapToGrid="0">
      <p:cViewPr varScale="1">
        <p:scale>
          <a:sx n="90" d="100"/>
          <a:sy n="90" d="100"/>
        </p:scale>
        <p:origin x="92" y="188"/>
      </p:cViewPr>
      <p:guideLst/>
    </p:cSldViewPr>
  </p:slideViewPr>
  <p:notesTextViewPr>
    <p:cViewPr>
      <p:scale>
        <a:sx n="1" d="1"/>
        <a:sy n="1" d="1"/>
      </p:scale>
      <p:origin x="0" y="0"/>
    </p:cViewPr>
  </p:notesTextViewPr>
  <p:notesViewPr>
    <p:cSldViewPr snapToGrid="0">
      <p:cViewPr varScale="1">
        <p:scale>
          <a:sx n="86" d="100"/>
          <a:sy n="86" d="100"/>
        </p:scale>
        <p:origin x="223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D9C5A-9CD3-4B79-98B1-F44363A88E41}" type="doc">
      <dgm:prSet loTypeId="urn:microsoft.com/office/officeart/2005/8/layout/hProcess9" loCatId="process" qsTypeId="urn:microsoft.com/office/officeart/2005/8/quickstyle/simple1" qsCatId="simple" csTypeId="urn:microsoft.com/office/officeart/2005/8/colors/accent1_2" csCatId="accent1" phldr="1"/>
      <dgm:spPr/>
    </dgm:pt>
    <dgm:pt modelId="{1F78C06D-DC52-43EB-8112-D2DD0778888B}">
      <dgm:prSet phldrT="[Text]"/>
      <dgm:spPr/>
      <dgm:t>
        <a:bodyPr/>
        <a:lstStyle/>
        <a:p>
          <a:pPr algn="ctr"/>
          <a:r>
            <a:rPr lang="it-IT" dirty="0">
              <a:solidFill>
                <a:schemeClr val="tx1"/>
              </a:solidFill>
            </a:rPr>
            <a:t>-BIODIVERSITY</a:t>
          </a:r>
        </a:p>
        <a:p>
          <a:pPr algn="ctr"/>
          <a:r>
            <a:rPr lang="it-IT" dirty="0">
              <a:solidFill>
                <a:schemeClr val="tx1"/>
              </a:solidFill>
            </a:rPr>
            <a:t>- EINVIROMENT CONSERVATION</a:t>
          </a:r>
        </a:p>
        <a:p>
          <a:pPr algn="ctr"/>
          <a:r>
            <a:rPr lang="it-IT" dirty="0">
              <a:solidFill>
                <a:schemeClr val="tx1"/>
              </a:solidFill>
            </a:rPr>
            <a:t>- NON WESTERN KNOWLEDGE SYSTEM</a:t>
          </a:r>
          <a:br>
            <a:rPr lang="it-IT" dirty="0"/>
          </a:br>
          <a:endParaRPr lang="it-IT" dirty="0"/>
        </a:p>
      </dgm:t>
    </dgm:pt>
    <dgm:pt modelId="{54094C3C-2A47-4A43-AFEA-4D9DC469E469}" type="parTrans" cxnId="{2EB0D2D3-4085-4A58-A26C-556B2F02275E}">
      <dgm:prSet/>
      <dgm:spPr/>
      <dgm:t>
        <a:bodyPr/>
        <a:lstStyle/>
        <a:p>
          <a:endParaRPr lang="it-IT"/>
        </a:p>
      </dgm:t>
    </dgm:pt>
    <dgm:pt modelId="{92EF7CEF-A9C2-4977-94F4-6A9896692561}" type="sibTrans" cxnId="{2EB0D2D3-4085-4A58-A26C-556B2F02275E}">
      <dgm:prSet/>
      <dgm:spPr/>
      <dgm:t>
        <a:bodyPr/>
        <a:lstStyle/>
        <a:p>
          <a:endParaRPr lang="it-IT"/>
        </a:p>
      </dgm:t>
    </dgm:pt>
    <dgm:pt modelId="{3D199393-F55C-4770-8FBB-BF65DFC1435F}">
      <dgm:prSet phldrT="[Text]"/>
      <dgm:spPr/>
      <dgm:t>
        <a:bodyPr/>
        <a:lstStyle/>
        <a:p>
          <a:r>
            <a:rPr lang="it-IT" dirty="0">
              <a:solidFill>
                <a:schemeClr val="tx1"/>
              </a:solidFill>
            </a:rPr>
            <a:t>SUSTAINABLE DEVELOPMENT</a:t>
          </a:r>
        </a:p>
      </dgm:t>
    </dgm:pt>
    <dgm:pt modelId="{B2FC1ACF-55D3-4830-B6BA-C542852E8CED}" type="parTrans" cxnId="{ACE1A142-3A7A-4EE0-99A8-076E40B611A9}">
      <dgm:prSet/>
      <dgm:spPr/>
      <dgm:t>
        <a:bodyPr/>
        <a:lstStyle/>
        <a:p>
          <a:endParaRPr lang="it-IT"/>
        </a:p>
      </dgm:t>
    </dgm:pt>
    <dgm:pt modelId="{A247BC44-1983-4D38-A7D0-332BE3C68144}" type="sibTrans" cxnId="{ACE1A142-3A7A-4EE0-99A8-076E40B611A9}">
      <dgm:prSet/>
      <dgm:spPr/>
      <dgm:t>
        <a:bodyPr/>
        <a:lstStyle/>
        <a:p>
          <a:endParaRPr lang="it-IT"/>
        </a:p>
      </dgm:t>
    </dgm:pt>
    <dgm:pt modelId="{791E70C6-A3CF-4BF4-A5F5-21EC41C3E514}">
      <dgm:prSet phldrT="[Text]"/>
      <dgm:spPr/>
      <dgm:t>
        <a:bodyPr/>
        <a:lstStyle/>
        <a:p>
          <a:r>
            <a:rPr lang="it-IT" dirty="0">
              <a:solidFill>
                <a:schemeClr val="tx1"/>
              </a:solidFill>
            </a:rPr>
            <a:t>REORGANISATION OF THE CAPITALIST ECONOMY</a:t>
          </a:r>
        </a:p>
      </dgm:t>
    </dgm:pt>
    <dgm:pt modelId="{3CF6E913-DE00-49A4-93A8-2073A928102D}" type="parTrans" cxnId="{8E58E89A-5EF2-4D35-BAAC-C2F9AA7444C8}">
      <dgm:prSet/>
      <dgm:spPr/>
      <dgm:t>
        <a:bodyPr/>
        <a:lstStyle/>
        <a:p>
          <a:endParaRPr lang="it-IT"/>
        </a:p>
      </dgm:t>
    </dgm:pt>
    <dgm:pt modelId="{46B07422-38D3-4E9E-BB90-05A109D9B3DB}" type="sibTrans" cxnId="{8E58E89A-5EF2-4D35-BAAC-C2F9AA7444C8}">
      <dgm:prSet/>
      <dgm:spPr/>
      <dgm:t>
        <a:bodyPr/>
        <a:lstStyle/>
        <a:p>
          <a:endParaRPr lang="it-IT"/>
        </a:p>
      </dgm:t>
    </dgm:pt>
    <dgm:pt modelId="{297C4629-D8C1-4BA9-9E4C-9C0A756ADE42}" type="pres">
      <dgm:prSet presAssocID="{D3CD9C5A-9CD3-4B79-98B1-F44363A88E41}" presName="CompostProcess" presStyleCnt="0">
        <dgm:presLayoutVars>
          <dgm:dir/>
          <dgm:resizeHandles val="exact"/>
        </dgm:presLayoutVars>
      </dgm:prSet>
      <dgm:spPr/>
    </dgm:pt>
    <dgm:pt modelId="{910738E6-3DF0-4477-901D-C849A84894D1}" type="pres">
      <dgm:prSet presAssocID="{D3CD9C5A-9CD3-4B79-98B1-F44363A88E41}" presName="arrow" presStyleLbl="bgShp" presStyleIdx="0" presStyleCnt="1"/>
      <dgm:spPr/>
    </dgm:pt>
    <dgm:pt modelId="{5A4C7CAD-4FFB-4312-ACF1-E0D9F37C3925}" type="pres">
      <dgm:prSet presAssocID="{D3CD9C5A-9CD3-4B79-98B1-F44363A88E41}" presName="linearProcess" presStyleCnt="0"/>
      <dgm:spPr/>
    </dgm:pt>
    <dgm:pt modelId="{3D557146-2D9F-4A24-95C1-4064DBB241A0}" type="pres">
      <dgm:prSet presAssocID="{1F78C06D-DC52-43EB-8112-D2DD0778888B}" presName="textNode" presStyleLbl="node1" presStyleIdx="0" presStyleCnt="3">
        <dgm:presLayoutVars>
          <dgm:bulletEnabled val="1"/>
        </dgm:presLayoutVars>
      </dgm:prSet>
      <dgm:spPr/>
    </dgm:pt>
    <dgm:pt modelId="{7A545058-0FF8-4541-A682-EDAC18493E06}" type="pres">
      <dgm:prSet presAssocID="{92EF7CEF-A9C2-4977-94F4-6A9896692561}" presName="sibTrans" presStyleCnt="0"/>
      <dgm:spPr/>
    </dgm:pt>
    <dgm:pt modelId="{D63EA735-4F71-4A38-825F-62DC35BACDB3}" type="pres">
      <dgm:prSet presAssocID="{3D199393-F55C-4770-8FBB-BF65DFC1435F}" presName="textNode" presStyleLbl="node1" presStyleIdx="1" presStyleCnt="3">
        <dgm:presLayoutVars>
          <dgm:bulletEnabled val="1"/>
        </dgm:presLayoutVars>
      </dgm:prSet>
      <dgm:spPr/>
    </dgm:pt>
    <dgm:pt modelId="{9AB8FC93-2DD7-466D-BB6E-CF6E4CE13DF9}" type="pres">
      <dgm:prSet presAssocID="{A247BC44-1983-4D38-A7D0-332BE3C68144}" presName="sibTrans" presStyleCnt="0"/>
      <dgm:spPr/>
    </dgm:pt>
    <dgm:pt modelId="{2ED1D9FC-C70A-4D65-9C94-A4CF204E4299}" type="pres">
      <dgm:prSet presAssocID="{791E70C6-A3CF-4BF4-A5F5-21EC41C3E514}" presName="textNode" presStyleLbl="node1" presStyleIdx="2" presStyleCnt="3">
        <dgm:presLayoutVars>
          <dgm:bulletEnabled val="1"/>
        </dgm:presLayoutVars>
      </dgm:prSet>
      <dgm:spPr/>
    </dgm:pt>
  </dgm:ptLst>
  <dgm:cxnLst>
    <dgm:cxn modelId="{DEEAC202-6813-436D-9272-C0FCCA063816}" type="presOf" srcId="{1F78C06D-DC52-43EB-8112-D2DD0778888B}" destId="{3D557146-2D9F-4A24-95C1-4064DBB241A0}" srcOrd="0" destOrd="0" presId="urn:microsoft.com/office/officeart/2005/8/layout/hProcess9"/>
    <dgm:cxn modelId="{368C9C12-136D-4BF9-A9A9-95C68F0CEC4A}" type="presOf" srcId="{791E70C6-A3CF-4BF4-A5F5-21EC41C3E514}" destId="{2ED1D9FC-C70A-4D65-9C94-A4CF204E4299}" srcOrd="0" destOrd="0" presId="urn:microsoft.com/office/officeart/2005/8/layout/hProcess9"/>
    <dgm:cxn modelId="{ACE1A142-3A7A-4EE0-99A8-076E40B611A9}" srcId="{D3CD9C5A-9CD3-4B79-98B1-F44363A88E41}" destId="{3D199393-F55C-4770-8FBB-BF65DFC1435F}" srcOrd="1" destOrd="0" parTransId="{B2FC1ACF-55D3-4830-B6BA-C542852E8CED}" sibTransId="{A247BC44-1983-4D38-A7D0-332BE3C68144}"/>
    <dgm:cxn modelId="{528A165A-4303-4E90-845B-AA2DE6F4E214}" type="presOf" srcId="{D3CD9C5A-9CD3-4B79-98B1-F44363A88E41}" destId="{297C4629-D8C1-4BA9-9E4C-9C0A756ADE42}" srcOrd="0" destOrd="0" presId="urn:microsoft.com/office/officeart/2005/8/layout/hProcess9"/>
    <dgm:cxn modelId="{8E58E89A-5EF2-4D35-BAAC-C2F9AA7444C8}" srcId="{D3CD9C5A-9CD3-4B79-98B1-F44363A88E41}" destId="{791E70C6-A3CF-4BF4-A5F5-21EC41C3E514}" srcOrd="2" destOrd="0" parTransId="{3CF6E913-DE00-49A4-93A8-2073A928102D}" sibTransId="{46B07422-38D3-4E9E-BB90-05A109D9B3DB}"/>
    <dgm:cxn modelId="{2EB0D2D3-4085-4A58-A26C-556B2F02275E}" srcId="{D3CD9C5A-9CD3-4B79-98B1-F44363A88E41}" destId="{1F78C06D-DC52-43EB-8112-D2DD0778888B}" srcOrd="0" destOrd="0" parTransId="{54094C3C-2A47-4A43-AFEA-4D9DC469E469}" sibTransId="{92EF7CEF-A9C2-4977-94F4-6A9896692561}"/>
    <dgm:cxn modelId="{20358BDE-7EB6-42F6-A264-A2D83F8CB154}" type="presOf" srcId="{3D199393-F55C-4770-8FBB-BF65DFC1435F}" destId="{D63EA735-4F71-4A38-825F-62DC35BACDB3}" srcOrd="0" destOrd="0" presId="urn:microsoft.com/office/officeart/2005/8/layout/hProcess9"/>
    <dgm:cxn modelId="{BF91767A-C64E-45AE-A710-61C597F6DAF7}" type="presParOf" srcId="{297C4629-D8C1-4BA9-9E4C-9C0A756ADE42}" destId="{910738E6-3DF0-4477-901D-C849A84894D1}" srcOrd="0" destOrd="0" presId="urn:microsoft.com/office/officeart/2005/8/layout/hProcess9"/>
    <dgm:cxn modelId="{1BDF48A5-0626-40C7-8993-B84AD30571B7}" type="presParOf" srcId="{297C4629-D8C1-4BA9-9E4C-9C0A756ADE42}" destId="{5A4C7CAD-4FFB-4312-ACF1-E0D9F37C3925}" srcOrd="1" destOrd="0" presId="urn:microsoft.com/office/officeart/2005/8/layout/hProcess9"/>
    <dgm:cxn modelId="{697454C5-1025-4226-B2A4-BEDCA9EF5DE1}" type="presParOf" srcId="{5A4C7CAD-4FFB-4312-ACF1-E0D9F37C3925}" destId="{3D557146-2D9F-4A24-95C1-4064DBB241A0}" srcOrd="0" destOrd="0" presId="urn:microsoft.com/office/officeart/2005/8/layout/hProcess9"/>
    <dgm:cxn modelId="{488E0389-030C-4861-B173-248DC41D1094}" type="presParOf" srcId="{5A4C7CAD-4FFB-4312-ACF1-E0D9F37C3925}" destId="{7A545058-0FF8-4541-A682-EDAC18493E06}" srcOrd="1" destOrd="0" presId="urn:microsoft.com/office/officeart/2005/8/layout/hProcess9"/>
    <dgm:cxn modelId="{C3BF3BC0-C5D3-4A1F-8344-72B58942807D}" type="presParOf" srcId="{5A4C7CAD-4FFB-4312-ACF1-E0D9F37C3925}" destId="{D63EA735-4F71-4A38-825F-62DC35BACDB3}" srcOrd="2" destOrd="0" presId="urn:microsoft.com/office/officeart/2005/8/layout/hProcess9"/>
    <dgm:cxn modelId="{530EB5CF-4DF7-4708-9E63-A88D6125FED5}" type="presParOf" srcId="{5A4C7CAD-4FFB-4312-ACF1-E0D9F37C3925}" destId="{9AB8FC93-2DD7-466D-BB6E-CF6E4CE13DF9}" srcOrd="3" destOrd="0" presId="urn:microsoft.com/office/officeart/2005/8/layout/hProcess9"/>
    <dgm:cxn modelId="{AE1EEDA3-981A-4401-ABF8-7C4592C9160B}" type="presParOf" srcId="{5A4C7CAD-4FFB-4312-ACF1-E0D9F37C3925}" destId="{2ED1D9FC-C70A-4D65-9C94-A4CF204E429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738E6-3DF0-4477-901D-C849A84894D1}">
      <dsp:nvSpPr>
        <dsp:cNvPr id="0" name=""/>
        <dsp:cNvSpPr/>
      </dsp:nvSpPr>
      <dsp:spPr>
        <a:xfrm>
          <a:off x="758189" y="0"/>
          <a:ext cx="8592820" cy="51612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557146-2D9F-4A24-95C1-4064DBB241A0}">
      <dsp:nvSpPr>
        <dsp:cNvPr id="0" name=""/>
        <dsp:cNvSpPr/>
      </dsp:nvSpPr>
      <dsp:spPr>
        <a:xfrm>
          <a:off x="342567" y="1548384"/>
          <a:ext cx="3032760" cy="20645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tx1"/>
              </a:solidFill>
            </a:rPr>
            <a:t>-BIODIVERSITY</a:t>
          </a:r>
        </a:p>
        <a:p>
          <a:pPr marL="0" lvl="0" indent="0" algn="ctr" defTabSz="844550">
            <a:lnSpc>
              <a:spcPct val="90000"/>
            </a:lnSpc>
            <a:spcBef>
              <a:spcPct val="0"/>
            </a:spcBef>
            <a:spcAft>
              <a:spcPct val="35000"/>
            </a:spcAft>
            <a:buNone/>
          </a:pPr>
          <a:r>
            <a:rPr lang="it-IT" sz="1900" kern="1200" dirty="0">
              <a:solidFill>
                <a:schemeClr val="tx1"/>
              </a:solidFill>
            </a:rPr>
            <a:t>- EINVIROMENT CONSERVATION</a:t>
          </a:r>
        </a:p>
        <a:p>
          <a:pPr marL="0" lvl="0" indent="0" algn="ctr" defTabSz="844550">
            <a:lnSpc>
              <a:spcPct val="90000"/>
            </a:lnSpc>
            <a:spcBef>
              <a:spcPct val="0"/>
            </a:spcBef>
            <a:spcAft>
              <a:spcPct val="35000"/>
            </a:spcAft>
            <a:buNone/>
          </a:pPr>
          <a:r>
            <a:rPr lang="it-IT" sz="1900" kern="1200" dirty="0">
              <a:solidFill>
                <a:schemeClr val="tx1"/>
              </a:solidFill>
            </a:rPr>
            <a:t>- NON WESTERN KNOWLEDGE SYSTEM</a:t>
          </a:r>
          <a:br>
            <a:rPr lang="it-IT" sz="1900" kern="1200" dirty="0"/>
          </a:br>
          <a:endParaRPr lang="it-IT" sz="1900" kern="1200" dirty="0"/>
        </a:p>
      </dsp:txBody>
      <dsp:txXfrm>
        <a:off x="443348" y="1649165"/>
        <a:ext cx="2831198" cy="1862950"/>
      </dsp:txXfrm>
    </dsp:sp>
    <dsp:sp modelId="{D63EA735-4F71-4A38-825F-62DC35BACDB3}">
      <dsp:nvSpPr>
        <dsp:cNvPr id="0" name=""/>
        <dsp:cNvSpPr/>
      </dsp:nvSpPr>
      <dsp:spPr>
        <a:xfrm>
          <a:off x="3538220" y="1548384"/>
          <a:ext cx="3032760" cy="20645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tx1"/>
              </a:solidFill>
            </a:rPr>
            <a:t>SUSTAINABLE DEVELOPMENT</a:t>
          </a:r>
        </a:p>
      </dsp:txBody>
      <dsp:txXfrm>
        <a:off x="3639001" y="1649165"/>
        <a:ext cx="2831198" cy="1862950"/>
      </dsp:txXfrm>
    </dsp:sp>
    <dsp:sp modelId="{2ED1D9FC-C70A-4D65-9C94-A4CF204E4299}">
      <dsp:nvSpPr>
        <dsp:cNvPr id="0" name=""/>
        <dsp:cNvSpPr/>
      </dsp:nvSpPr>
      <dsp:spPr>
        <a:xfrm>
          <a:off x="6733872" y="1548384"/>
          <a:ext cx="3032760" cy="20645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tx1"/>
              </a:solidFill>
            </a:rPr>
            <a:t>REORGANISATION OF THE CAPITALIST ECONOMY</a:t>
          </a:r>
        </a:p>
      </dsp:txBody>
      <dsp:txXfrm>
        <a:off x="6834653" y="1649165"/>
        <a:ext cx="2831198" cy="18629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1"/>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8AB7973-47AE-443E-93D0-926C240DFF7C}" type="datetime1">
              <a:rPr lang="it-IT" noProof="1" smtClean="0"/>
              <a:t>13/01/2022</a:t>
            </a:fld>
            <a:endParaRPr lang="it-IT" noProof="1"/>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1"/>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8FBD93F-F02D-450A-B770-AD465E68CA96}" type="slidenum">
              <a:rPr lang="it-IT" noProof="1" smtClean="0"/>
              <a:t>‹N›</a:t>
            </a:fld>
            <a:endParaRPr lang="it-IT" noProof="1"/>
          </a:p>
        </p:txBody>
      </p:sp>
    </p:spTree>
    <p:extLst>
      <p:ext uri="{BB962C8B-B14F-4D97-AF65-F5344CB8AC3E}">
        <p14:creationId xmlns:p14="http://schemas.microsoft.com/office/powerpoint/2010/main" val="1906992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5DF2BE3-1CF4-4388-925D-B38D18E065AA}" type="datetime1">
              <a:rPr lang="it-IT" noProof="0" smtClean="0"/>
              <a:t>13/01/2022</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B040C8-62D2-4EA7-B200-D3B8C06AAFD8}" type="slidenum">
              <a:rPr lang="it-IT" noProof="0" smtClean="0"/>
              <a:t>‹N›</a:t>
            </a:fld>
            <a:endParaRPr lang="it-IT" noProof="0"/>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7EB040C8-62D2-4EA7-B200-D3B8C06AAF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17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7EB040C8-62D2-4EA7-B200-D3B8C06AAFD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1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7EB040C8-62D2-4EA7-B200-D3B8C06AAFD8}" type="slidenum">
              <a:rPr lang="it-IT" smtClean="0"/>
              <a:t>17</a:t>
            </a:fld>
            <a:endParaRPr lang="it-IT"/>
          </a:p>
        </p:txBody>
      </p:sp>
    </p:spTree>
    <p:extLst>
      <p:ext uri="{BB962C8B-B14F-4D97-AF65-F5344CB8AC3E}">
        <p14:creationId xmlns:p14="http://schemas.microsoft.com/office/powerpoint/2010/main" val="376988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7EB040C8-62D2-4EA7-B200-D3B8C06AAFD8}" type="slidenum">
              <a:rPr lang="it-IT" smtClean="0"/>
              <a:t>27</a:t>
            </a:fld>
            <a:endParaRPr lang="it-IT"/>
          </a:p>
        </p:txBody>
      </p:sp>
    </p:spTree>
    <p:extLst>
      <p:ext uri="{BB962C8B-B14F-4D97-AF65-F5344CB8AC3E}">
        <p14:creationId xmlns:p14="http://schemas.microsoft.com/office/powerpoint/2010/main" val="422706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lgn="ctr">
              <a:defRPr sz="3800">
                <a:solidFill>
                  <a:srgbClr val="262626"/>
                </a:solidFill>
              </a:defRPr>
            </a:lvl1pPr>
          </a:lstStyle>
          <a:p>
            <a:pPr rtl="0"/>
            <a:r>
              <a:rPr lang="it-IT" noProof="0"/>
              <a:t>Fare clic per modificare lo stile del titolo dello schema</a:t>
            </a:r>
          </a:p>
        </p:txBody>
      </p:sp>
      <p:sp>
        <p:nvSpPr>
          <p:cNvPr id="3" name="Sottotitolo 2"/>
          <p:cNvSpPr>
            <a:spLocks noGrp="1"/>
          </p:cNvSpPr>
          <p:nvPr>
            <p:ph type="subTitle" idx="1"/>
          </p:nvPr>
        </p:nvSpPr>
        <p:spPr>
          <a:xfrm>
            <a:off x="2695194" y="4352544"/>
            <a:ext cx="6801612" cy="1239894"/>
          </a:xfrm>
          <a:noFill/>
        </p:spPr>
        <p:txBody>
          <a:bodyPr rtlCol="0">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7" name="Segnaposto data 6"/>
          <p:cNvSpPr>
            <a:spLocks noGrp="1"/>
          </p:cNvSpPr>
          <p:nvPr>
            <p:ph type="dt" sz="half" idx="10"/>
          </p:nvPr>
        </p:nvSpPr>
        <p:spPr/>
        <p:txBody>
          <a:bodyPr rtlCol="0"/>
          <a:lstStyle/>
          <a:p>
            <a:pPr rtl="0"/>
            <a:fld id="{FFE16B51-7A00-4669-952E-25D2375C703A}" type="datetime1">
              <a:rPr lang="it-IT" noProof="0" smtClean="0"/>
              <a:t>13/01/2022</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8A7A6979-0714-4377-B894-6BE4C2D6E202}" type="slidenum">
              <a:rPr lang="it-IT" noProof="0" smtClean="0"/>
              <a:pPr rtl="0"/>
              <a:t>‹N›</a:t>
            </a:fld>
            <a:endParaRPr lang="it-IT" noProof="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testo verticale 2"/>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84F02395-AEEB-4D88-B6BC-01DA1FF6AE1F}" type="datetime1">
              <a:rPr lang="it-IT" noProof="0" smtClean="0"/>
              <a:t>13/01/2022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53112" y="937260"/>
            <a:ext cx="1298608" cy="4983480"/>
          </a:xfrm>
        </p:spPr>
        <p:txBody>
          <a:bodyPr vert="eaVert" rtlCol="0"/>
          <a:lstStyle/>
          <a:p>
            <a:pPr rtl="0"/>
            <a:r>
              <a:rPr lang="it-IT" noProof="0"/>
              <a:t>Fare clic per modificare lo stile del titolo dello schema</a:t>
            </a:r>
          </a:p>
        </p:txBody>
      </p:sp>
      <p:sp>
        <p:nvSpPr>
          <p:cNvPr id="3" name="Segnaposto testo verticale 2"/>
          <p:cNvSpPr>
            <a:spLocks noGrp="1"/>
          </p:cNvSpPr>
          <p:nvPr>
            <p:ph type="body" orient="vert" idx="1"/>
          </p:nvPr>
        </p:nvSpPr>
        <p:spPr>
          <a:xfrm>
            <a:off x="2231136" y="937260"/>
            <a:ext cx="6198489" cy="4983480"/>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EC9AAB08-4294-4E31-9B8B-425393DFCCE4}" type="datetime1">
              <a:rPr lang="it-IT" noProof="0" smtClean="0"/>
              <a:t>13/01/2022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A704B391-EB57-45D0-BD29-3866837468FF}" type="datetime1">
              <a:rPr lang="it-IT" noProof="0" smtClean="0"/>
              <a:t>13/01/2022</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8A7A6979-0714-4377-B894-6BE4C2D6E202}" type="slidenum">
              <a:rPr lang="it-IT" noProof="0" smtClean="0"/>
              <a:pPr rtl="0"/>
              <a:t>‹N›</a:t>
            </a:fld>
            <a:endParaRPr lang="it-IT"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defRPr sz="3800">
                <a:solidFill>
                  <a:srgbClr val="262626"/>
                </a:solidFill>
              </a:defRPr>
            </a:lvl1pPr>
          </a:lstStyle>
          <a:p>
            <a:pPr rtl="0"/>
            <a:r>
              <a:rPr lang="it-IT" noProof="0"/>
              <a:t>Fare clic per modificare lo stile del titolo dello schema</a:t>
            </a:r>
          </a:p>
        </p:txBody>
      </p:sp>
      <p:sp>
        <p:nvSpPr>
          <p:cNvPr id="3" name="Segnaposto testo 2"/>
          <p:cNvSpPr>
            <a:spLocks noGrp="1"/>
          </p:cNvSpPr>
          <p:nvPr>
            <p:ph type="body" idx="1"/>
          </p:nvPr>
        </p:nvSpPr>
        <p:spPr>
          <a:xfrm>
            <a:off x="2695194" y="4352465"/>
            <a:ext cx="6801612" cy="1265082"/>
          </a:xfrm>
        </p:spPr>
        <p:txBody>
          <a:bodyPr rtlCol="0"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gli stili del testo dello schema</a:t>
            </a:r>
          </a:p>
        </p:txBody>
      </p:sp>
      <p:sp>
        <p:nvSpPr>
          <p:cNvPr id="7" name="Segnaposto data 6"/>
          <p:cNvSpPr>
            <a:spLocks noGrp="1"/>
          </p:cNvSpPr>
          <p:nvPr>
            <p:ph type="dt" sz="half" idx="10"/>
          </p:nvPr>
        </p:nvSpPr>
        <p:spPr/>
        <p:txBody>
          <a:bodyPr rtlCol="0"/>
          <a:lstStyle/>
          <a:p>
            <a:pPr rtl="0"/>
            <a:fld id="{B7F4DD5B-A75A-4152-BDB5-E0ADD55580DF}" type="datetime1">
              <a:rPr lang="it-IT" noProof="0" smtClean="0"/>
              <a:t>13/01/2022</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8A7A6979-0714-4377-B894-6BE4C2D6E202}" type="slidenum">
              <a:rPr lang="it-IT" noProof="0" smtClean="0"/>
              <a:pPr rtl="0"/>
              <a:t>‹N›</a:t>
            </a:fld>
            <a:endParaRPr lang="it-IT" noProof="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sz="half" idx="1"/>
          </p:nvPr>
        </p:nvSpPr>
        <p:spPr>
          <a:xfrm>
            <a:off x="1581912" y="2638044"/>
            <a:ext cx="4271771" cy="3101982"/>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p:nvPr>
        </p:nvSpPr>
        <p:spPr>
          <a:xfrm>
            <a:off x="6338315" y="2638044"/>
            <a:ext cx="4270247" cy="3101982"/>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8" name="Segnaposto data 7"/>
          <p:cNvSpPr>
            <a:spLocks noGrp="1"/>
          </p:cNvSpPr>
          <p:nvPr>
            <p:ph type="dt" sz="half" idx="10"/>
          </p:nvPr>
        </p:nvSpPr>
        <p:spPr/>
        <p:txBody>
          <a:bodyPr rtlCol="0"/>
          <a:lstStyle/>
          <a:p>
            <a:pPr rtl="0"/>
            <a:fld id="{B38DC5CB-7595-4D12-8957-C71B586D279D}" type="datetime1">
              <a:rPr lang="it-IT" noProof="0" smtClean="0"/>
              <a:t>13/01/2022</a:t>
            </a:fld>
            <a:endParaRPr lang="it-IT" noProof="0"/>
          </a:p>
        </p:txBody>
      </p:sp>
      <p:sp>
        <p:nvSpPr>
          <p:cNvPr id="9" name="Segnaposto piè di pagina 8"/>
          <p:cNvSpPr>
            <a:spLocks noGrp="1"/>
          </p:cNvSpPr>
          <p:nvPr>
            <p:ph type="ftr" sz="quarter" idx="11"/>
          </p:nvPr>
        </p:nvSpPr>
        <p:spPr/>
        <p:txBody>
          <a:bodyPr rtlCol="0"/>
          <a:lstStyle/>
          <a:p>
            <a:pPr rtl="0"/>
            <a:endParaRPr lang="it-IT" noProof="0"/>
          </a:p>
        </p:txBody>
      </p:sp>
      <p:sp>
        <p:nvSpPr>
          <p:cNvPr id="10" name="Segnaposto numero diapositiva 9"/>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583436" y="2313433"/>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583436" y="3143250"/>
            <a:ext cx="4270248" cy="2596776"/>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contenuto 5"/>
          <p:cNvSpPr>
            <a:spLocks noGrp="1"/>
          </p:cNvSpPr>
          <p:nvPr>
            <p:ph sz="quarter" idx="4"/>
          </p:nvPr>
        </p:nvSpPr>
        <p:spPr>
          <a:xfrm>
            <a:off x="6338316" y="3143250"/>
            <a:ext cx="4253484" cy="2596776"/>
          </a:xfrm>
        </p:spPr>
        <p:txBody>
          <a:bodyPr rtlCol="0"/>
          <a:lstStyle>
            <a:lvl5pPr>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1" name="Segnaposto testo 4"/>
          <p:cNvSpPr>
            <a:spLocks noGrp="1"/>
          </p:cNvSpPr>
          <p:nvPr>
            <p:ph type="body" sz="quarter" idx="13"/>
          </p:nvPr>
        </p:nvSpPr>
        <p:spPr>
          <a:xfrm>
            <a:off x="6338316" y="2313433"/>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7" name="Segnaposto data 6"/>
          <p:cNvSpPr>
            <a:spLocks noGrp="1"/>
          </p:cNvSpPr>
          <p:nvPr>
            <p:ph type="dt" sz="half" idx="10"/>
          </p:nvPr>
        </p:nvSpPr>
        <p:spPr/>
        <p:txBody>
          <a:bodyPr rtlCol="0"/>
          <a:lstStyle/>
          <a:p>
            <a:pPr rtl="0"/>
            <a:fld id="{2CE5A559-B1C2-4842-83A7-3654E2E0776B}" type="datetime1">
              <a:rPr lang="it-IT" noProof="0" smtClean="0"/>
              <a:t>13/01/2022</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
        <p:nvSpPr>
          <p:cNvPr id="10" name="Titolo 9"/>
          <p:cNvSpPr>
            <a:spLocks noGrp="1"/>
          </p:cNvSpPr>
          <p:nvPr>
            <p:ph type="title"/>
          </p:nvPr>
        </p:nvSpPr>
        <p:spPr/>
        <p:txBody>
          <a:bodyPr rtlCol="0"/>
          <a:lstStyle/>
          <a:p>
            <a:pPr rtl="0"/>
            <a:r>
              <a:rPr lang="it-IT" noProof="0"/>
              <a:t>Fare clic per modificare lo stile del titolo dello schema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data 2"/>
          <p:cNvSpPr>
            <a:spLocks noGrp="1"/>
          </p:cNvSpPr>
          <p:nvPr>
            <p:ph type="dt" sz="half" idx="10"/>
          </p:nvPr>
        </p:nvSpPr>
        <p:spPr/>
        <p:txBody>
          <a:bodyPr rtlCol="0"/>
          <a:lstStyle/>
          <a:p>
            <a:pPr rtl="0"/>
            <a:fld id="{85289B6D-C0C9-4A87-ACDA-533CF0886929}" type="datetime1">
              <a:rPr lang="it-IT" noProof="0" smtClean="0"/>
              <a:t>13/01/2022</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352EED4C-F22F-430D-827C-ECC51875F832}" type="datetime1">
              <a:rPr lang="it-IT" noProof="0" smtClean="0"/>
              <a:t>13/01/2022</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ttangolo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bwMode="blackWhite">
          <a:xfrm>
            <a:off x="804672" y="2243828"/>
            <a:ext cx="4486656" cy="1141497"/>
          </a:xfrm>
          <a:solidFill>
            <a:srgbClr val="FFFFFF"/>
          </a:solidFill>
          <a:ln>
            <a:solidFill>
              <a:srgbClr val="404040"/>
            </a:solidFill>
          </a:ln>
        </p:spPr>
        <p:txBody>
          <a:bodyPr rtlCol="0" anchor="ctr" anchorCtr="1">
            <a:normAutofit/>
          </a:bodyPr>
          <a:lstStyle>
            <a:lvl1pPr>
              <a:defRPr sz="2200">
                <a:solidFill>
                  <a:srgbClr val="262626"/>
                </a:solidFill>
              </a:defRPr>
            </a:lvl1pPr>
          </a:lstStyle>
          <a:p>
            <a:pPr rtl="0"/>
            <a:r>
              <a:rPr lang="it-IT" noProof="0"/>
              <a:t>Fare clic per modificare lo stile del titolo dello schema</a:t>
            </a:r>
          </a:p>
        </p:txBody>
      </p:sp>
      <p:sp>
        <p:nvSpPr>
          <p:cNvPr id="3" name="Segnaposto contenuto 2"/>
          <p:cNvSpPr>
            <a:spLocks noGrp="1"/>
          </p:cNvSpPr>
          <p:nvPr>
            <p:ph idx="1"/>
          </p:nvPr>
        </p:nvSpPr>
        <p:spPr>
          <a:xfrm>
            <a:off x="6736080" y="804672"/>
            <a:ext cx="4815840" cy="5248656"/>
          </a:xfrm>
        </p:spPr>
        <p:txBody>
          <a:bodyPr rtlCol="0">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p:nvPr>
        </p:nvSpPr>
        <p:spPr>
          <a:xfrm>
            <a:off x="1115568" y="3549918"/>
            <a:ext cx="3794760" cy="2194036"/>
          </a:xfrm>
        </p:spPr>
        <p:txBody>
          <a:bodyPr rtlCol="0"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9" name="Segnaposto data 8"/>
          <p:cNvSpPr>
            <a:spLocks noGrp="1"/>
          </p:cNvSpPr>
          <p:nvPr>
            <p:ph type="dt" sz="half" idx="10"/>
          </p:nvPr>
        </p:nvSpPr>
        <p:spPr/>
        <p:txBody>
          <a:bodyPr rtlCol="0"/>
          <a:lstStyle/>
          <a:p>
            <a:pPr rtl="0"/>
            <a:fld id="{1BEFFEDC-8E2E-4884-861C-8885BCD697E7}" type="datetime1">
              <a:rPr lang="it-IT" noProof="0" smtClean="0"/>
              <a:t>13/01/2022</a:t>
            </a:fld>
            <a:endParaRPr lang="it-IT" noProof="0"/>
          </a:p>
        </p:txBody>
      </p:sp>
      <p:sp>
        <p:nvSpPr>
          <p:cNvPr id="10" name="Segnaposto piè di pagina 9"/>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it-IT" noProof="0"/>
          </a:p>
        </p:txBody>
      </p:sp>
      <p:sp>
        <p:nvSpPr>
          <p:cNvPr id="11" name="Segnaposto numero diapositiva 10"/>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ttangolo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bwMode="blackWhite">
          <a:xfrm>
            <a:off x="808523" y="2243828"/>
            <a:ext cx="4494998" cy="1134640"/>
          </a:xfrm>
          <a:solidFill>
            <a:srgbClr val="FFFFFF"/>
          </a:solidFill>
          <a:ln>
            <a:solidFill>
              <a:srgbClr val="404040"/>
            </a:solidFill>
          </a:ln>
        </p:spPr>
        <p:txBody>
          <a:bodyPr rtlCol="0" anchor="ctr" anchorCtr="1">
            <a:noAutofit/>
          </a:bodyPr>
          <a:lstStyle>
            <a:lvl1pPr>
              <a:defRPr sz="2200">
                <a:solidFill>
                  <a:srgbClr val="262626"/>
                </a:solidFill>
              </a:defRPr>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6095999" y="0"/>
            <a:ext cx="6102097" cy="6858000"/>
          </a:xfrm>
          <a:solidFill>
            <a:schemeClr val="bg1">
              <a:lumMod val="75000"/>
            </a:schemeClr>
          </a:solidFill>
        </p:spPr>
        <p:txBody>
          <a:bodyPr rtlCol="0"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p:cNvSpPr>
            <a:spLocks noGrp="1"/>
          </p:cNvSpPr>
          <p:nvPr>
            <p:ph type="body" sz="half" idx="2" hasCustomPrompt="1"/>
          </p:nvPr>
        </p:nvSpPr>
        <p:spPr>
          <a:xfrm>
            <a:off x="1115568" y="3549918"/>
            <a:ext cx="3794760" cy="2194037"/>
          </a:xfrm>
        </p:spPr>
        <p:txBody>
          <a:bodyPr rtlCol="0"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8" name="Segnaposto data 7"/>
          <p:cNvSpPr>
            <a:spLocks noGrp="1"/>
          </p:cNvSpPr>
          <p:nvPr>
            <p:ph type="dt" sz="half" idx="10"/>
          </p:nvPr>
        </p:nvSpPr>
        <p:spPr/>
        <p:txBody>
          <a:bodyPr rtlCol="0"/>
          <a:lstStyle>
            <a:lvl1pPr>
              <a:defRPr>
                <a:solidFill>
                  <a:srgbClr val="FFFFFF"/>
                </a:solidFill>
                <a:effectLst>
                  <a:outerShdw blurRad="50800" dist="38100" dir="2700000" algn="tl" rotWithShape="0">
                    <a:prstClr val="black">
                      <a:alpha val="43000"/>
                    </a:prstClr>
                  </a:outerShdw>
                </a:effectLst>
              </a:defRPr>
            </a:lvl1pPr>
          </a:lstStyle>
          <a:p>
            <a:pPr rtl="0"/>
            <a:fld id="{B32BBCD0-FE62-4D4F-B3F5-3197BBE3C1CD}" type="datetime1">
              <a:rPr lang="it-IT" noProof="0" smtClean="0"/>
              <a:t>13/01/2022</a:t>
            </a:fld>
            <a:endParaRPr lang="it-IT" noProof="0"/>
          </a:p>
        </p:txBody>
      </p:sp>
      <p:sp>
        <p:nvSpPr>
          <p:cNvPr id="9" name="Segnaposto piè di pagina 8"/>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it-IT" noProof="0"/>
          </a:p>
        </p:txBody>
      </p:sp>
      <p:sp>
        <p:nvSpPr>
          <p:cNvPr id="10" name="Segnaposto numero diapositiva 9"/>
          <p:cNvSpPr>
            <a:spLocks noGrp="1"/>
          </p:cNvSpPr>
          <p:nvPr>
            <p:ph type="sldNum" sz="quarter" idx="12"/>
          </p:nvPr>
        </p:nvSpPr>
        <p:spPr/>
        <p:txBody>
          <a:bodyPr rtlCol="0"/>
          <a:lstStyle/>
          <a:p>
            <a:pPr rtl="0"/>
            <a:fld id="{8A7A6979-0714-4377-B894-6BE4C2D6E202}" type="slidenum">
              <a:rPr lang="it-IT" noProof="0" smtClean="0"/>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pPr rtl="0"/>
            <a:r>
              <a:rPr lang="it-IT" noProof="0"/>
              <a:t>Fare clic per modificare lo stile del titolo dello schema</a:t>
            </a:r>
          </a:p>
        </p:txBody>
      </p:sp>
      <p:sp>
        <p:nvSpPr>
          <p:cNvPr id="3" name="Segnaposto testo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rtl="0"/>
            <a:fld id="{6549DA9E-FDCA-4816-95D6-1C329ABB7C6D}" type="datetime1">
              <a:rPr lang="it-IT" noProof="0" smtClean="0"/>
              <a:t>13/01/2022</a:t>
            </a:fld>
            <a:endParaRPr lang="it-IT" noProof="0"/>
          </a:p>
        </p:txBody>
      </p:sp>
      <p:sp>
        <p:nvSpPr>
          <p:cNvPr id="5" name="Segnaposto piè di pagina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rtl="0"/>
            <a:endParaRPr lang="it-IT" noProof="0"/>
          </a:p>
        </p:txBody>
      </p:sp>
      <p:sp>
        <p:nvSpPr>
          <p:cNvPr id="6" name="Segnaposto numero diapositiva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rtl="0"/>
            <a:fld id="{8A7A6979-0714-4377-B894-6BE4C2D6E202}" type="slidenum">
              <a:rPr lang="it-IT" noProof="0" smtClean="0"/>
              <a:pPr rtl="0"/>
              <a:t>‹N›</a:t>
            </a:fld>
            <a:endParaRPr lang="it-IT" noProof="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9X5899cdlq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vista satellitare della Terra">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56687" y="-119437"/>
            <a:ext cx="12191980" cy="6857990"/>
          </a:xfrm>
          <a:prstGeom prst="rect">
            <a:avLst/>
          </a:prstGeom>
        </p:spPr>
      </p:pic>
      <p:sp>
        <p:nvSpPr>
          <p:cNvPr id="2" name="Titolo 1">
            <a:extLst>
              <a:ext uri="{FF2B5EF4-FFF2-40B4-BE49-F238E27FC236}">
                <a16:creationId xmlns:a16="http://schemas.microsoft.com/office/drawing/2014/main" id="{646D0423-92ED-41A8-B13E-ED2A99FC380C}"/>
              </a:ext>
            </a:extLst>
          </p:cNvPr>
          <p:cNvSpPr>
            <a:spLocks noGrp="1"/>
          </p:cNvSpPr>
          <p:nvPr>
            <p:ph type="ctrTitle"/>
          </p:nvPr>
        </p:nvSpPr>
        <p:spPr>
          <a:xfrm>
            <a:off x="1552353" y="911565"/>
            <a:ext cx="4356693" cy="1645920"/>
          </a:xfrm>
          <a:solidFill>
            <a:schemeClr val="bg1">
              <a:alpha val="60000"/>
            </a:schemeClr>
          </a:solidFill>
          <a:ln w="38100" cap="sq">
            <a:solidFill>
              <a:schemeClr val="tx1"/>
            </a:solidFill>
            <a:miter lim="800000"/>
          </a:ln>
        </p:spPr>
        <p:txBody>
          <a:bodyPr rtlCol="0" anchor="ctr">
            <a:normAutofit/>
          </a:bodyPr>
          <a:lstStyle/>
          <a:p>
            <a:r>
              <a:rPr lang="it-IT" dirty="0">
                <a:solidFill>
                  <a:schemeClr val="tx1"/>
                </a:solidFill>
              </a:rPr>
              <a:t>IMPOSITION</a:t>
            </a:r>
          </a:p>
        </p:txBody>
      </p:sp>
      <p:sp>
        <p:nvSpPr>
          <p:cNvPr id="5" name="Titolo 1">
            <a:extLst>
              <a:ext uri="{FF2B5EF4-FFF2-40B4-BE49-F238E27FC236}">
                <a16:creationId xmlns:a16="http://schemas.microsoft.com/office/drawing/2014/main" id="{930D3AD4-B1B7-4127-8332-1510493697AC}"/>
              </a:ext>
            </a:extLst>
          </p:cNvPr>
          <p:cNvSpPr txBox="1">
            <a:spLocks/>
          </p:cNvSpPr>
          <p:nvPr/>
        </p:nvSpPr>
        <p:spPr bwMode="blackWhite">
          <a:xfrm>
            <a:off x="4769148" y="2551903"/>
            <a:ext cx="1776522" cy="1645920"/>
          </a:xfrm>
          <a:prstGeom prst="rec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it-IT" dirty="0">
                <a:solidFill>
                  <a:schemeClr val="tx1"/>
                </a:solidFill>
              </a:rPr>
              <a:t>AND</a:t>
            </a:r>
          </a:p>
        </p:txBody>
      </p:sp>
      <p:sp>
        <p:nvSpPr>
          <p:cNvPr id="7" name="Titolo 1">
            <a:extLst>
              <a:ext uri="{FF2B5EF4-FFF2-40B4-BE49-F238E27FC236}">
                <a16:creationId xmlns:a16="http://schemas.microsoft.com/office/drawing/2014/main" id="{3F2C8564-2629-4B6C-BDC3-4B8D7CAB7CEE}"/>
              </a:ext>
            </a:extLst>
          </p:cNvPr>
          <p:cNvSpPr txBox="1">
            <a:spLocks/>
          </p:cNvSpPr>
          <p:nvPr/>
        </p:nvSpPr>
        <p:spPr bwMode="blackWhite">
          <a:xfrm>
            <a:off x="5777025" y="4192241"/>
            <a:ext cx="4322134" cy="1645920"/>
          </a:xfrm>
          <a:prstGeom prst="rec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it-IT" dirty="0">
                <a:solidFill>
                  <a:schemeClr val="tx1"/>
                </a:solidFill>
              </a:rPr>
              <a:t>DISPOSSESSION</a:t>
            </a:r>
          </a:p>
        </p:txBody>
      </p:sp>
      <p:sp>
        <p:nvSpPr>
          <p:cNvPr id="4" name="CasellaDiTesto 3">
            <a:extLst>
              <a:ext uri="{FF2B5EF4-FFF2-40B4-BE49-F238E27FC236}">
                <a16:creationId xmlns:a16="http://schemas.microsoft.com/office/drawing/2014/main" id="{7B26C840-BC60-4E61-8346-67BC43262E17}"/>
              </a:ext>
            </a:extLst>
          </p:cNvPr>
          <p:cNvSpPr txBox="1"/>
          <p:nvPr/>
        </p:nvSpPr>
        <p:spPr>
          <a:xfrm>
            <a:off x="7054703" y="6347867"/>
            <a:ext cx="5330456" cy="369332"/>
          </a:xfrm>
          <a:prstGeom prst="rect">
            <a:avLst/>
          </a:prstGeom>
          <a:noFill/>
        </p:spPr>
        <p:txBody>
          <a:bodyPr wrap="square" rtlCol="0">
            <a:spAutoFit/>
          </a:bodyPr>
          <a:lstStyle/>
          <a:p>
            <a:r>
              <a:rPr lang="it-IT" dirty="0"/>
              <a:t>Martina Garbato, Lucrezia Manassero, Annalisa </a:t>
            </a:r>
            <a:r>
              <a:rPr lang="it-IT" dirty="0" err="1"/>
              <a:t>Giasi</a:t>
            </a:r>
            <a:endParaRPr lang="it-IT" dirty="0"/>
          </a:p>
        </p:txBody>
      </p:sp>
    </p:spTree>
    <p:extLst>
      <p:ext uri="{BB962C8B-B14F-4D97-AF65-F5344CB8AC3E}">
        <p14:creationId xmlns:p14="http://schemas.microsoft.com/office/powerpoint/2010/main" val="172072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5CF7A-841C-4DE0-A6E4-54D706FEA435}"/>
              </a:ext>
            </a:extLst>
          </p:cNvPr>
          <p:cNvSpPr>
            <a:spLocks noGrp="1"/>
          </p:cNvSpPr>
          <p:nvPr>
            <p:ph type="title"/>
          </p:nvPr>
        </p:nvSpPr>
        <p:spPr>
          <a:xfrm>
            <a:off x="1736678" y="0"/>
            <a:ext cx="8991600" cy="1645920"/>
          </a:xfrm>
        </p:spPr>
        <p:txBody>
          <a:bodyPr>
            <a:normAutofit fontScale="90000"/>
          </a:bodyPr>
          <a:lstStyle/>
          <a:p>
            <a:r>
              <a:rPr lang="en-US" dirty="0"/>
              <a:t>The Stages of Economic Growth- A non-communist manifesto</a:t>
            </a:r>
            <a:endParaRPr lang="it-IT" dirty="0"/>
          </a:p>
        </p:txBody>
      </p:sp>
      <p:sp>
        <p:nvSpPr>
          <p:cNvPr id="3" name="Segnaposto testo 2">
            <a:extLst>
              <a:ext uri="{FF2B5EF4-FFF2-40B4-BE49-F238E27FC236}">
                <a16:creationId xmlns:a16="http://schemas.microsoft.com/office/drawing/2014/main" id="{15AC83A1-EA68-4B04-9D3D-3A932EEEA3CD}"/>
              </a:ext>
            </a:extLst>
          </p:cNvPr>
          <p:cNvSpPr>
            <a:spLocks noGrp="1"/>
          </p:cNvSpPr>
          <p:nvPr>
            <p:ph type="body" idx="1"/>
          </p:nvPr>
        </p:nvSpPr>
        <p:spPr>
          <a:xfrm>
            <a:off x="0" y="2796458"/>
            <a:ext cx="6801612" cy="3263147"/>
          </a:xfrm>
        </p:spPr>
        <p:txBody>
          <a:bodyPr>
            <a:normAutofit/>
          </a:bodyPr>
          <a:lstStyle/>
          <a:p>
            <a:r>
              <a:rPr lang="en-US" dirty="0"/>
              <a:t>He was an American economist, professor and political theorist who served as National Security Advisor to President of the United States Lyndon B. Johnson from 1966 to 1969.</a:t>
            </a:r>
          </a:p>
          <a:p>
            <a:r>
              <a:rPr lang="en-US" dirty="0"/>
              <a:t>He thought that “underdeveloped” countries were based on agricultural types of economy and that, with the emergence of “development”, their economical structure had to change in order to give room to manufacturing activities and services.  </a:t>
            </a:r>
          </a:p>
          <a:p>
            <a:r>
              <a:rPr lang="en-US" dirty="0"/>
              <a:t>According to him, investing in these activities was a stimulus for economic growth.</a:t>
            </a:r>
            <a:endParaRPr lang="it-IT" dirty="0"/>
          </a:p>
        </p:txBody>
      </p:sp>
      <p:pic>
        <p:nvPicPr>
          <p:cNvPr id="5" name="Immagine 4" descr="Immagine che contiene persona, uomo, interni, sipario&#10;&#10;Descrizione generata automaticamente">
            <a:extLst>
              <a:ext uri="{FF2B5EF4-FFF2-40B4-BE49-F238E27FC236}">
                <a16:creationId xmlns:a16="http://schemas.microsoft.com/office/drawing/2014/main" id="{20BFD115-5A0B-4EA6-B740-C941357BE69F}"/>
              </a:ext>
            </a:extLst>
          </p:cNvPr>
          <p:cNvPicPr>
            <a:picLocks noChangeAspect="1"/>
          </p:cNvPicPr>
          <p:nvPr/>
        </p:nvPicPr>
        <p:blipFill>
          <a:blip r:embed="rId2"/>
          <a:stretch>
            <a:fillRect/>
          </a:stretch>
        </p:blipFill>
        <p:spPr>
          <a:xfrm>
            <a:off x="7185045" y="1791722"/>
            <a:ext cx="4210836" cy="4916151"/>
          </a:xfrm>
          <a:prstGeom prst="rect">
            <a:avLst/>
          </a:prstGeom>
        </p:spPr>
      </p:pic>
    </p:spTree>
    <p:extLst>
      <p:ext uri="{BB962C8B-B14F-4D97-AF65-F5344CB8AC3E}">
        <p14:creationId xmlns:p14="http://schemas.microsoft.com/office/powerpoint/2010/main" val="9069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D4F219-24E3-48E3-96A0-8F5F85420BE7}"/>
              </a:ext>
            </a:extLst>
          </p:cNvPr>
          <p:cNvSpPr>
            <a:spLocks noGrp="1"/>
          </p:cNvSpPr>
          <p:nvPr>
            <p:ph type="title"/>
          </p:nvPr>
        </p:nvSpPr>
        <p:spPr>
          <a:xfrm>
            <a:off x="2231136" y="288019"/>
            <a:ext cx="7729728" cy="1188720"/>
          </a:xfrm>
        </p:spPr>
        <p:txBody>
          <a:bodyPr/>
          <a:lstStyle/>
          <a:p>
            <a:r>
              <a:rPr lang="it-IT" dirty="0" err="1"/>
              <a:t>Rostow’s</a:t>
            </a:r>
            <a:r>
              <a:rPr lang="it-IT" dirty="0"/>
              <a:t> stages of </a:t>
            </a:r>
            <a:r>
              <a:rPr lang="it-IT" dirty="0" err="1"/>
              <a:t>growth</a:t>
            </a:r>
            <a:endParaRPr lang="it-IT" dirty="0"/>
          </a:p>
        </p:txBody>
      </p:sp>
      <p:pic>
        <p:nvPicPr>
          <p:cNvPr id="5" name="Segnaposto contenuto 4" descr="Immagine che contiene tavolo&#10;&#10;Descrizione generata automaticamente">
            <a:extLst>
              <a:ext uri="{FF2B5EF4-FFF2-40B4-BE49-F238E27FC236}">
                <a16:creationId xmlns:a16="http://schemas.microsoft.com/office/drawing/2014/main" id="{ADB86216-7DDD-46B5-A2FC-36ED58FFBE10}"/>
              </a:ext>
            </a:extLst>
          </p:cNvPr>
          <p:cNvPicPr>
            <a:picLocks noGrp="1" noChangeAspect="1"/>
          </p:cNvPicPr>
          <p:nvPr>
            <p:ph idx="1"/>
          </p:nvPr>
        </p:nvPicPr>
        <p:blipFill>
          <a:blip r:embed="rId2"/>
          <a:stretch>
            <a:fillRect/>
          </a:stretch>
        </p:blipFill>
        <p:spPr>
          <a:xfrm>
            <a:off x="1510747" y="1476739"/>
            <a:ext cx="9409043" cy="5291204"/>
          </a:xfrm>
        </p:spPr>
      </p:pic>
    </p:spTree>
    <p:extLst>
      <p:ext uri="{BB962C8B-B14F-4D97-AF65-F5344CB8AC3E}">
        <p14:creationId xmlns:p14="http://schemas.microsoft.com/office/powerpoint/2010/main" val="15152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38DE0D8-CBF5-4320-9894-F05E65F16140}"/>
              </a:ext>
            </a:extLst>
          </p:cNvPr>
          <p:cNvSpPr>
            <a:spLocks noChangeArrowheads="1"/>
          </p:cNvSpPr>
          <p:nvPr/>
        </p:nvSpPr>
        <p:spPr bwMode="auto">
          <a:xfrm>
            <a:off x="660986" y="1047660"/>
            <a:ext cx="11216276" cy="18114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It</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assumes</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that</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each</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country starts the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development</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process</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from the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same</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starting</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point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but</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does</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not</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take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into</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account cultural, social and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economic</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 </a:t>
            </a:r>
            <a:r>
              <a:rPr kumimoji="0" lang="it-IT" altLang="it-IT" sz="2000" b="0" i="0" u="none" strike="noStrike" kern="1200" cap="none" spc="0" normalizeH="0" baseline="0" noProof="0" dirty="0" err="1">
                <a:ln>
                  <a:noFill/>
                </a:ln>
                <a:solidFill>
                  <a:srgbClr val="202124"/>
                </a:solidFill>
                <a:effectLst/>
                <a:uLnTx/>
                <a:uFillTx/>
                <a:latin typeface="Gill Sans MT" panose="020B0502020104020203"/>
                <a:ea typeface="+mn-ea"/>
                <a:cs typeface="Calibri" panose="020F0502020204030204" pitchFamily="34" charset="0"/>
              </a:rPr>
              <a:t>differences</a:t>
            </a:r>
            <a:r>
              <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it-IT" altLang="it-IT" sz="2000" b="0" i="0" u="none" strike="noStrike" kern="1200" cap="none" spc="0" normalizeH="0" baseline="0" noProof="0" dirty="0">
              <a:ln>
                <a:noFill/>
              </a:ln>
              <a:solidFill>
                <a:srgbClr val="202124"/>
              </a:solidFill>
              <a:effectLst/>
              <a:uLnTx/>
              <a:uFillTx/>
              <a:latin typeface="Gill Sans MT" panose="020B0502020104020203"/>
              <a:ea typeface="+mn-ea"/>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it-IT" altLang="it-IT" sz="2000" b="0" i="0" u="none" strike="noStrike" kern="1200" cap="none" spc="0" normalizeH="0" baseline="0" noProof="0" dirty="0">
                <a:ln>
                  <a:noFill/>
                </a:ln>
                <a:solidFill>
                  <a:srgbClr val="000000"/>
                </a:solidFill>
                <a:effectLst/>
                <a:uLnTx/>
                <a:uFillTx/>
                <a:latin typeface="Gill Sans MT" panose="020B0502020104020203"/>
                <a:ea typeface="+mn-ea"/>
                <a:cs typeface="Calibri" panose="020F0502020204030204" pitchFamily="34" charset="0"/>
              </a:rPr>
              <a:t> </a:t>
            </a:r>
            <a:r>
              <a:rPr kumimoji="0" lang="en-US" altLang="it-IT" sz="2000" b="0" i="0" u="none" strike="noStrike" kern="1200" cap="none" spc="0" normalizeH="0" baseline="0" noProof="0" dirty="0">
                <a:ln>
                  <a:noFill/>
                </a:ln>
                <a:solidFill>
                  <a:srgbClr val="000000"/>
                </a:solidFill>
                <a:effectLst/>
                <a:uLnTx/>
                <a:uFillTx/>
                <a:latin typeface="Gill Sans MT" panose="020B0502020104020203"/>
                <a:ea typeface="+mn-ea"/>
                <a:cs typeface="Calibri" panose="020F0502020204030204" pitchFamily="34" charset="0"/>
              </a:rPr>
              <a:t>It is based on a very narrow understanding of development based on a linear economic growth pattern.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2000" b="0" i="0" u="none" strike="noStrike" kern="1200" cap="none" spc="0" normalizeH="0" baseline="0" noProof="0" dirty="0">
                <a:ln>
                  <a:noFill/>
                </a:ln>
                <a:solidFill>
                  <a:srgbClr val="000000"/>
                </a:solidFill>
                <a:effectLst/>
                <a:uLnTx/>
                <a:uFillTx/>
                <a:latin typeface="Gill Sans MT" panose="020B0502020104020203"/>
                <a:ea typeface="+mn-ea"/>
                <a:cs typeface="Calibri" panose="020F0502020204030204" pitchFamily="34" charset="0"/>
              </a:rPr>
              <a:t>Not all countries develop so smoothly, some skip steps (leapfrog) or take different paths. </a:t>
            </a:r>
            <a:br>
              <a:rPr kumimoji="0" lang="en-US" altLang="it-IT" sz="2000" b="0" i="0" u="none" strike="noStrike" kern="1200" cap="none" spc="0" normalizeH="0" baseline="0" noProof="0" dirty="0">
                <a:ln>
                  <a:noFill/>
                </a:ln>
                <a:solidFill>
                  <a:srgbClr val="000000"/>
                </a:solidFill>
                <a:effectLst/>
                <a:uLnTx/>
                <a:uFillTx/>
                <a:latin typeface="Gill Sans MT" panose="020B0502020104020203"/>
                <a:ea typeface="+mn-ea"/>
                <a:cs typeface="Calibri" panose="020F0502020204030204" pitchFamily="34" charset="0"/>
              </a:rPr>
            </a:br>
            <a:r>
              <a:rPr kumimoji="0" lang="en-US" altLang="it-IT" sz="2000" b="1" i="0" u="sng" strike="noStrike" kern="1200" cap="none" spc="0" normalizeH="0" baseline="0" noProof="0" dirty="0">
                <a:ln>
                  <a:noFill/>
                </a:ln>
                <a:solidFill>
                  <a:srgbClr val="000000"/>
                </a:solidFill>
                <a:effectLst/>
                <a:uLnTx/>
                <a:uFillTx/>
                <a:latin typeface="Gill Sans MT" panose="020B0502020104020203"/>
                <a:ea typeface="+mn-ea"/>
                <a:cs typeface="Calibri" panose="020F0502020204030204" pitchFamily="34" charset="0"/>
              </a:rPr>
              <a:t>It imposes the Western experience as a model of development</a:t>
            </a:r>
            <a:endParaRPr kumimoji="0" lang="it-IT" altLang="it-IT" sz="2000" b="1" i="0" u="sng" strike="noStrike" kern="1200" cap="none" spc="0" normalizeH="0" baseline="0" noProof="0" dirty="0">
              <a:ln>
                <a:noFill/>
              </a:ln>
              <a:solidFill>
                <a:srgbClr val="000000"/>
              </a:solidFill>
              <a:effectLst/>
              <a:uLnTx/>
              <a:uFillTx/>
              <a:latin typeface="Gill Sans MT" panose="020B0502020104020203"/>
              <a:ea typeface="+mn-ea"/>
              <a:cs typeface="Calibri" panose="020F0502020204030204" pitchFamily="34" charset="0"/>
            </a:endParaRPr>
          </a:p>
        </p:txBody>
      </p:sp>
      <p:sp>
        <p:nvSpPr>
          <p:cNvPr id="5" name="Freccia destra con strisce 4">
            <a:extLst>
              <a:ext uri="{FF2B5EF4-FFF2-40B4-BE49-F238E27FC236}">
                <a16:creationId xmlns:a16="http://schemas.microsoft.com/office/drawing/2014/main" id="{9455989F-DBBB-4105-8899-92EB951A41F1}"/>
              </a:ext>
            </a:extLst>
          </p:cNvPr>
          <p:cNvSpPr/>
          <p:nvPr/>
        </p:nvSpPr>
        <p:spPr>
          <a:xfrm rot="5400000">
            <a:off x="5435290" y="3213834"/>
            <a:ext cx="1091821" cy="77124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CasellaDiTesto 6">
            <a:extLst>
              <a:ext uri="{FF2B5EF4-FFF2-40B4-BE49-F238E27FC236}">
                <a16:creationId xmlns:a16="http://schemas.microsoft.com/office/drawing/2014/main" id="{824DC54C-1C04-439A-ABD5-F726E177C297}"/>
              </a:ext>
            </a:extLst>
          </p:cNvPr>
          <p:cNvSpPr txBox="1"/>
          <p:nvPr/>
        </p:nvSpPr>
        <p:spPr>
          <a:xfrm>
            <a:off x="2927514" y="4506695"/>
            <a:ext cx="6107372"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The West believes that his own system of knowledge is the only valid one, that it is the episteme to be opposed to the various </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doxai</a:t>
            </a: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Rettangolo 7">
            <a:extLst>
              <a:ext uri="{FF2B5EF4-FFF2-40B4-BE49-F238E27FC236}">
                <a16:creationId xmlns:a16="http://schemas.microsoft.com/office/drawing/2014/main" id="{7593BCAC-44C3-4DF0-8E17-1212185BD54C}"/>
              </a:ext>
            </a:extLst>
          </p:cNvPr>
          <p:cNvSpPr/>
          <p:nvPr/>
        </p:nvSpPr>
        <p:spPr>
          <a:xfrm>
            <a:off x="1873985" y="0"/>
            <a:ext cx="821442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err="1">
                <a:ln w="0"/>
                <a:solidFill>
                  <a:srgbClr val="F6A21D"/>
                </a:solidFill>
                <a:effectLst>
                  <a:outerShdw blurRad="38100" dist="25400" dir="5400000" algn="ctr" rotWithShape="0">
                    <a:srgbClr val="6E747A">
                      <a:alpha val="43000"/>
                    </a:srgbClr>
                  </a:outerShdw>
                </a:effectLst>
                <a:uLnTx/>
                <a:uFillTx/>
                <a:latin typeface="Gill Sans MT" panose="020B0502020104020203"/>
                <a:ea typeface="+mn-ea"/>
                <a:cs typeface="+mn-cs"/>
              </a:rPr>
              <a:t>Criticism</a:t>
            </a:r>
            <a:r>
              <a:rPr kumimoji="0" lang="it-IT" sz="5400" b="0" i="0" u="none" strike="noStrike" kern="1200" cap="none" spc="0" normalizeH="0" baseline="0" noProof="0" dirty="0">
                <a:ln w="0"/>
                <a:solidFill>
                  <a:srgbClr val="F6A21D"/>
                </a:solidFill>
                <a:effectLst>
                  <a:outerShdw blurRad="38100" dist="25400" dir="5400000" algn="ctr" rotWithShape="0">
                    <a:srgbClr val="6E747A">
                      <a:alpha val="43000"/>
                    </a:srgbClr>
                  </a:outerShdw>
                </a:effectLst>
                <a:uLnTx/>
                <a:uFillTx/>
                <a:latin typeface="Gill Sans MT" panose="020B0502020104020203"/>
                <a:ea typeface="+mn-ea"/>
                <a:cs typeface="+mn-cs"/>
              </a:rPr>
              <a:t> to </a:t>
            </a:r>
            <a:r>
              <a:rPr kumimoji="0" lang="it-IT" sz="5400" b="0" i="0" u="none" strike="noStrike" kern="1200" cap="none" spc="0" normalizeH="0" baseline="0" noProof="0" dirty="0" err="1">
                <a:ln w="0"/>
                <a:solidFill>
                  <a:srgbClr val="F6A21D"/>
                </a:solidFill>
                <a:effectLst>
                  <a:outerShdw blurRad="38100" dist="25400" dir="5400000" algn="ctr" rotWithShape="0">
                    <a:srgbClr val="6E747A">
                      <a:alpha val="43000"/>
                    </a:srgbClr>
                  </a:outerShdw>
                </a:effectLst>
                <a:uLnTx/>
                <a:uFillTx/>
                <a:latin typeface="Gill Sans MT" panose="020B0502020104020203"/>
                <a:ea typeface="+mn-ea"/>
                <a:cs typeface="+mn-cs"/>
              </a:rPr>
              <a:t>Rostow’s</a:t>
            </a:r>
            <a:r>
              <a:rPr kumimoji="0" lang="it-IT" sz="5400" b="0" i="0" u="none" strike="noStrike" kern="1200" cap="none" spc="0" normalizeH="0" baseline="0" noProof="0" dirty="0">
                <a:ln w="0"/>
                <a:solidFill>
                  <a:srgbClr val="F6A21D"/>
                </a:solidFill>
                <a:effectLst>
                  <a:outerShdw blurRad="38100" dist="25400" dir="5400000" algn="ctr" rotWithShape="0">
                    <a:srgbClr val="6E747A">
                      <a:alpha val="43000"/>
                    </a:srgbClr>
                  </a:outerShdw>
                </a:effectLst>
                <a:uLnTx/>
                <a:uFillTx/>
                <a:latin typeface="Gill Sans MT" panose="020B0502020104020203"/>
                <a:ea typeface="+mn-ea"/>
                <a:cs typeface="+mn-cs"/>
              </a:rPr>
              <a:t> model</a:t>
            </a:r>
          </a:p>
        </p:txBody>
      </p:sp>
    </p:spTree>
    <p:extLst>
      <p:ext uri="{BB962C8B-B14F-4D97-AF65-F5344CB8AC3E}">
        <p14:creationId xmlns:p14="http://schemas.microsoft.com/office/powerpoint/2010/main" val="1285787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9983CE-4C1E-4CE7-AE46-68141061154A}"/>
              </a:ext>
            </a:extLst>
          </p:cNvPr>
          <p:cNvSpPr txBox="1"/>
          <p:nvPr/>
        </p:nvSpPr>
        <p:spPr>
          <a:xfrm>
            <a:off x="543339" y="1652705"/>
            <a:ext cx="10058399" cy="286232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The model does not take into account the fact that receiving economic aid from another country could stimulate economic growth in the short term but also lead to high levels of debt that compromise long-term growth.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The model is strongly Eurocentric in the way it imagines that development leads to a modernized and technologically advanced “Western” society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The theory assumes that what worked in the past for the West must necessarily work for non-Western countries today as well</a:t>
            </a:r>
            <a:endPar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6747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14048E-D75E-4A80-8FF4-18AE89B8F47B}"/>
              </a:ext>
            </a:extLst>
          </p:cNvPr>
          <p:cNvSpPr>
            <a:spLocks noGrp="1"/>
          </p:cNvSpPr>
          <p:nvPr>
            <p:ph type="title"/>
          </p:nvPr>
        </p:nvSpPr>
        <p:spPr>
          <a:xfrm>
            <a:off x="1706217" y="173631"/>
            <a:ext cx="8991600" cy="1645920"/>
          </a:xfrm>
        </p:spPr>
        <p:txBody>
          <a:bodyPr/>
          <a:lstStyle/>
          <a:p>
            <a:r>
              <a:rPr lang="it-IT" dirty="0"/>
              <a:t>The </a:t>
            </a:r>
            <a:r>
              <a:rPr lang="it-IT" dirty="0" err="1"/>
              <a:t>modern</a:t>
            </a:r>
            <a:r>
              <a:rPr lang="it-IT" dirty="0"/>
              <a:t> world-system (1974)</a:t>
            </a:r>
          </a:p>
        </p:txBody>
      </p:sp>
      <p:sp>
        <p:nvSpPr>
          <p:cNvPr id="3" name="Segnaposto testo 2">
            <a:extLst>
              <a:ext uri="{FF2B5EF4-FFF2-40B4-BE49-F238E27FC236}">
                <a16:creationId xmlns:a16="http://schemas.microsoft.com/office/drawing/2014/main" id="{D2A8FA89-45F5-4DB8-AC75-82C097152660}"/>
              </a:ext>
            </a:extLst>
          </p:cNvPr>
          <p:cNvSpPr>
            <a:spLocks noGrp="1"/>
          </p:cNvSpPr>
          <p:nvPr>
            <p:ph type="body" idx="1"/>
          </p:nvPr>
        </p:nvSpPr>
        <p:spPr>
          <a:xfrm>
            <a:off x="0" y="1903647"/>
            <a:ext cx="5754690" cy="1265082"/>
          </a:xfrm>
        </p:spPr>
        <p:txBody>
          <a:bodyPr>
            <a:normAutofit fontScale="85000" lnSpcReduction="10000"/>
          </a:bodyPr>
          <a:lstStyle/>
          <a:p>
            <a:r>
              <a:rPr lang="en-US" dirty="0"/>
              <a:t>An American sociologist and economic historian.</a:t>
            </a:r>
          </a:p>
          <a:p>
            <a:r>
              <a:rPr lang="en-US" dirty="0"/>
              <a:t>He thought that capitalism was responsible for underdevelopment and dependency. In his view there were no First nor Third world, but a world-system made of</a:t>
            </a:r>
            <a:endParaRPr lang="it-IT" dirty="0"/>
          </a:p>
        </p:txBody>
      </p:sp>
      <p:pic>
        <p:nvPicPr>
          <p:cNvPr id="5" name="Immagine 4" descr="Immagine che contiene persona, uomo, parete, interni&#10;&#10;Descrizione generata automaticamente">
            <a:extLst>
              <a:ext uri="{FF2B5EF4-FFF2-40B4-BE49-F238E27FC236}">
                <a16:creationId xmlns:a16="http://schemas.microsoft.com/office/drawing/2014/main" id="{36F5D73D-D0A7-45AF-95AC-2F322120CEA1}"/>
              </a:ext>
            </a:extLst>
          </p:cNvPr>
          <p:cNvPicPr>
            <a:picLocks noChangeAspect="1"/>
          </p:cNvPicPr>
          <p:nvPr/>
        </p:nvPicPr>
        <p:blipFill>
          <a:blip r:embed="rId2"/>
          <a:stretch>
            <a:fillRect/>
          </a:stretch>
        </p:blipFill>
        <p:spPr>
          <a:xfrm>
            <a:off x="8387798" y="1903647"/>
            <a:ext cx="3583057" cy="4777409"/>
          </a:xfrm>
          <a:prstGeom prst="rect">
            <a:avLst/>
          </a:prstGeom>
        </p:spPr>
      </p:pic>
      <p:sp>
        <p:nvSpPr>
          <p:cNvPr id="6" name="CasellaDiTesto 5">
            <a:extLst>
              <a:ext uri="{FF2B5EF4-FFF2-40B4-BE49-F238E27FC236}">
                <a16:creationId xmlns:a16="http://schemas.microsoft.com/office/drawing/2014/main" id="{D5D1396B-E112-4F80-8F37-80483FA12F49}"/>
              </a:ext>
            </a:extLst>
          </p:cNvPr>
          <p:cNvSpPr txBox="1"/>
          <p:nvPr/>
        </p:nvSpPr>
        <p:spPr>
          <a:xfrm>
            <a:off x="198783" y="3168729"/>
            <a:ext cx="642730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1" i="0" u="none" strike="noStrike" kern="1200" cap="none" spc="0" normalizeH="0" baseline="0" noProof="0" dirty="0">
                <a:ln>
                  <a:noFill/>
                </a:ln>
                <a:solidFill>
                  <a:srgbClr val="000000"/>
                </a:solidFill>
                <a:effectLst/>
                <a:uLnTx/>
                <a:uFillTx/>
                <a:latin typeface="Gill Sans MT" panose="020B0502020104020203"/>
                <a:ea typeface="+mn-ea"/>
                <a:cs typeface="+mn-cs"/>
              </a:rPr>
              <a:t>Core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1" i="0" u="none" strike="noStrike" kern="1200" cap="none" spc="0" normalizeH="0" baseline="0" noProof="0" dirty="0">
                <a:ln>
                  <a:noFill/>
                </a:ln>
                <a:solidFill>
                  <a:srgbClr val="000000"/>
                </a:solidFill>
                <a:effectLst/>
                <a:uLnTx/>
                <a:uFillTx/>
                <a:latin typeface="Gill Sans MT" panose="020B0502020104020203"/>
                <a:ea typeface="+mn-ea"/>
                <a:cs typeface="+mn-cs"/>
              </a:rPr>
              <a:t>Semi-</a:t>
            </a:r>
            <a:r>
              <a:rPr kumimoji="0" lang="it-IT" sz="2400" b="1" i="0" u="none" strike="noStrike" kern="1200" cap="none" spc="0" normalizeH="0" baseline="0" noProof="0" dirty="0" err="1">
                <a:ln>
                  <a:noFill/>
                </a:ln>
                <a:solidFill>
                  <a:srgbClr val="000000"/>
                </a:solidFill>
                <a:effectLst/>
                <a:uLnTx/>
                <a:uFillTx/>
                <a:latin typeface="Gill Sans MT" panose="020B0502020104020203"/>
                <a:ea typeface="+mn-ea"/>
                <a:cs typeface="+mn-cs"/>
              </a:rPr>
              <a:t>periphery</a:t>
            </a:r>
            <a:endParaRPr kumimoji="0" lang="it-IT" sz="2400" b="1"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1" i="0" u="none" strike="noStrike" kern="1200" cap="none" spc="0" normalizeH="0" baseline="0" noProof="0" dirty="0" err="1">
                <a:ln>
                  <a:noFill/>
                </a:ln>
                <a:solidFill>
                  <a:srgbClr val="000000"/>
                </a:solidFill>
                <a:effectLst/>
                <a:uLnTx/>
                <a:uFillTx/>
                <a:latin typeface="Gill Sans MT" panose="020B0502020104020203"/>
                <a:ea typeface="+mn-ea"/>
                <a:cs typeface="+mn-cs"/>
              </a:rPr>
              <a:t>Periphery</a:t>
            </a:r>
            <a:r>
              <a:rPr kumimoji="0" lang="it-IT" sz="2400" b="1"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7" name="CasellaDiTesto 6">
            <a:extLst>
              <a:ext uri="{FF2B5EF4-FFF2-40B4-BE49-F238E27FC236}">
                <a16:creationId xmlns:a16="http://schemas.microsoft.com/office/drawing/2014/main" id="{9B25B313-4725-4B24-9703-2574376DABE7}"/>
              </a:ext>
            </a:extLst>
          </p:cNvPr>
          <p:cNvSpPr txBox="1"/>
          <p:nvPr/>
        </p:nvSpPr>
        <p:spPr>
          <a:xfrm>
            <a:off x="198783" y="4532243"/>
            <a:ext cx="748747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In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which</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strong countries (the «core»),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which</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are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militarily</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and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economically</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sound and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stable</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subdued</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peripheral</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countries and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often</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colonised</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them</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Those</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weak</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countries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have</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not</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diversified</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economy and must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rely</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on the core in order to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survive</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553978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929BECC-513F-4140-9F96-85A19349559A}"/>
              </a:ext>
            </a:extLst>
          </p:cNvPr>
          <p:cNvSpPr txBox="1"/>
          <p:nvPr/>
        </p:nvSpPr>
        <p:spPr>
          <a:xfrm>
            <a:off x="3048000" y="1571896"/>
            <a:ext cx="6096000"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In neoliberalism, structural adjustment programs (SAPs) have taken hold.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Structural adjustment programs (SAPs) consist of loans (structural adjustment loans; SALs) provided by the International Monetary Fund (IMF) and the World Bank (WB) to countries that experience economic crises. Their purpose is to adjust the country's economic structure, improve international competitiveness, and restore its balance of payments.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In order to receive these funds, the countries in question must implement market reforms such as devaluing the currency and reducing inflation, but also reducing the role of the state in the economy, reducing state spending on public services and encouraging foreign investment.</a:t>
            </a:r>
            <a:endPar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4" name="Rettangolo 3">
            <a:extLst>
              <a:ext uri="{FF2B5EF4-FFF2-40B4-BE49-F238E27FC236}">
                <a16:creationId xmlns:a16="http://schemas.microsoft.com/office/drawing/2014/main" id="{9CD0DD88-41FE-4BA3-933D-4EB46F1BBDE5}"/>
              </a:ext>
            </a:extLst>
          </p:cNvPr>
          <p:cNvSpPr/>
          <p:nvPr/>
        </p:nvSpPr>
        <p:spPr>
          <a:xfrm>
            <a:off x="5304757" y="449422"/>
            <a:ext cx="158248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err="1">
                <a:ln w="0"/>
                <a:solidFill>
                  <a:srgbClr val="F6A21D"/>
                </a:solidFill>
                <a:effectLst>
                  <a:outerShdw blurRad="38100" dist="25400" dir="5400000" algn="ctr" rotWithShape="0">
                    <a:srgbClr val="6E747A">
                      <a:alpha val="43000"/>
                    </a:srgbClr>
                  </a:outerShdw>
                </a:effectLst>
                <a:uLnTx/>
                <a:uFillTx/>
                <a:latin typeface="Gill Sans MT" panose="020B0502020104020203"/>
                <a:ea typeface="+mn-ea"/>
                <a:cs typeface="+mn-cs"/>
              </a:rPr>
              <a:t>SAPs</a:t>
            </a:r>
            <a:endParaRPr kumimoji="0" lang="it-IT" sz="5400" b="0" i="0" u="none" strike="noStrike" kern="1200" cap="none" spc="0" normalizeH="0" baseline="0" noProof="0" dirty="0">
              <a:ln w="0"/>
              <a:solidFill>
                <a:srgbClr val="F6A21D"/>
              </a:solidFill>
              <a:effectLst>
                <a:outerShdw blurRad="38100" dist="25400" dir="5400000" algn="ctr" rotWithShape="0">
                  <a:srgbClr val="6E747A">
                    <a:alpha val="43000"/>
                  </a:srgbClr>
                </a:outerShdw>
              </a:effectLst>
              <a:uLnTx/>
              <a:uFillTx/>
              <a:latin typeface="Gill Sans MT" panose="020B0502020104020203"/>
              <a:ea typeface="+mn-ea"/>
              <a:cs typeface="+mn-cs"/>
            </a:endParaRPr>
          </a:p>
        </p:txBody>
      </p:sp>
    </p:spTree>
    <p:extLst>
      <p:ext uri="{BB962C8B-B14F-4D97-AF65-F5344CB8AC3E}">
        <p14:creationId xmlns:p14="http://schemas.microsoft.com/office/powerpoint/2010/main" val="232686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66C032A-26B1-4822-A5ED-884F0DC6BA64}"/>
              </a:ext>
            </a:extLst>
          </p:cNvPr>
          <p:cNvSpPr txBox="1"/>
          <p:nvPr/>
        </p:nvSpPr>
        <p:spPr>
          <a:xfrm>
            <a:off x="1372668" y="1799303"/>
            <a:ext cx="9872870"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SAPs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require</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the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reduction</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of state spending on public services, so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it</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happens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state hospitals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which</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obtain</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way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less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money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have</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to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charge</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people for some services and reduce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their</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staff. With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less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money in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agriculture</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groceries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cost more and more.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By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devaluing</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the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currency</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all</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imported</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goods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go up in price.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Against</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neoliberism’s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point of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view</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(and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its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concrete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realisation</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the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SAPs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there</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is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 new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critic</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theory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nowadays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known</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as</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it-IT" sz="2000" b="0" i="0" u="none" strike="noStrike" kern="1200" cap="none" spc="0" normalizeH="0" baseline="0" noProof="0" dirty="0">
                <a:ln>
                  <a:noFill/>
                </a:ln>
                <a:solidFill>
                  <a:schemeClr val="accent1"/>
                </a:solidFill>
                <a:effectLst/>
                <a:uLnTx/>
                <a:uFillTx/>
                <a:latin typeface="Gill Sans MT" panose="020B0502020104020203"/>
                <a:ea typeface="+mn-ea"/>
                <a:cs typeface="+mn-cs"/>
              </a:rPr>
              <a:t>The </a:t>
            </a:r>
            <a:r>
              <a:rPr kumimoji="0" lang="en-US" sz="2000" b="0" i="0" u="none" strike="noStrike" kern="1200" cap="none" spc="0" normalizeH="0" baseline="0" noProof="0" dirty="0">
                <a:ln>
                  <a:noFill/>
                </a:ln>
                <a:solidFill>
                  <a:schemeClr val="accent1"/>
                </a:solidFill>
                <a:effectLst/>
                <a:uLnTx/>
                <a:uFillTx/>
                <a:latin typeface="Gill Sans MT" panose="020B0502020104020203"/>
                <a:ea typeface="+mn-ea"/>
                <a:cs typeface="+mn-cs"/>
              </a:rPr>
              <a:t>gap-widening theory</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according to its supporters, globalization and SAPs act against the achievement of equality</a:t>
            </a: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a:t>
            </a:r>
            <a:endPar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4" name="Graphic 3" descr="Scales of justice with solid fill">
            <a:extLst>
              <a:ext uri="{FF2B5EF4-FFF2-40B4-BE49-F238E27FC236}">
                <a16:creationId xmlns:a16="http://schemas.microsoft.com/office/drawing/2014/main" id="{249D94D0-C79E-4BE6-B6B3-BE21DDAEB5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6240" y="4892040"/>
            <a:ext cx="914400" cy="914400"/>
          </a:xfrm>
          <a:prstGeom prst="rect">
            <a:avLst/>
          </a:prstGeom>
        </p:spPr>
      </p:pic>
    </p:spTree>
    <p:extLst>
      <p:ext uri="{BB962C8B-B14F-4D97-AF65-F5344CB8AC3E}">
        <p14:creationId xmlns:p14="http://schemas.microsoft.com/office/powerpoint/2010/main" val="204973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vista satellitare della Terra">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olo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rtlCol="0" anchor="ctr">
            <a:normAutofit/>
          </a:bodyPr>
          <a:lstStyle/>
          <a:p>
            <a:r>
              <a:rPr lang="it-IT" dirty="0">
                <a:solidFill>
                  <a:schemeClr val="tx1"/>
                </a:solidFill>
              </a:rPr>
              <a:t>DISPOSSESSION AND INDIGENOUS STRUCTURAL CRITIQUE</a:t>
            </a:r>
          </a:p>
        </p:txBody>
      </p:sp>
      <p:sp>
        <p:nvSpPr>
          <p:cNvPr id="3" name="Sottotitolo 2">
            <a:extLst>
              <a:ext uri="{FF2B5EF4-FFF2-40B4-BE49-F238E27FC236}">
                <a16:creationId xmlns:a16="http://schemas.microsoft.com/office/drawing/2014/main" id="{74B4D8F8-4E82-4BDB-B682-C4008F4B24EF}"/>
              </a:ext>
            </a:extLst>
          </p:cNvPr>
          <p:cNvSpPr>
            <a:spLocks noGrp="1"/>
          </p:cNvSpPr>
          <p:nvPr>
            <p:ph type="subTitle" idx="1"/>
          </p:nvPr>
        </p:nvSpPr>
        <p:spPr>
          <a:xfrm>
            <a:off x="2695194" y="4716529"/>
            <a:ext cx="6801612" cy="1239894"/>
          </a:xfrm>
        </p:spPr>
        <p:txBody>
          <a:bodyPr rtlCol="0">
            <a:normAutofit/>
          </a:bodyPr>
          <a:lstStyle/>
          <a:p>
            <a:pPr rtl="0"/>
            <a:r>
              <a:rPr lang="it-IT" dirty="0" err="1">
                <a:solidFill>
                  <a:srgbClr val="FFFFFF"/>
                </a:solidFill>
              </a:rPr>
              <a:t>Through</a:t>
            </a:r>
            <a:r>
              <a:rPr lang="it-IT" dirty="0">
                <a:solidFill>
                  <a:srgbClr val="FFFFFF"/>
                </a:solidFill>
              </a:rPr>
              <a:t> the </a:t>
            </a:r>
            <a:r>
              <a:rPr lang="it-IT" dirty="0" err="1">
                <a:solidFill>
                  <a:srgbClr val="FFFFFF"/>
                </a:solidFill>
              </a:rPr>
              <a:t>analysis</a:t>
            </a:r>
            <a:r>
              <a:rPr lang="it-IT" dirty="0">
                <a:solidFill>
                  <a:srgbClr val="FFFFFF"/>
                </a:solidFill>
              </a:rPr>
              <a:t> of Robert Nichols in </a:t>
            </a:r>
            <a:r>
              <a:rPr lang="it-IT" dirty="0" err="1">
                <a:solidFill>
                  <a:srgbClr val="FFFFFF"/>
                </a:solidFill>
              </a:rPr>
              <a:t>his</a:t>
            </a:r>
            <a:r>
              <a:rPr lang="it-IT" dirty="0">
                <a:solidFill>
                  <a:srgbClr val="FFFFFF"/>
                </a:solidFill>
              </a:rPr>
              <a:t> book «</a:t>
            </a:r>
            <a:r>
              <a:rPr lang="it-IT" dirty="0" err="1">
                <a:solidFill>
                  <a:srgbClr val="FFFFFF"/>
                </a:solidFill>
              </a:rPr>
              <a:t>Theft</a:t>
            </a:r>
            <a:r>
              <a:rPr lang="it-IT" dirty="0">
                <a:solidFill>
                  <a:srgbClr val="FFFFFF"/>
                </a:solidFill>
              </a:rPr>
              <a:t> </a:t>
            </a:r>
            <a:r>
              <a:rPr lang="it-IT" dirty="0" err="1">
                <a:solidFill>
                  <a:srgbClr val="FFFFFF"/>
                </a:solidFill>
              </a:rPr>
              <a:t>is</a:t>
            </a:r>
            <a:r>
              <a:rPr lang="it-IT" dirty="0">
                <a:solidFill>
                  <a:srgbClr val="FFFFFF"/>
                </a:solidFill>
              </a:rPr>
              <a:t> </a:t>
            </a:r>
            <a:r>
              <a:rPr lang="it-IT" dirty="0" err="1">
                <a:solidFill>
                  <a:srgbClr val="FFFFFF"/>
                </a:solidFill>
              </a:rPr>
              <a:t>property</a:t>
            </a:r>
            <a:r>
              <a:rPr lang="it-IT" dirty="0">
                <a:solidFill>
                  <a:srgbClr val="FFFFFF"/>
                </a:solidFill>
              </a:rPr>
              <a:t>! </a:t>
            </a:r>
            <a:r>
              <a:rPr lang="it-IT" dirty="0" err="1">
                <a:solidFill>
                  <a:srgbClr val="FFFFFF"/>
                </a:solidFill>
              </a:rPr>
              <a:t>Dispossession</a:t>
            </a:r>
            <a:r>
              <a:rPr lang="it-IT" dirty="0">
                <a:solidFill>
                  <a:srgbClr val="FFFFFF"/>
                </a:solidFill>
              </a:rPr>
              <a:t> and </a:t>
            </a:r>
            <a:r>
              <a:rPr lang="it-IT" dirty="0" err="1">
                <a:solidFill>
                  <a:srgbClr val="FFFFFF"/>
                </a:solidFill>
              </a:rPr>
              <a:t>critical</a:t>
            </a:r>
            <a:r>
              <a:rPr lang="it-IT" dirty="0">
                <a:solidFill>
                  <a:srgbClr val="FFFFFF"/>
                </a:solidFill>
              </a:rPr>
              <a:t> theory» (2020)</a:t>
            </a:r>
          </a:p>
        </p:txBody>
      </p:sp>
    </p:spTree>
    <p:extLst>
      <p:ext uri="{BB962C8B-B14F-4D97-AF65-F5344CB8AC3E}">
        <p14:creationId xmlns:p14="http://schemas.microsoft.com/office/powerpoint/2010/main" val="240106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2C4250-1556-4D24-94D6-E345C8556D25}"/>
              </a:ext>
            </a:extLst>
          </p:cNvPr>
          <p:cNvSpPr>
            <a:spLocks noGrp="1"/>
          </p:cNvSpPr>
          <p:nvPr>
            <p:ph type="ctrTitle"/>
          </p:nvPr>
        </p:nvSpPr>
        <p:spPr>
          <a:xfrm>
            <a:off x="1600200" y="859536"/>
            <a:ext cx="8991600" cy="1645920"/>
          </a:xfrm>
        </p:spPr>
        <p:txBody>
          <a:bodyPr/>
          <a:lstStyle/>
          <a:p>
            <a:r>
              <a:rPr lang="it-IT" dirty="0"/>
              <a:t>DISPOSSESSION</a:t>
            </a:r>
          </a:p>
        </p:txBody>
      </p:sp>
      <p:sp>
        <p:nvSpPr>
          <p:cNvPr id="3" name="Sottotitolo 2">
            <a:extLst>
              <a:ext uri="{FF2B5EF4-FFF2-40B4-BE49-F238E27FC236}">
                <a16:creationId xmlns:a16="http://schemas.microsoft.com/office/drawing/2014/main" id="{51172540-9FD9-4A4C-B036-05A25652EEFD}"/>
              </a:ext>
            </a:extLst>
          </p:cNvPr>
          <p:cNvSpPr>
            <a:spLocks noGrp="1"/>
          </p:cNvSpPr>
          <p:nvPr>
            <p:ph type="subTitle" idx="1"/>
          </p:nvPr>
        </p:nvSpPr>
        <p:spPr>
          <a:xfrm>
            <a:off x="2215013" y="3429000"/>
            <a:ext cx="7761974" cy="2075155"/>
          </a:xfrm>
          <a:solidFill>
            <a:schemeClr val="accent1"/>
          </a:solidFill>
        </p:spPr>
        <p:txBody>
          <a:bodyPr>
            <a:normAutofit lnSpcReduction="10000"/>
          </a:bodyPr>
          <a:lstStyle/>
          <a:p>
            <a:pPr algn="just"/>
            <a:r>
              <a:rPr lang="en-GB" sz="2400" b="1" dirty="0">
                <a:effectLst/>
                <a:latin typeface="Calibri" panose="020F0502020204030204" pitchFamily="34" charset="0"/>
                <a:ea typeface="DengXian" panose="02010600030101010101" pitchFamily="2" charset="-122"/>
                <a:cs typeface="Times New Roman" panose="02020603050405020304" pitchFamily="18" charset="0"/>
              </a:rPr>
              <a:t>In large sections of the globe, Indigenous peoples have not only been subjugated and oppressed by imperial elites; they have also been divested of their lands, that is, the territorial foundations of their societies, which have in turn become the territorial foundations for the creation of new, European-style, settler colonial societies</a:t>
            </a:r>
            <a:endParaRPr lang="it-IT" sz="2800" b="1" dirty="0"/>
          </a:p>
        </p:txBody>
      </p:sp>
      <p:sp>
        <p:nvSpPr>
          <p:cNvPr id="4" name="Freccia in giù 3">
            <a:extLst>
              <a:ext uri="{FF2B5EF4-FFF2-40B4-BE49-F238E27FC236}">
                <a16:creationId xmlns:a16="http://schemas.microsoft.com/office/drawing/2014/main" id="{F8F6FC4E-533B-4058-A7F2-D065C3F20D3D}"/>
              </a:ext>
            </a:extLst>
          </p:cNvPr>
          <p:cNvSpPr/>
          <p:nvPr/>
        </p:nvSpPr>
        <p:spPr>
          <a:xfrm>
            <a:off x="5841507" y="2537637"/>
            <a:ext cx="186431" cy="8591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8685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Segnaposto contenuto 5" descr="Immagine che contiene esterni, gruppo, posando&#10;&#10;Descrizione generata automaticamente">
            <a:extLst>
              <a:ext uri="{FF2B5EF4-FFF2-40B4-BE49-F238E27FC236}">
                <a16:creationId xmlns:a16="http://schemas.microsoft.com/office/drawing/2014/main" id="{2579480F-4EDB-4DBB-8067-0C792D6E57F0}"/>
              </a:ext>
            </a:extLst>
          </p:cNvPr>
          <p:cNvPicPr>
            <a:picLocks noGrp="1" noChangeAspect="1"/>
          </p:cNvPicPr>
          <p:nvPr>
            <p:ph idx="1"/>
          </p:nvPr>
        </p:nvPicPr>
        <p:blipFill>
          <a:blip r:embed="rId2"/>
          <a:stretch>
            <a:fillRect/>
          </a:stretch>
        </p:blipFill>
        <p:spPr>
          <a:xfrm>
            <a:off x="6735763" y="1909239"/>
            <a:ext cx="4816475" cy="3039523"/>
          </a:xfrm>
          <a:prstGeom prst="rect">
            <a:avLst/>
          </a:prstGeom>
          <a:solidFill>
            <a:schemeClr val="bg2"/>
          </a:solidFill>
          <a:ln>
            <a:noFill/>
          </a:ln>
          <a:effectLst>
            <a:outerShdw blurRad="190500" algn="tl" rotWithShape="0">
              <a:srgbClr val="000000">
                <a:alpha val="70000"/>
              </a:srgbClr>
            </a:outerShdw>
          </a:effectLst>
        </p:spPr>
      </p:pic>
      <p:sp>
        <p:nvSpPr>
          <p:cNvPr id="4" name="Segnaposto testo 3">
            <a:extLst>
              <a:ext uri="{FF2B5EF4-FFF2-40B4-BE49-F238E27FC236}">
                <a16:creationId xmlns:a16="http://schemas.microsoft.com/office/drawing/2014/main" id="{8BB1AABC-29FE-41AF-9D11-67EF6EAE710B}"/>
              </a:ext>
            </a:extLst>
          </p:cNvPr>
          <p:cNvSpPr>
            <a:spLocks noGrp="1"/>
          </p:cNvSpPr>
          <p:nvPr>
            <p:ph type="body" sz="half" idx="2"/>
          </p:nvPr>
        </p:nvSpPr>
        <p:spPr>
          <a:xfrm>
            <a:off x="489992" y="761209"/>
            <a:ext cx="4448689" cy="5335581"/>
          </a:xfrm>
        </p:spPr>
        <p:txBody>
          <a:bodyPr>
            <a:normAutofit/>
          </a:bodyPr>
          <a:lstStyle/>
          <a:p>
            <a:pPr marL="285750" indent="-285750" algn="l">
              <a:buClr>
                <a:schemeClr val="bg1"/>
              </a:buClr>
              <a:buFont typeface="Arial" panose="020B0604020202020204" pitchFamily="34" charset="0"/>
              <a:buChar char="•"/>
            </a:pPr>
            <a:r>
              <a:rPr lang="en-US" sz="2400" dirty="0"/>
              <a:t>19</a:t>
            </a:r>
            <a:r>
              <a:rPr lang="en-US" sz="2400" baseline="30000" dirty="0"/>
              <a:t>th</a:t>
            </a:r>
            <a:r>
              <a:rPr lang="en-US" sz="2400" dirty="0"/>
              <a:t> century:  Anglo settler societies acquired </a:t>
            </a:r>
            <a:r>
              <a:rPr lang="en-US" sz="2400" b="1" dirty="0">
                <a:solidFill>
                  <a:schemeClr val="accent3"/>
                </a:solidFill>
              </a:rPr>
              <a:t>9,89 million square miles of land:</a:t>
            </a:r>
            <a:r>
              <a:rPr lang="en-US" sz="2400" dirty="0"/>
              <a:t> more or less </a:t>
            </a:r>
            <a:r>
              <a:rPr lang="en-US" sz="2400" b="1" dirty="0">
                <a:solidFill>
                  <a:schemeClr val="accent3"/>
                </a:solidFill>
              </a:rPr>
              <a:t>6% of total land </a:t>
            </a:r>
            <a:r>
              <a:rPr lang="en-US" sz="2400" dirty="0"/>
              <a:t>on the surface of Earth</a:t>
            </a:r>
          </a:p>
          <a:p>
            <a:pPr marL="285750" indent="-285750" algn="l">
              <a:buClr>
                <a:schemeClr val="bg1"/>
              </a:buClr>
              <a:buFont typeface="Arial" panose="020B0604020202020204" pitchFamily="34" charset="0"/>
              <a:buChar char="•"/>
            </a:pPr>
            <a:r>
              <a:rPr lang="en-US" sz="2400" dirty="0"/>
              <a:t>Conquest of Indigenous’ lands by annexation, purchase, temporary lease or rent, military occupation, squatting and settlement through </a:t>
            </a:r>
            <a:r>
              <a:rPr lang="en-US" sz="2400" b="1" dirty="0">
                <a:solidFill>
                  <a:schemeClr val="accent3"/>
                </a:solidFill>
              </a:rPr>
              <a:t>violence, coercion, fraud </a:t>
            </a:r>
            <a:r>
              <a:rPr lang="en-US" sz="2400" dirty="0"/>
              <a:t>but also other more peaceful and transparent methods</a:t>
            </a:r>
          </a:p>
          <a:p>
            <a:pPr marL="285750" indent="-285750" algn="l">
              <a:buClr>
                <a:schemeClr val="bg1"/>
              </a:buClr>
              <a:buFont typeface="Arial" panose="020B0604020202020204" pitchFamily="34" charset="0"/>
              <a:buChar char="•"/>
            </a:pPr>
            <a:endParaRPr lang="it-IT" dirty="0"/>
          </a:p>
        </p:txBody>
      </p:sp>
    </p:spTree>
    <p:extLst>
      <p:ext uri="{BB962C8B-B14F-4D97-AF65-F5344CB8AC3E}">
        <p14:creationId xmlns:p14="http://schemas.microsoft.com/office/powerpoint/2010/main" val="224759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vista satellitare della Terra">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olo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rtlCol="0" anchor="ctr">
            <a:normAutofit fontScale="90000"/>
          </a:bodyPr>
          <a:lstStyle/>
          <a:p>
            <a:r>
              <a:rPr lang="it-IT" dirty="0">
                <a:solidFill>
                  <a:schemeClr val="tx1"/>
                </a:solidFill>
              </a:rPr>
              <a:t>The western </a:t>
            </a:r>
            <a:r>
              <a:rPr lang="it-IT" dirty="0" err="1">
                <a:solidFill>
                  <a:schemeClr val="tx1"/>
                </a:solidFill>
              </a:rPr>
              <a:t>epistemological</a:t>
            </a:r>
            <a:r>
              <a:rPr lang="it-IT" dirty="0">
                <a:solidFill>
                  <a:schemeClr val="tx1"/>
                </a:solidFill>
              </a:rPr>
              <a:t> </a:t>
            </a:r>
            <a:r>
              <a:rPr lang="it-IT" dirty="0" err="1">
                <a:solidFill>
                  <a:schemeClr val="tx1"/>
                </a:solidFill>
              </a:rPr>
              <a:t>imposition</a:t>
            </a:r>
            <a:r>
              <a:rPr lang="it-IT" dirty="0">
                <a:solidFill>
                  <a:schemeClr val="tx1"/>
                </a:solidFill>
              </a:rPr>
              <a:t> in the </a:t>
            </a:r>
            <a:r>
              <a:rPr lang="it-IT" dirty="0" err="1">
                <a:solidFill>
                  <a:schemeClr val="tx1"/>
                </a:solidFill>
              </a:rPr>
              <a:t>modern</a:t>
            </a:r>
            <a:r>
              <a:rPr lang="it-IT" dirty="0">
                <a:solidFill>
                  <a:schemeClr val="tx1"/>
                </a:solidFill>
              </a:rPr>
              <a:t> and </a:t>
            </a:r>
            <a:r>
              <a:rPr lang="it-IT" dirty="0" err="1">
                <a:solidFill>
                  <a:schemeClr val="tx1"/>
                </a:solidFill>
              </a:rPr>
              <a:t>fordist</a:t>
            </a:r>
            <a:r>
              <a:rPr lang="it-IT" dirty="0">
                <a:solidFill>
                  <a:schemeClr val="tx1"/>
                </a:solidFill>
              </a:rPr>
              <a:t> era</a:t>
            </a:r>
          </a:p>
        </p:txBody>
      </p:sp>
    </p:spTree>
    <p:extLst>
      <p:ext uri="{BB962C8B-B14F-4D97-AF65-F5344CB8AC3E}">
        <p14:creationId xmlns:p14="http://schemas.microsoft.com/office/powerpoint/2010/main" val="32876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6D933-07AA-4163-9E22-315EF7ED3736}"/>
              </a:ext>
            </a:extLst>
          </p:cNvPr>
          <p:cNvSpPr>
            <a:spLocks noGrp="1"/>
          </p:cNvSpPr>
          <p:nvPr>
            <p:ph type="ctrTitle"/>
          </p:nvPr>
        </p:nvSpPr>
        <p:spPr>
          <a:xfrm>
            <a:off x="1600200" y="371513"/>
            <a:ext cx="8991600" cy="1645920"/>
          </a:xfrm>
        </p:spPr>
        <p:txBody>
          <a:bodyPr>
            <a:normAutofit fontScale="90000"/>
          </a:bodyPr>
          <a:lstStyle/>
          <a:p>
            <a:r>
              <a:rPr lang="it-IT" dirty="0"/>
              <a:t>DISPOSSESSION: A PROCESS WHICH TRANSFORMS </a:t>
            </a:r>
            <a:r>
              <a:rPr lang="it-IT" dirty="0">
                <a:solidFill>
                  <a:schemeClr val="accent3"/>
                </a:solidFill>
              </a:rPr>
              <a:t>NON-PROPRIETARY</a:t>
            </a:r>
            <a:r>
              <a:rPr lang="it-IT" dirty="0"/>
              <a:t> RELATIONS INTO </a:t>
            </a:r>
            <a:r>
              <a:rPr lang="it-IT" dirty="0">
                <a:solidFill>
                  <a:schemeClr val="accent3"/>
                </a:solidFill>
              </a:rPr>
              <a:t>PROPRIETARY</a:t>
            </a:r>
            <a:r>
              <a:rPr lang="it-IT" dirty="0"/>
              <a:t> ONES</a:t>
            </a:r>
          </a:p>
        </p:txBody>
      </p:sp>
      <p:sp>
        <p:nvSpPr>
          <p:cNvPr id="3" name="Sottotitolo 2">
            <a:extLst>
              <a:ext uri="{FF2B5EF4-FFF2-40B4-BE49-F238E27FC236}">
                <a16:creationId xmlns:a16="http://schemas.microsoft.com/office/drawing/2014/main" id="{BD90F197-0B7C-405B-8A0F-F53A5A1E0842}"/>
              </a:ext>
            </a:extLst>
          </p:cNvPr>
          <p:cNvSpPr>
            <a:spLocks noGrp="1"/>
          </p:cNvSpPr>
          <p:nvPr>
            <p:ph type="subTitle" idx="1"/>
          </p:nvPr>
        </p:nvSpPr>
        <p:spPr>
          <a:xfrm>
            <a:off x="505206" y="2545009"/>
            <a:ext cx="11155166" cy="3309986"/>
          </a:xfrm>
        </p:spPr>
        <p:txBody>
          <a:bodyPr>
            <a:normAutofit/>
          </a:bodyPr>
          <a:lstStyle/>
          <a:p>
            <a:pPr marL="342900" indent="-342900" algn="l">
              <a:buClr>
                <a:schemeClr val="tx1"/>
              </a:buClr>
              <a:buFont typeface="Arial" panose="020B0604020202020204" pitchFamily="34" charset="0"/>
              <a:buChar char="•"/>
            </a:pPr>
            <a:r>
              <a:rPr lang="en-US" sz="2400" dirty="0"/>
              <a:t>Indigenous people argue that earth belongs to no one, and they simultaneously claim that </a:t>
            </a:r>
            <a:r>
              <a:rPr lang="en-US" sz="2400" b="1" dirty="0">
                <a:solidFill>
                  <a:schemeClr val="accent3"/>
                </a:solidFill>
              </a:rPr>
              <a:t>land was stolen from them</a:t>
            </a:r>
          </a:p>
          <a:p>
            <a:pPr marL="342900" indent="-342900" algn="l">
              <a:buClr>
                <a:schemeClr val="tx1"/>
              </a:buClr>
              <a:buFont typeface="Arial" panose="020B0604020202020204" pitchFamily="34" charset="0"/>
              <a:buChar char="•"/>
            </a:pPr>
            <a:r>
              <a:rPr lang="en-US" sz="2400" dirty="0"/>
              <a:t>Nichols claims that </a:t>
            </a:r>
            <a:r>
              <a:rPr lang="en-US" sz="2400" b="1" dirty="0">
                <a:solidFill>
                  <a:schemeClr val="accent3"/>
                </a:solidFill>
              </a:rPr>
              <a:t>possession does not precede dispossession</a:t>
            </a:r>
            <a:r>
              <a:rPr lang="en-US" sz="2400" dirty="0"/>
              <a:t>, as we might think, but it is its effect: this process transforms nonproprietary relations into proprietary ones</a:t>
            </a:r>
          </a:p>
          <a:p>
            <a:pPr marL="342900" indent="-342900" algn="l">
              <a:buClr>
                <a:schemeClr val="tx1"/>
              </a:buClr>
              <a:buFont typeface="Arial" panose="020B0604020202020204" pitchFamily="34" charset="0"/>
              <a:buChar char="•"/>
            </a:pPr>
            <a:r>
              <a:rPr lang="en-US" sz="2400" dirty="0"/>
              <a:t>It is not about the transfer of property but </a:t>
            </a:r>
            <a:r>
              <a:rPr lang="en-US" sz="2400" b="1" dirty="0">
                <a:solidFill>
                  <a:schemeClr val="accent3"/>
                </a:solidFill>
              </a:rPr>
              <a:t>the transformation into property</a:t>
            </a:r>
          </a:p>
          <a:p>
            <a:pPr marL="342900" indent="-342900" algn="l">
              <a:buClr>
                <a:schemeClr val="tx1"/>
              </a:buClr>
              <a:buFont typeface="Arial" panose="020B0604020202020204" pitchFamily="34" charset="0"/>
              <a:buChar char="•"/>
            </a:pPr>
            <a:r>
              <a:rPr lang="en-US" sz="2400" b="1" dirty="0">
                <a:solidFill>
                  <a:schemeClr val="accent3"/>
                </a:solidFill>
              </a:rPr>
              <a:t>Dispossession creates an object in the very act of appropriating it</a:t>
            </a:r>
          </a:p>
          <a:p>
            <a:pPr marL="342900" indent="-342900" algn="l">
              <a:buClr>
                <a:schemeClr val="tx1"/>
              </a:buClr>
              <a:buFont typeface="Arial" panose="020B0604020202020204" pitchFamily="34" charset="0"/>
              <a:buChar char="•"/>
            </a:pPr>
            <a:endParaRPr lang="en-US" b="1" dirty="0">
              <a:solidFill>
                <a:schemeClr val="accent3"/>
              </a:solidFill>
            </a:endParaRPr>
          </a:p>
          <a:p>
            <a:pPr algn="l"/>
            <a:endParaRPr lang="it-IT" dirty="0"/>
          </a:p>
        </p:txBody>
      </p:sp>
      <p:pic>
        <p:nvPicPr>
          <p:cNvPr id="5" name="Elemento grafico 4" descr="Lampadina fluorescente contorno">
            <a:extLst>
              <a:ext uri="{FF2B5EF4-FFF2-40B4-BE49-F238E27FC236}">
                <a16:creationId xmlns:a16="http://schemas.microsoft.com/office/drawing/2014/main" id="{29B9DF40-C11A-4BAA-BC82-B14F20737F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1800" y="335115"/>
            <a:ext cx="1682318" cy="1682318"/>
          </a:xfrm>
          <a:prstGeom prst="rect">
            <a:avLst/>
          </a:prstGeom>
        </p:spPr>
      </p:pic>
    </p:spTree>
    <p:extLst>
      <p:ext uri="{BB962C8B-B14F-4D97-AF65-F5344CB8AC3E}">
        <p14:creationId xmlns:p14="http://schemas.microsoft.com/office/powerpoint/2010/main" val="1049023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C7911C-C9BB-481C-8121-9A96927AD866}"/>
              </a:ext>
            </a:extLst>
          </p:cNvPr>
          <p:cNvSpPr>
            <a:spLocks noGrp="1"/>
          </p:cNvSpPr>
          <p:nvPr>
            <p:ph type="title"/>
          </p:nvPr>
        </p:nvSpPr>
        <p:spPr>
          <a:xfrm>
            <a:off x="1600200" y="417493"/>
            <a:ext cx="8991600" cy="1645920"/>
          </a:xfrm>
        </p:spPr>
        <p:txBody>
          <a:bodyPr/>
          <a:lstStyle/>
          <a:p>
            <a:r>
              <a:rPr lang="it-IT" dirty="0"/>
              <a:t>ALIENATION AND DIREMPTION</a:t>
            </a:r>
          </a:p>
        </p:txBody>
      </p:sp>
      <p:sp>
        <p:nvSpPr>
          <p:cNvPr id="4" name="CasellaDiTesto 3">
            <a:extLst>
              <a:ext uri="{FF2B5EF4-FFF2-40B4-BE49-F238E27FC236}">
                <a16:creationId xmlns:a16="http://schemas.microsoft.com/office/drawing/2014/main" id="{43F62E8C-1543-461D-9E36-6856BCA87AE1}"/>
              </a:ext>
            </a:extLst>
          </p:cNvPr>
          <p:cNvSpPr txBox="1"/>
          <p:nvPr/>
        </p:nvSpPr>
        <p:spPr>
          <a:xfrm>
            <a:off x="550415" y="2207904"/>
            <a:ext cx="10564428" cy="4770537"/>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Dispossession as an historical process of </a:t>
            </a:r>
            <a:r>
              <a:rPr lang="en-US" sz="2000" b="1" dirty="0">
                <a:solidFill>
                  <a:schemeClr val="bg2"/>
                </a:solidFill>
              </a:rPr>
              <a:t>diremption</a:t>
            </a:r>
            <a:r>
              <a:rPr lang="en-US" sz="2000" dirty="0">
                <a:solidFill>
                  <a:schemeClr val="bg1"/>
                </a:solidFill>
              </a:rPr>
              <a:t> within systemic </a:t>
            </a:r>
            <a:r>
              <a:rPr lang="en-US" sz="2000" b="1" dirty="0">
                <a:solidFill>
                  <a:schemeClr val="accent3"/>
                </a:solidFill>
              </a:rPr>
              <a:t>alienation</a:t>
            </a:r>
            <a:r>
              <a:rPr lang="en-US" sz="2000" dirty="0">
                <a:solidFill>
                  <a:schemeClr val="bg1"/>
                </a:solidFill>
              </a:rPr>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solidFill>
                  <a:schemeClr val="bg1"/>
                </a:solidFill>
              </a:rPr>
              <a:t>Standard form of </a:t>
            </a:r>
            <a:r>
              <a:rPr lang="en-US" sz="2000" b="1" dirty="0">
                <a:solidFill>
                  <a:schemeClr val="accent3"/>
                </a:solidFill>
              </a:rPr>
              <a:t>property right </a:t>
            </a:r>
            <a:r>
              <a:rPr lang="en-US" sz="2000" dirty="0">
                <a:solidFill>
                  <a:schemeClr val="bg1"/>
                </a:solidFill>
              </a:rPr>
              <a:t>= tripartite conjunction composed of: </a:t>
            </a:r>
          </a:p>
          <a:p>
            <a:pPr marL="914400" lvl="1" indent="-457200">
              <a:buFont typeface="+mj-lt"/>
              <a:buAutoNum type="arabicPeriod"/>
            </a:pPr>
            <a:r>
              <a:rPr lang="en-US" sz="2000" dirty="0">
                <a:solidFill>
                  <a:schemeClr val="bg1"/>
                </a:solidFill>
              </a:rPr>
              <a:t>rights to </a:t>
            </a:r>
            <a:r>
              <a:rPr lang="en-US" sz="2000" u="sng" dirty="0">
                <a:solidFill>
                  <a:schemeClr val="bg1"/>
                </a:solidFill>
              </a:rPr>
              <a:t>acquisition</a:t>
            </a:r>
          </a:p>
          <a:p>
            <a:pPr marL="914400" lvl="1" indent="-457200">
              <a:buFont typeface="+mj-lt"/>
              <a:buAutoNum type="arabicPeriod"/>
            </a:pPr>
            <a:r>
              <a:rPr lang="en-US" sz="2000" dirty="0">
                <a:solidFill>
                  <a:schemeClr val="bg1"/>
                </a:solidFill>
              </a:rPr>
              <a:t>rights to </a:t>
            </a:r>
            <a:r>
              <a:rPr lang="en-US" sz="2000" u="sng" dirty="0">
                <a:solidFill>
                  <a:schemeClr val="bg1"/>
                </a:solidFill>
              </a:rPr>
              <a:t>use</a:t>
            </a:r>
            <a:r>
              <a:rPr lang="en-US" sz="2000" dirty="0">
                <a:solidFill>
                  <a:schemeClr val="bg1"/>
                </a:solidFill>
              </a:rPr>
              <a:t> and </a:t>
            </a:r>
            <a:r>
              <a:rPr lang="en-US" sz="2000" u="sng" dirty="0">
                <a:solidFill>
                  <a:schemeClr val="bg1"/>
                </a:solidFill>
              </a:rPr>
              <a:t>enjoyment</a:t>
            </a:r>
          </a:p>
          <a:p>
            <a:pPr marL="914400" lvl="1" indent="-457200">
              <a:buFont typeface="+mj-lt"/>
              <a:buAutoNum type="arabicPeriod"/>
            </a:pPr>
            <a:r>
              <a:rPr lang="en-US" sz="2000" u="sng" dirty="0">
                <a:solidFill>
                  <a:schemeClr val="bg1"/>
                </a:solidFill>
              </a:rPr>
              <a:t>alienation</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b="1" dirty="0">
                <a:solidFill>
                  <a:schemeClr val="accent3"/>
                </a:solidFill>
              </a:rPr>
              <a:t>“Indigenous property”: truncated form of property </a:t>
            </a:r>
            <a:r>
              <a:rPr lang="en-US" sz="2000" dirty="0">
                <a:solidFill>
                  <a:schemeClr val="bg1"/>
                </a:solidFill>
              </a:rPr>
              <a:t>that could only be fully expressed in the third moment, alienation. It is </a:t>
            </a:r>
            <a:r>
              <a:rPr lang="en-US" sz="2000" b="1" dirty="0">
                <a:solidFill>
                  <a:schemeClr val="accent3"/>
                </a:solidFill>
              </a:rPr>
              <a:t>fully realized only in its negation</a:t>
            </a:r>
            <a:r>
              <a:rPr lang="en-US" sz="2000" dirty="0">
                <a:solidFill>
                  <a:schemeClr val="bg1"/>
                </a:solidFill>
              </a:rPr>
              <a:t>.</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Vine Deloria Jr.: </a:t>
            </a:r>
            <a:r>
              <a:rPr lang="en-US" sz="2000" i="1" dirty="0">
                <a:solidFill>
                  <a:schemeClr val="bg1"/>
                </a:solidFill>
              </a:rPr>
              <a:t>“Custer Died for Your Sins” (1969)</a:t>
            </a:r>
            <a:r>
              <a:rPr lang="en-US" sz="2000" dirty="0">
                <a:solidFill>
                  <a:schemeClr val="bg1"/>
                </a:solidFill>
              </a:rPr>
              <a:t>- </a:t>
            </a:r>
            <a:r>
              <a:rPr lang="en-US" sz="2000" b="1" dirty="0">
                <a:solidFill>
                  <a:schemeClr val="accent3"/>
                </a:solidFill>
              </a:rPr>
              <a:t>The right only to sell</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b="1" dirty="0">
                <a:solidFill>
                  <a:schemeClr val="bg2"/>
                </a:solidFill>
              </a:rPr>
              <a:t>Diremption</a:t>
            </a:r>
            <a:r>
              <a:rPr lang="en-US" sz="2000" dirty="0">
                <a:solidFill>
                  <a:schemeClr val="bg1"/>
                </a:solidFill>
              </a:rPr>
              <a:t>: internal division of society as a function of the domination of some by others: </a:t>
            </a:r>
            <a:r>
              <a:rPr lang="en-US" sz="2000" b="1" dirty="0">
                <a:solidFill>
                  <a:schemeClr val="bg2"/>
                </a:solidFill>
              </a:rPr>
              <a:t>colonizers and colonized </a:t>
            </a:r>
          </a:p>
          <a:p>
            <a:endParaRPr lang="it-IT" sz="2400" dirty="0">
              <a:solidFill>
                <a:schemeClr val="accent3"/>
              </a:solidFill>
            </a:endParaRPr>
          </a:p>
        </p:txBody>
      </p:sp>
    </p:spTree>
    <p:extLst>
      <p:ext uri="{BB962C8B-B14F-4D97-AF65-F5344CB8AC3E}">
        <p14:creationId xmlns:p14="http://schemas.microsoft.com/office/powerpoint/2010/main" val="194437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232C35-2466-4A29-8EE2-9921AA32A086}"/>
              </a:ext>
            </a:extLst>
          </p:cNvPr>
          <p:cNvSpPr>
            <a:spLocks noGrp="1"/>
          </p:cNvSpPr>
          <p:nvPr>
            <p:ph type="title"/>
          </p:nvPr>
        </p:nvSpPr>
        <p:spPr>
          <a:xfrm>
            <a:off x="1524000" y="414420"/>
            <a:ext cx="9144000" cy="1616972"/>
          </a:xfrm>
        </p:spPr>
        <p:txBody>
          <a:bodyPr anchor="ctr">
            <a:normAutofit/>
          </a:bodyPr>
          <a:lstStyle/>
          <a:p>
            <a:r>
              <a:rPr lang="it-IT" sz="3800" dirty="0"/>
              <a:t>DISPOSSESSION: A RECURSIVE PHENOMENON</a:t>
            </a:r>
          </a:p>
        </p:txBody>
      </p:sp>
      <p:pic>
        <p:nvPicPr>
          <p:cNvPr id="5" name="Immagine 4">
            <a:extLst>
              <a:ext uri="{FF2B5EF4-FFF2-40B4-BE49-F238E27FC236}">
                <a16:creationId xmlns:a16="http://schemas.microsoft.com/office/drawing/2014/main" id="{2AACAC50-8E2E-4410-97C4-99AF75A69B85}"/>
              </a:ext>
            </a:extLst>
          </p:cNvPr>
          <p:cNvPicPr>
            <a:picLocks noChangeAspect="1"/>
          </p:cNvPicPr>
          <p:nvPr/>
        </p:nvPicPr>
        <p:blipFill>
          <a:blip r:embed="rId2"/>
          <a:stretch>
            <a:fillRect/>
          </a:stretch>
        </p:blipFill>
        <p:spPr>
          <a:xfrm>
            <a:off x="6745316" y="2244350"/>
            <a:ext cx="4815840" cy="4180149"/>
          </a:xfrm>
          <a:prstGeom prst="rect">
            <a:avLst/>
          </a:prstGeom>
          <a:noFill/>
        </p:spPr>
      </p:pic>
      <p:sp>
        <p:nvSpPr>
          <p:cNvPr id="3" name="Sottotitolo 2">
            <a:extLst>
              <a:ext uri="{FF2B5EF4-FFF2-40B4-BE49-F238E27FC236}">
                <a16:creationId xmlns:a16="http://schemas.microsoft.com/office/drawing/2014/main" id="{ECC7B540-2A37-4A9F-8586-6502223D94EA}"/>
              </a:ext>
            </a:extLst>
          </p:cNvPr>
          <p:cNvSpPr>
            <a:spLocks noGrp="1"/>
          </p:cNvSpPr>
          <p:nvPr>
            <p:ph type="body" sz="half" idx="2"/>
          </p:nvPr>
        </p:nvSpPr>
        <p:spPr>
          <a:xfrm>
            <a:off x="315392" y="2698005"/>
            <a:ext cx="5131293" cy="2930163"/>
          </a:xfrm>
        </p:spPr>
        <p:txBody>
          <a:bodyPr anchor="t">
            <a:normAutofit/>
          </a:bodyPr>
          <a:lstStyle/>
          <a:p>
            <a:pPr marL="457200" indent="-457200" algn="just">
              <a:buClr>
                <a:schemeClr val="bg1"/>
              </a:buClr>
              <a:buFont typeface="Arial" panose="020B0604020202020204" pitchFamily="34" charset="0"/>
              <a:buChar char="•"/>
            </a:pPr>
            <a:r>
              <a:rPr lang="en-US" sz="2400" b="1" dirty="0">
                <a:solidFill>
                  <a:schemeClr val="accent3"/>
                </a:solidFill>
              </a:rPr>
              <a:t>Each iteration is not simply a repetition of the last</a:t>
            </a:r>
            <a:r>
              <a:rPr lang="en-US" sz="2400" dirty="0"/>
              <a:t>, but builds upon or augments its original postulate</a:t>
            </a:r>
          </a:p>
          <a:p>
            <a:pPr marL="457200" indent="-457200" algn="just">
              <a:buClr>
                <a:schemeClr val="bg1"/>
              </a:buClr>
              <a:buFont typeface="Arial" panose="020B0604020202020204" pitchFamily="34" charset="0"/>
              <a:buChar char="•"/>
            </a:pPr>
            <a:r>
              <a:rPr lang="en-US" sz="2400" dirty="0">
                <a:solidFill>
                  <a:schemeClr val="bg1"/>
                </a:solidFill>
              </a:rPr>
              <a:t>Dispossession was </a:t>
            </a:r>
            <a:r>
              <a:rPr lang="en-US" sz="2400" b="1" dirty="0">
                <a:solidFill>
                  <a:schemeClr val="accent3"/>
                </a:solidFill>
              </a:rPr>
              <a:t>augmented and amplified elsewhere</a:t>
            </a:r>
            <a:endParaRPr lang="it-IT" sz="2400" b="1" dirty="0">
              <a:solidFill>
                <a:schemeClr val="accent3"/>
              </a:solidFill>
            </a:endParaRPr>
          </a:p>
        </p:txBody>
      </p:sp>
    </p:spTree>
    <p:extLst>
      <p:ext uri="{BB962C8B-B14F-4D97-AF65-F5344CB8AC3E}">
        <p14:creationId xmlns:p14="http://schemas.microsoft.com/office/powerpoint/2010/main" val="2808387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B7C9A9-6973-4FF2-B30C-B0B84379AFF4}"/>
              </a:ext>
            </a:extLst>
          </p:cNvPr>
          <p:cNvSpPr>
            <a:spLocks noGrp="1"/>
          </p:cNvSpPr>
          <p:nvPr>
            <p:ph type="title"/>
          </p:nvPr>
        </p:nvSpPr>
        <p:spPr>
          <a:xfrm>
            <a:off x="1600200" y="417493"/>
            <a:ext cx="8991600" cy="1645920"/>
          </a:xfrm>
        </p:spPr>
        <p:txBody>
          <a:bodyPr>
            <a:normAutofit fontScale="90000"/>
          </a:bodyPr>
          <a:lstStyle/>
          <a:p>
            <a:r>
              <a:rPr lang="it-IT" dirty="0"/>
              <a:t>INDIGENOUS RESISTANCE TO DISPOSSESSION: STRUCTURAL CRITIQUE</a:t>
            </a:r>
          </a:p>
        </p:txBody>
      </p:sp>
      <p:sp>
        <p:nvSpPr>
          <p:cNvPr id="3" name="Segnaposto testo 2">
            <a:extLst>
              <a:ext uri="{FF2B5EF4-FFF2-40B4-BE49-F238E27FC236}">
                <a16:creationId xmlns:a16="http://schemas.microsoft.com/office/drawing/2014/main" id="{80FAF4B2-981B-40C0-AEEE-1A15BEE3E9AA}"/>
              </a:ext>
            </a:extLst>
          </p:cNvPr>
          <p:cNvSpPr>
            <a:spLocks noGrp="1"/>
          </p:cNvSpPr>
          <p:nvPr>
            <p:ph type="body" idx="1"/>
          </p:nvPr>
        </p:nvSpPr>
        <p:spPr>
          <a:xfrm>
            <a:off x="142042" y="2532542"/>
            <a:ext cx="11532093" cy="3379985"/>
          </a:xfrm>
        </p:spPr>
        <p:txBody>
          <a:bodyPr>
            <a:normAutofit fontScale="92500" lnSpcReduction="10000"/>
          </a:bodyPr>
          <a:lstStyle/>
          <a:p>
            <a:pPr marL="342900" indent="-342900">
              <a:buClrTx/>
              <a:buFont typeface="Arial" panose="020B0604020202020204" pitchFamily="34" charset="0"/>
              <a:buChar char="•"/>
            </a:pPr>
            <a:r>
              <a:rPr lang="en-US" sz="2400" dirty="0">
                <a:solidFill>
                  <a:schemeClr val="bg1"/>
                </a:solidFill>
              </a:rPr>
              <a:t>Not concerned with one particular event or action in isolation, but with the </a:t>
            </a:r>
            <a:r>
              <a:rPr lang="en-US" sz="2400" b="1" dirty="0">
                <a:solidFill>
                  <a:schemeClr val="accent3"/>
                </a:solidFill>
              </a:rPr>
              <a:t>overall effect of a </a:t>
            </a:r>
            <a:r>
              <a:rPr lang="en-US" sz="2400" b="1" dirty="0" err="1">
                <a:solidFill>
                  <a:schemeClr val="accent3"/>
                </a:solidFill>
              </a:rPr>
              <a:t>macrohistorical</a:t>
            </a:r>
            <a:r>
              <a:rPr lang="en-US" sz="2400" b="1" dirty="0">
                <a:solidFill>
                  <a:schemeClr val="accent3"/>
                </a:solidFill>
              </a:rPr>
              <a:t> process</a:t>
            </a:r>
          </a:p>
          <a:p>
            <a:pPr marL="342900" indent="-342900">
              <a:buClrTx/>
              <a:buFont typeface="Arial" panose="020B0604020202020204" pitchFamily="34" charset="0"/>
              <a:buChar char="•"/>
            </a:pPr>
            <a:r>
              <a:rPr lang="en-US" sz="2400" dirty="0">
                <a:solidFill>
                  <a:schemeClr val="bg1"/>
                </a:solidFill>
              </a:rPr>
              <a:t>Importance of the </a:t>
            </a:r>
            <a:r>
              <a:rPr lang="en-US" sz="2400" b="1" dirty="0">
                <a:solidFill>
                  <a:schemeClr val="accent3"/>
                </a:solidFill>
              </a:rPr>
              <a:t>temporal window of examination</a:t>
            </a:r>
            <a:r>
              <a:rPr lang="en-US" sz="2400" dirty="0">
                <a:solidFill>
                  <a:schemeClr val="bg1"/>
                </a:solidFill>
              </a:rPr>
              <a:t>: in the context of expropriation of Indigenous’ lands, </a:t>
            </a:r>
            <a:r>
              <a:rPr lang="en-US" sz="2400" u="sng" dirty="0">
                <a:solidFill>
                  <a:schemeClr val="bg1"/>
                </a:solidFill>
              </a:rPr>
              <a:t>unforced agreement of today may look differently if we consider the preceding events</a:t>
            </a:r>
          </a:p>
          <a:p>
            <a:pPr marL="342900" indent="-342900">
              <a:buClrTx/>
              <a:buFont typeface="Arial" panose="020B0604020202020204" pitchFamily="34" charset="0"/>
              <a:buChar char="•"/>
            </a:pPr>
            <a:r>
              <a:rPr lang="en-US" sz="2400" dirty="0">
                <a:solidFill>
                  <a:schemeClr val="bg1"/>
                </a:solidFill>
              </a:rPr>
              <a:t>Nichols evaluates this process from within a large temporal window: the </a:t>
            </a:r>
            <a:r>
              <a:rPr lang="en-US" sz="2400" b="1" dirty="0">
                <a:solidFill>
                  <a:schemeClr val="accent3"/>
                </a:solidFill>
              </a:rPr>
              <a:t>entirety of 19th century</a:t>
            </a:r>
          </a:p>
          <a:p>
            <a:pPr marL="342900" indent="-342900">
              <a:buClrTx/>
              <a:buFont typeface="Arial" panose="020B0604020202020204" pitchFamily="34" charset="0"/>
              <a:buChar char="•"/>
            </a:pPr>
            <a:r>
              <a:rPr lang="en-US" sz="2400" b="1">
                <a:solidFill>
                  <a:schemeClr val="accent3"/>
                </a:solidFill>
              </a:rPr>
              <a:t>Similar </a:t>
            </a:r>
            <a:r>
              <a:rPr lang="en-US" sz="2400" b="1" dirty="0">
                <a:solidFill>
                  <a:schemeClr val="accent3"/>
                </a:solidFill>
              </a:rPr>
              <a:t>system of dispossession </a:t>
            </a:r>
            <a:r>
              <a:rPr lang="en-US" sz="2400" dirty="0">
                <a:solidFill>
                  <a:schemeClr val="bg1"/>
                </a:solidFill>
              </a:rPr>
              <a:t>in the lands of </a:t>
            </a:r>
            <a:r>
              <a:rPr lang="en-US" sz="2400" b="1" dirty="0">
                <a:solidFill>
                  <a:schemeClr val="accent3"/>
                </a:solidFill>
              </a:rPr>
              <a:t>Canada</a:t>
            </a:r>
            <a:r>
              <a:rPr lang="en-US" sz="2400" dirty="0">
                <a:solidFill>
                  <a:schemeClr val="bg1"/>
                </a:solidFill>
              </a:rPr>
              <a:t>,</a:t>
            </a:r>
            <a:r>
              <a:rPr lang="en-US" sz="2400" b="1" dirty="0">
                <a:solidFill>
                  <a:schemeClr val="bg1"/>
                </a:solidFill>
              </a:rPr>
              <a:t>  </a:t>
            </a:r>
            <a:r>
              <a:rPr lang="en-US" sz="2400" b="1" dirty="0">
                <a:solidFill>
                  <a:schemeClr val="accent3"/>
                </a:solidFill>
              </a:rPr>
              <a:t>Australia</a:t>
            </a:r>
            <a:r>
              <a:rPr lang="en-US" sz="2400" dirty="0">
                <a:solidFill>
                  <a:schemeClr val="bg1"/>
                </a:solidFill>
              </a:rPr>
              <a:t>, </a:t>
            </a:r>
            <a:r>
              <a:rPr lang="en-US" sz="2400" b="1" dirty="0">
                <a:solidFill>
                  <a:schemeClr val="accent3"/>
                </a:solidFill>
              </a:rPr>
              <a:t>New </a:t>
            </a:r>
            <a:r>
              <a:rPr lang="en-US" sz="2400" b="1" dirty="0" err="1">
                <a:solidFill>
                  <a:schemeClr val="accent3"/>
                </a:solidFill>
              </a:rPr>
              <a:t>Zeland</a:t>
            </a:r>
            <a:r>
              <a:rPr lang="en-US" sz="2400" b="1" dirty="0">
                <a:solidFill>
                  <a:schemeClr val="accent3"/>
                </a:solidFill>
              </a:rPr>
              <a:t> </a:t>
            </a:r>
            <a:r>
              <a:rPr lang="en-US" sz="2400" dirty="0">
                <a:solidFill>
                  <a:schemeClr val="bg1"/>
                </a:solidFill>
              </a:rPr>
              <a:t>and</a:t>
            </a:r>
            <a:r>
              <a:rPr lang="en-US" sz="2400" b="1" dirty="0">
                <a:solidFill>
                  <a:schemeClr val="bg1"/>
                </a:solidFill>
              </a:rPr>
              <a:t> </a:t>
            </a:r>
            <a:r>
              <a:rPr lang="en-US" sz="2400" b="1" dirty="0">
                <a:solidFill>
                  <a:schemeClr val="accent3"/>
                </a:solidFill>
              </a:rPr>
              <a:t>USA</a:t>
            </a:r>
            <a:endParaRPr lang="it-IT" sz="2400" b="1" dirty="0">
              <a:solidFill>
                <a:schemeClr val="accent3"/>
              </a:solidFill>
            </a:endParaRPr>
          </a:p>
        </p:txBody>
      </p:sp>
    </p:spTree>
    <p:extLst>
      <p:ext uri="{BB962C8B-B14F-4D97-AF65-F5344CB8AC3E}">
        <p14:creationId xmlns:p14="http://schemas.microsoft.com/office/powerpoint/2010/main" val="3284503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BB28E2-26AE-4708-9CBE-F898EF46AB3F}"/>
              </a:ext>
            </a:extLst>
          </p:cNvPr>
          <p:cNvSpPr>
            <a:spLocks noGrp="1"/>
          </p:cNvSpPr>
          <p:nvPr>
            <p:ph type="title"/>
          </p:nvPr>
        </p:nvSpPr>
        <p:spPr>
          <a:xfrm>
            <a:off x="1600200" y="513556"/>
            <a:ext cx="8991600" cy="1645920"/>
          </a:xfrm>
        </p:spPr>
        <p:txBody>
          <a:bodyPr/>
          <a:lstStyle/>
          <a:p>
            <a:r>
              <a:rPr lang="it-IT" dirty="0"/>
              <a:t>INDIGENEITY</a:t>
            </a:r>
          </a:p>
        </p:txBody>
      </p:sp>
      <p:sp>
        <p:nvSpPr>
          <p:cNvPr id="3" name="Segnaposto testo 2">
            <a:extLst>
              <a:ext uri="{FF2B5EF4-FFF2-40B4-BE49-F238E27FC236}">
                <a16:creationId xmlns:a16="http://schemas.microsoft.com/office/drawing/2014/main" id="{8716412C-3887-462E-8AA2-4226C890460A}"/>
              </a:ext>
            </a:extLst>
          </p:cNvPr>
          <p:cNvSpPr>
            <a:spLocks noGrp="1"/>
          </p:cNvSpPr>
          <p:nvPr>
            <p:ph type="body" idx="1"/>
          </p:nvPr>
        </p:nvSpPr>
        <p:spPr>
          <a:xfrm>
            <a:off x="265508" y="2462342"/>
            <a:ext cx="11053520" cy="4311319"/>
          </a:xfrm>
        </p:spPr>
        <p:txBody>
          <a:bodyPr>
            <a:normAutofit/>
          </a:bodyPr>
          <a:lstStyle/>
          <a:p>
            <a:pPr marL="342900" indent="-342900">
              <a:buClr>
                <a:schemeClr val="tx1"/>
              </a:buClr>
              <a:buFont typeface="Arial" panose="020B0604020202020204" pitchFamily="34" charset="0"/>
              <a:buChar char="•"/>
            </a:pPr>
            <a:r>
              <a:rPr lang="en-US" sz="2400" dirty="0"/>
              <a:t>late 18</a:t>
            </a:r>
            <a:r>
              <a:rPr lang="en-US" sz="2400" baseline="30000" dirty="0"/>
              <a:t>th </a:t>
            </a:r>
            <a:r>
              <a:rPr lang="en-US" sz="2400" dirty="0"/>
              <a:t>century and early 19</a:t>
            </a:r>
            <a:r>
              <a:rPr lang="en-US" sz="2400" baseline="30000" dirty="0"/>
              <a:t>th</a:t>
            </a:r>
            <a:r>
              <a:rPr lang="en-US" sz="2400" dirty="0"/>
              <a:t> century: </a:t>
            </a:r>
            <a:r>
              <a:rPr lang="en-US" sz="2400" b="1" dirty="0">
                <a:solidFill>
                  <a:schemeClr val="accent3"/>
                </a:solidFill>
              </a:rPr>
              <a:t>new form of pan-Indigenous political mobilization </a:t>
            </a:r>
            <a:r>
              <a:rPr lang="en-US" sz="2400" b="1" dirty="0"/>
              <a:t>&gt;</a:t>
            </a:r>
            <a:r>
              <a:rPr lang="en-US" sz="2400" dirty="0"/>
              <a:t> </a:t>
            </a:r>
            <a:r>
              <a:rPr lang="en-US" sz="2400" b="1" dirty="0">
                <a:solidFill>
                  <a:schemeClr val="accent3"/>
                </a:solidFill>
              </a:rPr>
              <a:t>new traditionalism</a:t>
            </a:r>
            <a:r>
              <a:rPr lang="en-US" sz="2400" dirty="0">
                <a:solidFill>
                  <a:schemeClr val="bg1"/>
                </a:solidFill>
              </a:rPr>
              <a:t> </a:t>
            </a:r>
            <a:r>
              <a:rPr lang="en-US" sz="2400" b="1" dirty="0"/>
              <a:t>&gt; </a:t>
            </a:r>
            <a:r>
              <a:rPr lang="en-US" sz="2400" b="1" dirty="0">
                <a:solidFill>
                  <a:schemeClr val="accent3"/>
                </a:solidFill>
              </a:rPr>
              <a:t>great tradition of critique to dispossession practice</a:t>
            </a:r>
          </a:p>
          <a:p>
            <a:pPr marL="342900" indent="-342900">
              <a:buClr>
                <a:schemeClr val="tx1"/>
              </a:buClr>
              <a:buFont typeface="Arial" panose="020B0604020202020204" pitchFamily="34" charset="0"/>
              <a:buChar char="•"/>
            </a:pPr>
            <a:r>
              <a:rPr lang="en-US" sz="2400" b="1" dirty="0">
                <a:solidFill>
                  <a:schemeClr val="accent3"/>
                </a:solidFill>
              </a:rPr>
              <a:t>“</a:t>
            </a:r>
            <a:r>
              <a:rPr lang="en-US" sz="2400" b="1" dirty="0" err="1">
                <a:solidFill>
                  <a:schemeClr val="accent3"/>
                </a:solidFill>
              </a:rPr>
              <a:t>accomodationists</a:t>
            </a:r>
            <a:r>
              <a:rPr lang="en-US" sz="2400" b="1" dirty="0">
                <a:solidFill>
                  <a:schemeClr val="accent3"/>
                </a:solidFill>
              </a:rPr>
              <a:t>”</a:t>
            </a:r>
            <a:r>
              <a:rPr lang="en-US" sz="2400" b="1" dirty="0"/>
              <a:t>: </a:t>
            </a:r>
            <a:r>
              <a:rPr lang="en-US" sz="2400" dirty="0"/>
              <a:t>Indigenous who adopted European lifestyles </a:t>
            </a:r>
            <a:r>
              <a:rPr lang="en-US" sz="2400" b="1" dirty="0">
                <a:solidFill>
                  <a:schemeClr val="accent3"/>
                </a:solidFill>
              </a:rPr>
              <a:t>&gt;</a:t>
            </a:r>
            <a:r>
              <a:rPr lang="en-US" sz="2400" dirty="0"/>
              <a:t> tensions and contradictions</a:t>
            </a:r>
          </a:p>
          <a:p>
            <a:pPr marL="342900" indent="-342900">
              <a:buClr>
                <a:schemeClr val="tx1"/>
              </a:buClr>
              <a:buFont typeface="Arial" panose="020B0604020202020204" pitchFamily="34" charset="0"/>
              <a:buChar char="•"/>
            </a:pPr>
            <a:r>
              <a:rPr lang="en-US" sz="2400" b="1" dirty="0">
                <a:solidFill>
                  <a:schemeClr val="accent3"/>
                </a:solidFill>
              </a:rPr>
              <a:t>indigeneity is a politics</a:t>
            </a:r>
            <a:r>
              <a:rPr lang="en-US" sz="2400" dirty="0"/>
              <a:t>: a contested terrain of discursive and material struggle that simultaneously unites and divides people as individuals and collectivities</a:t>
            </a:r>
          </a:p>
          <a:p>
            <a:pPr marL="342900" indent="-342900">
              <a:buClr>
                <a:schemeClr val="tx1"/>
              </a:buClr>
              <a:buFont typeface="Arial" panose="020B0604020202020204" pitchFamily="34" charset="0"/>
              <a:buChar char="•"/>
            </a:pPr>
            <a:r>
              <a:rPr lang="en-US" sz="2400" dirty="0"/>
              <a:t>Indigeneity was partially formed not only in the shared experience of being targeted by dispossession, but also </a:t>
            </a:r>
            <a:r>
              <a:rPr lang="en-US" sz="2400" b="1" dirty="0">
                <a:solidFill>
                  <a:schemeClr val="accent3"/>
                </a:solidFill>
              </a:rPr>
              <a:t>in common resistance to it</a:t>
            </a:r>
          </a:p>
        </p:txBody>
      </p:sp>
    </p:spTree>
    <p:extLst>
      <p:ext uri="{BB962C8B-B14F-4D97-AF65-F5344CB8AC3E}">
        <p14:creationId xmlns:p14="http://schemas.microsoft.com/office/powerpoint/2010/main" val="1208749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5C009F-7D37-4EC7-82B8-719486AF7A30}"/>
              </a:ext>
            </a:extLst>
          </p:cNvPr>
          <p:cNvSpPr>
            <a:spLocks noGrp="1"/>
          </p:cNvSpPr>
          <p:nvPr>
            <p:ph type="ctrTitle"/>
          </p:nvPr>
        </p:nvSpPr>
        <p:spPr>
          <a:xfrm>
            <a:off x="1218314" y="350453"/>
            <a:ext cx="9755372" cy="1645920"/>
          </a:xfrm>
        </p:spPr>
        <p:txBody>
          <a:bodyPr>
            <a:normAutofit fontScale="90000"/>
          </a:bodyPr>
          <a:lstStyle/>
          <a:p>
            <a:r>
              <a:rPr lang="it-IT" dirty="0" err="1"/>
              <a:t>Example</a:t>
            </a:r>
            <a:r>
              <a:rPr lang="it-IT" dirty="0"/>
              <a:t> of </a:t>
            </a:r>
            <a:r>
              <a:rPr lang="it-IT" dirty="0" err="1"/>
              <a:t>structural</a:t>
            </a:r>
            <a:r>
              <a:rPr lang="it-IT" dirty="0"/>
              <a:t> </a:t>
            </a:r>
            <a:r>
              <a:rPr lang="it-IT" dirty="0" err="1"/>
              <a:t>critique</a:t>
            </a:r>
            <a:r>
              <a:rPr lang="it-IT" dirty="0"/>
              <a:t>:</a:t>
            </a:r>
            <a:br>
              <a:rPr lang="it-IT" dirty="0"/>
            </a:br>
            <a:r>
              <a:rPr lang="it-IT" dirty="0"/>
              <a:t>Laura Cornelius Kellogg (1880-1947)</a:t>
            </a:r>
          </a:p>
        </p:txBody>
      </p:sp>
      <p:sp>
        <p:nvSpPr>
          <p:cNvPr id="3" name="Sottotitolo 2">
            <a:extLst>
              <a:ext uri="{FF2B5EF4-FFF2-40B4-BE49-F238E27FC236}">
                <a16:creationId xmlns:a16="http://schemas.microsoft.com/office/drawing/2014/main" id="{EE7544B9-2D54-4034-A4FA-0DC563D48354}"/>
              </a:ext>
            </a:extLst>
          </p:cNvPr>
          <p:cNvSpPr>
            <a:spLocks noGrp="1"/>
          </p:cNvSpPr>
          <p:nvPr>
            <p:ph type="subTitle" idx="1"/>
          </p:nvPr>
        </p:nvSpPr>
        <p:spPr>
          <a:xfrm>
            <a:off x="477333" y="2443844"/>
            <a:ext cx="7317260" cy="3903689"/>
          </a:xfrm>
        </p:spPr>
        <p:txBody>
          <a:bodyPr>
            <a:normAutofit fontScale="92500" lnSpcReduction="10000"/>
          </a:bodyPr>
          <a:lstStyle/>
          <a:p>
            <a:pPr marL="342900" indent="-342900" algn="l">
              <a:buClrTx/>
              <a:buFont typeface="Arial" panose="020B0604020202020204" pitchFamily="34" charset="0"/>
              <a:buChar char="•"/>
            </a:pPr>
            <a:r>
              <a:rPr lang="en-US" dirty="0">
                <a:solidFill>
                  <a:schemeClr val="bg1"/>
                </a:solidFill>
              </a:rPr>
              <a:t>Oneida leader, author and political activist</a:t>
            </a:r>
          </a:p>
          <a:p>
            <a:pPr marL="342900" indent="-342900" algn="l">
              <a:buClr>
                <a:schemeClr val="bg1"/>
              </a:buClr>
              <a:buFont typeface="Arial" panose="020B0604020202020204" pitchFamily="34" charset="0"/>
              <a:buChar char="•"/>
            </a:pPr>
            <a:r>
              <a:rPr lang="en-US" b="1" i="1" dirty="0">
                <a:solidFill>
                  <a:schemeClr val="accent3"/>
                </a:solidFill>
              </a:rPr>
              <a:t>“Our Democracy and the American Indian” </a:t>
            </a:r>
            <a:r>
              <a:rPr lang="en-US" dirty="0">
                <a:solidFill>
                  <a:schemeClr val="bg1"/>
                </a:solidFill>
              </a:rPr>
              <a:t>(1920): </a:t>
            </a:r>
            <a:r>
              <a:rPr lang="en-US" dirty="0" err="1">
                <a:solidFill>
                  <a:schemeClr val="bg1"/>
                </a:solidFill>
              </a:rPr>
              <a:t>defence</a:t>
            </a:r>
            <a:r>
              <a:rPr lang="en-US" dirty="0">
                <a:solidFill>
                  <a:schemeClr val="bg1"/>
                </a:solidFill>
              </a:rPr>
              <a:t> of Haudenosaunee sovereignty and self-government: </a:t>
            </a:r>
            <a:r>
              <a:rPr lang="en-US" b="1" dirty="0">
                <a:solidFill>
                  <a:schemeClr val="accent3"/>
                </a:solidFill>
              </a:rPr>
              <a:t>critique to Anglo-Americans’ inconsistent and selective </a:t>
            </a:r>
            <a:r>
              <a:rPr lang="en-US" b="1" dirty="0" err="1">
                <a:solidFill>
                  <a:schemeClr val="accent3"/>
                </a:solidFill>
              </a:rPr>
              <a:t>defence</a:t>
            </a:r>
            <a:r>
              <a:rPr lang="en-US" b="1" dirty="0">
                <a:solidFill>
                  <a:schemeClr val="accent3"/>
                </a:solidFill>
              </a:rPr>
              <a:t> of private property</a:t>
            </a:r>
            <a:endParaRPr lang="en-US" b="1" dirty="0"/>
          </a:p>
          <a:p>
            <a:pPr marL="342900" indent="-342900" algn="l">
              <a:buClr>
                <a:schemeClr val="bg1"/>
              </a:buClr>
              <a:buFont typeface="Arial" panose="020B0604020202020204" pitchFamily="34" charset="0"/>
              <a:buChar char="•"/>
            </a:pPr>
            <a:r>
              <a:rPr lang="en-US" dirty="0">
                <a:solidFill>
                  <a:schemeClr val="bg1"/>
                </a:solidFill>
              </a:rPr>
              <a:t>“the Indian himself does not know what theory to advance to save himself and his </a:t>
            </a:r>
            <a:r>
              <a:rPr lang="en-US" u="sng" dirty="0">
                <a:solidFill>
                  <a:schemeClr val="bg1"/>
                </a:solidFill>
              </a:rPr>
              <a:t>possessions</a:t>
            </a:r>
            <a:r>
              <a:rPr lang="en-US" dirty="0">
                <a:solidFill>
                  <a:schemeClr val="bg1"/>
                </a:solidFill>
              </a:rPr>
              <a:t>, but he realizes that the concrete thing he wants is </a:t>
            </a:r>
            <a:r>
              <a:rPr lang="en-US" u="sng" dirty="0">
                <a:solidFill>
                  <a:schemeClr val="bg1"/>
                </a:solidFill>
              </a:rPr>
              <a:t>to save them</a:t>
            </a:r>
            <a:r>
              <a:rPr lang="en-US" dirty="0">
                <a:solidFill>
                  <a:schemeClr val="bg1"/>
                </a:solidFill>
              </a:rPr>
              <a:t>”</a:t>
            </a:r>
          </a:p>
          <a:p>
            <a:pPr marL="342900" indent="-342900" algn="l">
              <a:buClr>
                <a:schemeClr val="bg1"/>
              </a:buClr>
              <a:buFont typeface="Arial" panose="020B0604020202020204" pitchFamily="34" charset="0"/>
              <a:buChar char="•"/>
            </a:pPr>
            <a:r>
              <a:rPr lang="en-US" dirty="0">
                <a:solidFill>
                  <a:schemeClr val="bg1"/>
                </a:solidFill>
              </a:rPr>
              <a:t>Founding member of the </a:t>
            </a:r>
            <a:r>
              <a:rPr lang="en-US" b="1" dirty="0">
                <a:solidFill>
                  <a:schemeClr val="accent3"/>
                </a:solidFill>
              </a:rPr>
              <a:t>Society of American Indians </a:t>
            </a:r>
            <a:r>
              <a:rPr lang="en-US" dirty="0">
                <a:solidFill>
                  <a:schemeClr val="bg1"/>
                </a:solidFill>
              </a:rPr>
              <a:t>(1911-23)</a:t>
            </a:r>
          </a:p>
          <a:p>
            <a:pPr marL="342900" indent="-342900" algn="l">
              <a:buClr>
                <a:schemeClr val="bg1"/>
              </a:buClr>
              <a:buFont typeface="Arial" panose="020B0604020202020204" pitchFamily="34" charset="0"/>
              <a:buChar char="•"/>
            </a:pPr>
            <a:r>
              <a:rPr lang="en-US" dirty="0">
                <a:solidFill>
                  <a:srgbClr val="000000"/>
                </a:solidFill>
                <a:latin typeface="Gill Sans MT" panose="020B0502020104020203"/>
              </a:rPr>
              <a:t>N</a:t>
            </a:r>
            <a:r>
              <a:rPr kumimoji="0" lang="en-US" sz="2000" b="0" i="0" u="none" strike="noStrike" kern="1200" cap="none" spc="0" normalizeH="0" baseline="0" noProof="0" dirty="0" err="1">
                <a:ln>
                  <a:noFill/>
                </a:ln>
                <a:solidFill>
                  <a:srgbClr val="000000"/>
                </a:solidFill>
                <a:effectLst/>
                <a:uLnTx/>
                <a:uFillTx/>
                <a:latin typeface="Gill Sans MT" panose="020B0502020104020203"/>
                <a:ea typeface="+mn-ea"/>
                <a:cs typeface="+mn-cs"/>
              </a:rPr>
              <a:t>eed</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to forge </a:t>
            </a:r>
            <a:r>
              <a:rPr kumimoji="0" lang="en-US" sz="2000" b="1" i="0" u="none" strike="noStrike" kern="1200" cap="none" spc="0" normalizeH="0" baseline="0" noProof="0" dirty="0">
                <a:ln>
                  <a:noFill/>
                </a:ln>
                <a:solidFill>
                  <a:srgbClr val="C96731"/>
                </a:solidFill>
                <a:effectLst/>
                <a:uLnTx/>
                <a:uFillTx/>
                <a:latin typeface="Gill Sans MT" panose="020B0502020104020203"/>
                <a:ea typeface="+mn-ea"/>
                <a:cs typeface="+mn-cs"/>
              </a:rPr>
              <a:t>pan-indigeneity</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 by giving it an institutional structure supported by a </a:t>
            </a:r>
            <a:r>
              <a:rPr kumimoji="0" lang="en-US" sz="2000" b="1" i="0" u="none" strike="noStrike" kern="1200" cap="none" spc="0" normalizeH="0" baseline="0" noProof="0" dirty="0">
                <a:ln>
                  <a:noFill/>
                </a:ln>
                <a:solidFill>
                  <a:srgbClr val="C96731"/>
                </a:solidFill>
                <a:effectLst/>
                <a:uLnTx/>
                <a:uFillTx/>
                <a:latin typeface="Gill Sans MT" panose="020B0502020104020203"/>
                <a:ea typeface="+mn-ea"/>
                <a:cs typeface="+mn-cs"/>
              </a:rPr>
              <a:t>new political economy</a:t>
            </a:r>
            <a:r>
              <a:rPr kumimoji="0" lang="en-US" sz="2000" i="0" u="none" strike="noStrike" kern="1200" cap="none" spc="0" normalizeH="0" baseline="0" noProof="0" dirty="0">
                <a:ln>
                  <a:noFill/>
                </a:ln>
                <a:solidFill>
                  <a:schemeClr val="bg1"/>
                </a:solidFill>
                <a:effectLst/>
                <a:uLnTx/>
                <a:uFillTx/>
                <a:latin typeface="Gill Sans MT" panose="020B0502020104020203"/>
                <a:ea typeface="+mn-ea"/>
                <a:cs typeface="+mn-cs"/>
              </a:rPr>
              <a:t>:</a:t>
            </a:r>
            <a:r>
              <a:rPr kumimoji="0" lang="en-US" sz="2000" b="1" i="0" u="none" strike="noStrike" kern="1200" cap="none" spc="0" normalizeH="0" baseline="0" noProof="0" dirty="0">
                <a:ln>
                  <a:noFill/>
                </a:ln>
                <a:solidFill>
                  <a:srgbClr val="C96731"/>
                </a:solidFill>
                <a:effectLst/>
                <a:uLnTx/>
                <a:uFillTx/>
                <a:latin typeface="Gill Sans MT" panose="020B0502020104020203"/>
                <a:ea typeface="+mn-ea"/>
                <a:cs typeface="+mn-cs"/>
              </a:rPr>
              <a:t> “Indian communism”</a:t>
            </a:r>
          </a:p>
          <a:p>
            <a:pPr marL="342900" indent="-342900" algn="l">
              <a:buClr>
                <a:schemeClr val="bg1"/>
              </a:buClr>
              <a:buFont typeface="Arial" panose="020B0604020202020204" pitchFamily="34" charset="0"/>
              <a:buChar char="•"/>
            </a:pPr>
            <a:r>
              <a:rPr lang="it-IT" b="1" dirty="0" err="1">
                <a:solidFill>
                  <a:schemeClr val="accent3"/>
                </a:solidFill>
              </a:rPr>
              <a:t>Reconstructive</a:t>
            </a:r>
            <a:r>
              <a:rPr lang="it-IT" b="1" dirty="0">
                <a:solidFill>
                  <a:schemeClr val="accent3"/>
                </a:solidFill>
              </a:rPr>
              <a:t> </a:t>
            </a:r>
            <a:r>
              <a:rPr lang="it-IT" b="1" dirty="0" err="1">
                <a:solidFill>
                  <a:schemeClr val="accent3"/>
                </a:solidFill>
              </a:rPr>
              <a:t>dimension</a:t>
            </a:r>
            <a:r>
              <a:rPr lang="it-IT" b="1" dirty="0">
                <a:solidFill>
                  <a:schemeClr val="accent3"/>
                </a:solidFill>
              </a:rPr>
              <a:t> </a:t>
            </a:r>
            <a:r>
              <a:rPr lang="it-IT" dirty="0">
                <a:solidFill>
                  <a:schemeClr val="bg1"/>
                </a:solidFill>
              </a:rPr>
              <a:t>of </a:t>
            </a:r>
            <a:r>
              <a:rPr lang="it-IT" dirty="0" err="1">
                <a:solidFill>
                  <a:schemeClr val="bg1"/>
                </a:solidFill>
              </a:rPr>
              <a:t>Indigenous</a:t>
            </a:r>
            <a:r>
              <a:rPr lang="it-IT" dirty="0">
                <a:solidFill>
                  <a:schemeClr val="bg1"/>
                </a:solidFill>
              </a:rPr>
              <a:t> </a:t>
            </a:r>
            <a:r>
              <a:rPr lang="it-IT" dirty="0" err="1">
                <a:solidFill>
                  <a:schemeClr val="bg1"/>
                </a:solidFill>
              </a:rPr>
              <a:t>political</a:t>
            </a:r>
            <a:r>
              <a:rPr lang="it-IT" dirty="0">
                <a:solidFill>
                  <a:schemeClr val="bg1"/>
                </a:solidFill>
              </a:rPr>
              <a:t> </a:t>
            </a:r>
            <a:r>
              <a:rPr lang="it-IT" dirty="0" err="1">
                <a:solidFill>
                  <a:schemeClr val="bg1"/>
                </a:solidFill>
              </a:rPr>
              <a:t>critique</a:t>
            </a:r>
            <a:endParaRPr lang="it-IT" dirty="0">
              <a:solidFill>
                <a:schemeClr val="bg1"/>
              </a:solidFill>
            </a:endParaRPr>
          </a:p>
        </p:txBody>
      </p:sp>
      <p:pic>
        <p:nvPicPr>
          <p:cNvPr id="5" name="Immagine 4" descr="Immagine che contiene testo, musica, persona, nero&#10;&#10;Descrizione generata automaticamente">
            <a:extLst>
              <a:ext uri="{FF2B5EF4-FFF2-40B4-BE49-F238E27FC236}">
                <a16:creationId xmlns:a16="http://schemas.microsoft.com/office/drawing/2014/main" id="{9A9263C0-2121-472E-B438-1A6794812432}"/>
              </a:ext>
            </a:extLst>
          </p:cNvPr>
          <p:cNvPicPr>
            <a:picLocks noChangeAspect="1"/>
          </p:cNvPicPr>
          <p:nvPr/>
        </p:nvPicPr>
        <p:blipFill>
          <a:blip r:embed="rId2"/>
          <a:stretch>
            <a:fillRect/>
          </a:stretch>
        </p:blipFill>
        <p:spPr>
          <a:xfrm>
            <a:off x="8370700" y="2433988"/>
            <a:ext cx="3343967" cy="3981410"/>
          </a:xfrm>
          <a:prstGeom prst="rect">
            <a:avLst/>
          </a:prstGeom>
        </p:spPr>
      </p:pic>
    </p:spTree>
    <p:extLst>
      <p:ext uri="{BB962C8B-B14F-4D97-AF65-F5344CB8AC3E}">
        <p14:creationId xmlns:p14="http://schemas.microsoft.com/office/powerpoint/2010/main" val="420530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8ED256-2763-4530-B254-A49A5CF9AA8C}"/>
              </a:ext>
            </a:extLst>
          </p:cNvPr>
          <p:cNvSpPr>
            <a:spLocks noGrp="1"/>
          </p:cNvSpPr>
          <p:nvPr>
            <p:ph type="ctrTitle"/>
          </p:nvPr>
        </p:nvSpPr>
        <p:spPr>
          <a:xfrm>
            <a:off x="1600200" y="442602"/>
            <a:ext cx="8991600" cy="1645920"/>
          </a:xfrm>
        </p:spPr>
        <p:txBody>
          <a:bodyPr/>
          <a:lstStyle/>
          <a:p>
            <a:r>
              <a:rPr lang="it-IT" dirty="0"/>
              <a:t>BELATEDNESS OF STRUCTURAL CRITIQUE</a:t>
            </a:r>
          </a:p>
        </p:txBody>
      </p:sp>
      <p:sp>
        <p:nvSpPr>
          <p:cNvPr id="3" name="Sottotitolo 2">
            <a:extLst>
              <a:ext uri="{FF2B5EF4-FFF2-40B4-BE49-F238E27FC236}">
                <a16:creationId xmlns:a16="http://schemas.microsoft.com/office/drawing/2014/main" id="{C2C8BFDC-283D-4691-A7F1-C5019692B248}"/>
              </a:ext>
            </a:extLst>
          </p:cNvPr>
          <p:cNvSpPr>
            <a:spLocks noGrp="1"/>
          </p:cNvSpPr>
          <p:nvPr>
            <p:ph type="subTitle" idx="1"/>
          </p:nvPr>
        </p:nvSpPr>
        <p:spPr>
          <a:xfrm>
            <a:off x="400975" y="2494625"/>
            <a:ext cx="11390050" cy="3721877"/>
          </a:xfrm>
        </p:spPr>
        <p:txBody>
          <a:bodyPr>
            <a:normAutofit/>
          </a:bodyPr>
          <a:lstStyle/>
          <a:p>
            <a:pPr marL="342900" indent="-342900" algn="l">
              <a:buClr>
                <a:schemeClr val="tx1"/>
              </a:buClr>
              <a:buFont typeface="Arial" panose="020B0604020202020204" pitchFamily="34" charset="0"/>
              <a:buChar char="•"/>
            </a:pPr>
            <a:r>
              <a:rPr lang="en-US" sz="2400" b="1" dirty="0">
                <a:solidFill>
                  <a:schemeClr val="accent3"/>
                </a:solidFill>
              </a:rPr>
              <a:t>“Belatedness”</a:t>
            </a:r>
            <a:r>
              <a:rPr lang="en-US" sz="2400" b="1" dirty="0">
                <a:solidFill>
                  <a:schemeClr val="tx1"/>
                </a:solidFill>
              </a:rPr>
              <a:t>:</a:t>
            </a:r>
            <a:r>
              <a:rPr lang="en-US" sz="2400" b="1" dirty="0">
                <a:solidFill>
                  <a:schemeClr val="accent3"/>
                </a:solidFill>
              </a:rPr>
              <a:t> </a:t>
            </a:r>
            <a:r>
              <a:rPr lang="en-US" sz="2400" dirty="0"/>
              <a:t>term from </a:t>
            </a:r>
            <a:r>
              <a:rPr lang="en-US" sz="2400" dirty="0" err="1"/>
              <a:t>Freudiand</a:t>
            </a:r>
            <a:r>
              <a:rPr lang="en-US" sz="2400" dirty="0"/>
              <a:t> theory and </a:t>
            </a:r>
            <a:r>
              <a:rPr lang="en-US" sz="2400" dirty="0" err="1"/>
              <a:t>Freudo</a:t>
            </a:r>
            <a:r>
              <a:rPr lang="en-US" sz="2400" dirty="0"/>
              <a:t>-Marxist works of early Frankfurt school thinkers</a:t>
            </a:r>
          </a:p>
          <a:p>
            <a:pPr marL="342900" indent="-342900" algn="l">
              <a:buClr>
                <a:schemeClr val="tx1"/>
              </a:buClr>
              <a:buFont typeface="Arial" panose="020B0604020202020204" pitchFamily="34" charset="0"/>
              <a:buChar char="•"/>
            </a:pPr>
            <a:r>
              <a:rPr lang="en-US" sz="2400" b="1" dirty="0">
                <a:solidFill>
                  <a:schemeClr val="accent3"/>
                </a:solidFill>
              </a:rPr>
              <a:t>Borrowing</a:t>
            </a:r>
            <a:r>
              <a:rPr lang="en-US" sz="2400" dirty="0"/>
              <a:t> this feature from the dimension of traumas: </a:t>
            </a:r>
            <a:r>
              <a:rPr lang="en-US" sz="2400" b="1" dirty="0">
                <a:solidFill>
                  <a:schemeClr val="accent3"/>
                </a:solidFill>
              </a:rPr>
              <a:t>not identifying </a:t>
            </a:r>
            <a:r>
              <a:rPr lang="en-US" sz="2400" dirty="0"/>
              <a:t>it with dispossession</a:t>
            </a:r>
          </a:p>
          <a:p>
            <a:pPr marL="342900" indent="-342900" algn="l">
              <a:buClr>
                <a:schemeClr val="tx1"/>
              </a:buClr>
              <a:buFont typeface="Arial" panose="020B0604020202020204" pitchFamily="34" charset="0"/>
              <a:buChar char="•"/>
            </a:pPr>
            <a:r>
              <a:rPr lang="en-US" sz="2400" dirty="0"/>
              <a:t>Indigenous appear the owners of their lands only retrospectively: </a:t>
            </a:r>
            <a:r>
              <a:rPr lang="en-US" sz="2400" b="1" dirty="0">
                <a:solidFill>
                  <a:schemeClr val="accent3"/>
                </a:solidFill>
              </a:rPr>
              <a:t>belated and not contradictory critique (belated theft)</a:t>
            </a:r>
          </a:p>
          <a:p>
            <a:pPr marL="342900" indent="-342900" algn="l">
              <a:buClr>
                <a:schemeClr val="tx1"/>
              </a:buClr>
              <a:buFont typeface="Arial" panose="020B0604020202020204" pitchFamily="34" charset="0"/>
              <a:buChar char="•"/>
            </a:pPr>
            <a:r>
              <a:rPr lang="en-US" sz="2400" dirty="0"/>
              <a:t>My analysis: critique is not contradictory also because dispossession goes beyond its material dimension: it is occurring nowadays at an epistemological level</a:t>
            </a:r>
          </a:p>
        </p:txBody>
      </p:sp>
    </p:spTree>
    <p:extLst>
      <p:ext uri="{BB962C8B-B14F-4D97-AF65-F5344CB8AC3E}">
        <p14:creationId xmlns:p14="http://schemas.microsoft.com/office/powerpoint/2010/main" val="383120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vista satellitare della Terra">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olo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rtlCol="0" anchor="ctr">
            <a:normAutofit/>
          </a:bodyPr>
          <a:lstStyle/>
          <a:p>
            <a:r>
              <a:rPr lang="it-IT" dirty="0" err="1">
                <a:solidFill>
                  <a:schemeClr val="tx1"/>
                </a:solidFill>
              </a:rPr>
              <a:t>ecological</a:t>
            </a:r>
            <a:r>
              <a:rPr lang="it-IT" dirty="0">
                <a:solidFill>
                  <a:schemeClr val="tx1"/>
                </a:solidFill>
              </a:rPr>
              <a:t> </a:t>
            </a:r>
            <a:r>
              <a:rPr lang="it-IT" dirty="0" err="1">
                <a:solidFill>
                  <a:schemeClr val="tx1"/>
                </a:solidFill>
              </a:rPr>
              <a:t>theft</a:t>
            </a:r>
            <a:r>
              <a:rPr lang="it-IT" dirty="0">
                <a:solidFill>
                  <a:schemeClr val="tx1"/>
                </a:solidFill>
              </a:rPr>
              <a:t> and the </a:t>
            </a:r>
            <a:r>
              <a:rPr lang="it-IT" dirty="0" err="1">
                <a:solidFill>
                  <a:schemeClr val="tx1"/>
                </a:solidFill>
              </a:rPr>
              <a:t>thought</a:t>
            </a:r>
            <a:r>
              <a:rPr lang="it-IT" dirty="0">
                <a:solidFill>
                  <a:schemeClr val="tx1"/>
                </a:solidFill>
              </a:rPr>
              <a:t> of </a:t>
            </a:r>
            <a:r>
              <a:rPr lang="it-IT" dirty="0" err="1">
                <a:solidFill>
                  <a:schemeClr val="tx1"/>
                </a:solidFill>
              </a:rPr>
              <a:t>thomas</a:t>
            </a:r>
            <a:r>
              <a:rPr lang="it-IT" dirty="0">
                <a:solidFill>
                  <a:schemeClr val="tx1"/>
                </a:solidFill>
              </a:rPr>
              <a:t> </a:t>
            </a:r>
            <a:r>
              <a:rPr lang="it-IT" dirty="0" err="1">
                <a:solidFill>
                  <a:schemeClr val="tx1"/>
                </a:solidFill>
              </a:rPr>
              <a:t>sankara</a:t>
            </a:r>
            <a:endParaRPr lang="it-IT" dirty="0">
              <a:solidFill>
                <a:schemeClr val="tx1"/>
              </a:solidFill>
            </a:endParaRPr>
          </a:p>
        </p:txBody>
      </p:sp>
    </p:spTree>
    <p:extLst>
      <p:ext uri="{BB962C8B-B14F-4D97-AF65-F5344CB8AC3E}">
        <p14:creationId xmlns:p14="http://schemas.microsoft.com/office/powerpoint/2010/main" val="118422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D658-05C7-43B9-9324-FBFB6D728967}"/>
              </a:ext>
            </a:extLst>
          </p:cNvPr>
          <p:cNvSpPr>
            <a:spLocks noGrp="1"/>
          </p:cNvSpPr>
          <p:nvPr>
            <p:ph type="title"/>
          </p:nvPr>
        </p:nvSpPr>
        <p:spPr>
          <a:xfrm>
            <a:off x="2231136" y="964692"/>
            <a:ext cx="7729728" cy="1188720"/>
          </a:xfrm>
          <a:ln>
            <a:solidFill>
              <a:schemeClr val="accent1"/>
            </a:solidFill>
          </a:ln>
        </p:spPr>
        <p:txBody>
          <a:bodyPr anchor="ctr">
            <a:normAutofit/>
          </a:bodyPr>
          <a:lstStyle/>
          <a:p>
            <a:r>
              <a:rPr lang="it-IT" dirty="0">
                <a:solidFill>
                  <a:schemeClr val="accent1"/>
                </a:solidFill>
              </a:rPr>
              <a:t>SUSTAINABLE DEVELOPMENT</a:t>
            </a:r>
          </a:p>
        </p:txBody>
      </p:sp>
      <p:sp>
        <p:nvSpPr>
          <p:cNvPr id="3" name="Text Placeholder 2">
            <a:extLst>
              <a:ext uri="{FF2B5EF4-FFF2-40B4-BE49-F238E27FC236}">
                <a16:creationId xmlns:a16="http://schemas.microsoft.com/office/drawing/2014/main" id="{1AD9A31B-BAB3-4702-802B-9CB50950D3D0}"/>
              </a:ext>
            </a:extLst>
          </p:cNvPr>
          <p:cNvSpPr>
            <a:spLocks noGrp="1"/>
          </p:cNvSpPr>
          <p:nvPr>
            <p:ph sz="half" idx="1"/>
          </p:nvPr>
        </p:nvSpPr>
        <p:spPr>
          <a:xfrm>
            <a:off x="1581912" y="2638044"/>
            <a:ext cx="4271771" cy="3101982"/>
          </a:xfrm>
        </p:spPr>
        <p:txBody>
          <a:bodyPr>
            <a:normAutofit/>
          </a:bodyPr>
          <a:lstStyle/>
          <a:p>
            <a:pPr marL="0" indent="0">
              <a:buNone/>
            </a:pPr>
            <a:r>
              <a:rPr lang="en-US" sz="2800" dirty="0"/>
              <a:t>“Development that meets the needs of the present generation without compromising the ability of future generations to meet their own needs.”</a:t>
            </a:r>
            <a:endParaRPr lang="it-IT" sz="2800" dirty="0"/>
          </a:p>
        </p:txBody>
      </p:sp>
      <p:pic>
        <p:nvPicPr>
          <p:cNvPr id="5" name="Picture 4">
            <a:extLst>
              <a:ext uri="{FF2B5EF4-FFF2-40B4-BE49-F238E27FC236}">
                <a16:creationId xmlns:a16="http://schemas.microsoft.com/office/drawing/2014/main" id="{AB39D43A-D11D-4125-8E2D-444B6C14635A}"/>
              </a:ext>
            </a:extLst>
          </p:cNvPr>
          <p:cNvPicPr>
            <a:picLocks noChangeAspect="1"/>
          </p:cNvPicPr>
          <p:nvPr/>
        </p:nvPicPr>
        <p:blipFill>
          <a:blip r:embed="rId2"/>
          <a:stretch>
            <a:fillRect/>
          </a:stretch>
        </p:blipFill>
        <p:spPr>
          <a:xfrm>
            <a:off x="6338315" y="3126811"/>
            <a:ext cx="4270247" cy="2124447"/>
          </a:xfrm>
          <a:prstGeom prst="rect">
            <a:avLst/>
          </a:prstGeom>
          <a:noFill/>
        </p:spPr>
      </p:pic>
    </p:spTree>
    <p:extLst>
      <p:ext uri="{BB962C8B-B14F-4D97-AF65-F5344CB8AC3E}">
        <p14:creationId xmlns:p14="http://schemas.microsoft.com/office/powerpoint/2010/main" val="2717386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650E-8946-4050-A664-562D68B2FC62}"/>
              </a:ext>
            </a:extLst>
          </p:cNvPr>
          <p:cNvSpPr>
            <a:spLocks noGrp="1"/>
          </p:cNvSpPr>
          <p:nvPr>
            <p:ph type="title"/>
          </p:nvPr>
        </p:nvSpPr>
        <p:spPr>
          <a:ln>
            <a:solidFill>
              <a:schemeClr val="accent1"/>
            </a:solidFill>
          </a:ln>
        </p:spPr>
        <p:style>
          <a:lnRef idx="2">
            <a:schemeClr val="accent1"/>
          </a:lnRef>
          <a:fillRef idx="1">
            <a:schemeClr val="lt1"/>
          </a:fillRef>
          <a:effectRef idx="0">
            <a:schemeClr val="accent1"/>
          </a:effectRef>
          <a:fontRef idx="minor">
            <a:schemeClr val="dk1"/>
          </a:fontRef>
        </p:style>
        <p:txBody>
          <a:bodyPr/>
          <a:lstStyle/>
          <a:p>
            <a:r>
              <a:rPr lang="en-US" dirty="0">
                <a:solidFill>
                  <a:schemeClr val="accent1"/>
                </a:solidFill>
              </a:rPr>
              <a:t>key concepts of sustainable development</a:t>
            </a:r>
            <a:endParaRPr lang="it-IT" dirty="0">
              <a:solidFill>
                <a:schemeClr val="accent1"/>
              </a:solidFill>
            </a:endParaRPr>
          </a:p>
        </p:txBody>
      </p:sp>
      <p:sp>
        <p:nvSpPr>
          <p:cNvPr id="3" name="Content Placeholder 2">
            <a:extLst>
              <a:ext uri="{FF2B5EF4-FFF2-40B4-BE49-F238E27FC236}">
                <a16:creationId xmlns:a16="http://schemas.microsoft.com/office/drawing/2014/main" id="{1EA637DA-55D6-451C-B62A-8EC0736985EB}"/>
              </a:ext>
            </a:extLst>
          </p:cNvPr>
          <p:cNvSpPr>
            <a:spLocks noGrp="1"/>
          </p:cNvSpPr>
          <p:nvPr>
            <p:ph sz="half" idx="1"/>
          </p:nvPr>
        </p:nvSpPr>
        <p:spPr>
          <a:xfrm>
            <a:off x="1443367" y="3153598"/>
            <a:ext cx="4271771" cy="3101982"/>
          </a:xfrm>
        </p:spPr>
        <p:txBody>
          <a:bodyPr/>
          <a:lstStyle/>
          <a:p>
            <a:pPr>
              <a:buClr>
                <a:schemeClr val="accent1"/>
              </a:buClr>
            </a:pPr>
            <a:r>
              <a:rPr lang="en-US" dirty="0"/>
              <a:t>Everyone should have the opportunity to benefit from the results of this respectful development.</a:t>
            </a:r>
            <a:endParaRPr lang="it-IT" dirty="0"/>
          </a:p>
        </p:txBody>
      </p:sp>
      <p:sp>
        <p:nvSpPr>
          <p:cNvPr id="4" name="Content Placeholder 3">
            <a:extLst>
              <a:ext uri="{FF2B5EF4-FFF2-40B4-BE49-F238E27FC236}">
                <a16:creationId xmlns:a16="http://schemas.microsoft.com/office/drawing/2014/main" id="{DD10BA59-8409-4D31-869C-03F53B6CA267}"/>
              </a:ext>
            </a:extLst>
          </p:cNvPr>
          <p:cNvSpPr>
            <a:spLocks noGrp="1"/>
          </p:cNvSpPr>
          <p:nvPr>
            <p:ph sz="half" idx="2"/>
          </p:nvPr>
        </p:nvSpPr>
        <p:spPr>
          <a:xfrm>
            <a:off x="6615406" y="3072153"/>
            <a:ext cx="4270247" cy="3101982"/>
          </a:xfrm>
        </p:spPr>
        <p:txBody>
          <a:bodyPr/>
          <a:lstStyle/>
          <a:p>
            <a:pPr>
              <a:buClr>
                <a:schemeClr val="accent1"/>
              </a:buClr>
            </a:pPr>
            <a:r>
              <a:rPr lang="en-US" dirty="0"/>
              <a:t>It is necessary to take in consideration the technological, social, economic and environmental limits of the globe</a:t>
            </a:r>
            <a:endParaRPr lang="it-IT" dirty="0"/>
          </a:p>
        </p:txBody>
      </p:sp>
      <p:pic>
        <p:nvPicPr>
          <p:cNvPr id="6" name="Graphic 5" descr="Open hand with plant outline">
            <a:extLst>
              <a:ext uri="{FF2B5EF4-FFF2-40B4-BE49-F238E27FC236}">
                <a16:creationId xmlns:a16="http://schemas.microsoft.com/office/drawing/2014/main" id="{6CA12784-B46E-42A2-BFA3-5B3253C3A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4132" y="4751292"/>
            <a:ext cx="914400" cy="914400"/>
          </a:xfrm>
          <a:prstGeom prst="rect">
            <a:avLst/>
          </a:prstGeom>
        </p:spPr>
      </p:pic>
    </p:spTree>
    <p:extLst>
      <p:ext uri="{BB962C8B-B14F-4D97-AF65-F5344CB8AC3E}">
        <p14:creationId xmlns:p14="http://schemas.microsoft.com/office/powerpoint/2010/main" val="26051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3D1779-2337-4366-8E83-F496B2DEA46E}"/>
              </a:ext>
            </a:extLst>
          </p:cNvPr>
          <p:cNvSpPr>
            <a:spLocks noGrp="1"/>
          </p:cNvSpPr>
          <p:nvPr>
            <p:ph type="title"/>
          </p:nvPr>
        </p:nvSpPr>
        <p:spPr>
          <a:xfrm>
            <a:off x="1759226" y="347035"/>
            <a:ext cx="8991600" cy="1645920"/>
          </a:xfrm>
        </p:spPr>
        <p:txBody>
          <a:bodyPr/>
          <a:lstStyle/>
          <a:p>
            <a:r>
              <a:rPr lang="it-IT" dirty="0" err="1"/>
              <a:t>Taylorism</a:t>
            </a:r>
            <a:r>
              <a:rPr lang="it-IT" dirty="0"/>
              <a:t>, </a:t>
            </a:r>
            <a:r>
              <a:rPr lang="it-IT" dirty="0" err="1"/>
              <a:t>fordism</a:t>
            </a:r>
            <a:r>
              <a:rPr lang="it-IT" dirty="0"/>
              <a:t> and post-</a:t>
            </a:r>
            <a:r>
              <a:rPr lang="it-IT" dirty="0" err="1"/>
              <a:t>fordism</a:t>
            </a:r>
            <a:endParaRPr lang="it-IT" dirty="0"/>
          </a:p>
        </p:txBody>
      </p:sp>
      <p:pic>
        <p:nvPicPr>
          <p:cNvPr id="5" name="Segnaposto contenuto 4" descr="Immagine che contiene testo, cravatta, persona, uomo&#10;&#10;Descrizione generata automaticamente">
            <a:extLst>
              <a:ext uri="{FF2B5EF4-FFF2-40B4-BE49-F238E27FC236}">
                <a16:creationId xmlns:a16="http://schemas.microsoft.com/office/drawing/2014/main" id="{1BCCF465-814B-4AD9-B213-2CBB020C8B9B}"/>
              </a:ext>
            </a:extLst>
          </p:cNvPr>
          <p:cNvPicPr>
            <a:picLocks noGrp="1" noChangeAspect="1"/>
          </p:cNvPicPr>
          <p:nvPr>
            <p:ph idx="4294967295"/>
          </p:nvPr>
        </p:nvPicPr>
        <p:blipFill>
          <a:blip r:embed="rId2"/>
          <a:stretch>
            <a:fillRect/>
          </a:stretch>
        </p:blipFill>
        <p:spPr>
          <a:xfrm>
            <a:off x="1090405" y="2521847"/>
            <a:ext cx="1914525" cy="2857500"/>
          </a:xfrm>
        </p:spPr>
      </p:pic>
      <p:sp>
        <p:nvSpPr>
          <p:cNvPr id="7" name="CasellaDiTesto 6">
            <a:extLst>
              <a:ext uri="{FF2B5EF4-FFF2-40B4-BE49-F238E27FC236}">
                <a16:creationId xmlns:a16="http://schemas.microsoft.com/office/drawing/2014/main" id="{E1DFEC91-8134-4AED-B9C4-420C70FBBCD7}"/>
              </a:ext>
            </a:extLst>
          </p:cNvPr>
          <p:cNvSpPr txBox="1"/>
          <p:nvPr/>
        </p:nvSpPr>
        <p:spPr>
          <a:xfrm>
            <a:off x="3445564" y="3122400"/>
            <a:ext cx="6639339" cy="19082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Gill Sans MT" panose="020B0502020104020203"/>
                <a:ea typeface="+mn-ea"/>
                <a:cs typeface="+mn-cs"/>
              </a:rPr>
              <a:t>An American mechanical engineer. He was widely known for his methods to improve industrial efficiency.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Gill Sans MT" panose="020B0502020104020203"/>
                <a:ea typeface="+mn-ea"/>
                <a:cs typeface="+mn-cs"/>
              </a:rPr>
              <a:t>In 1911 he published “The Principles of Scientific Management,” in which he summed up his efficiency techniques.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95729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BD5D-F8E8-4F04-A6FC-B779A9977CD5}"/>
              </a:ext>
            </a:extLst>
          </p:cNvPr>
          <p:cNvSpPr>
            <a:spLocks noGrp="1"/>
          </p:cNvSpPr>
          <p:nvPr>
            <p:ph type="title"/>
          </p:nvPr>
        </p:nvSpPr>
        <p:spPr>
          <a:xfrm>
            <a:off x="1035581" y="2737333"/>
            <a:ext cx="4486656" cy="1141497"/>
          </a:xfrm>
        </p:spPr>
        <p:style>
          <a:lnRef idx="2">
            <a:schemeClr val="accent6"/>
          </a:lnRef>
          <a:fillRef idx="1">
            <a:schemeClr val="lt1"/>
          </a:fillRef>
          <a:effectRef idx="0">
            <a:schemeClr val="accent6"/>
          </a:effectRef>
          <a:fontRef idx="minor">
            <a:schemeClr val="dk1"/>
          </a:fontRef>
        </p:style>
        <p:txBody>
          <a:bodyPr>
            <a:normAutofit fontScale="90000"/>
          </a:bodyPr>
          <a:lstStyle/>
          <a:p>
            <a:r>
              <a:rPr lang="it-IT" dirty="0"/>
              <a:t>DEVELOPMENT </a:t>
            </a:r>
            <a:br>
              <a:rPr lang="it-IT" dirty="0"/>
            </a:br>
            <a:r>
              <a:rPr lang="it-IT" dirty="0"/>
              <a:t>AND </a:t>
            </a:r>
            <a:br>
              <a:rPr lang="it-IT" dirty="0"/>
            </a:br>
            <a:r>
              <a:rPr lang="it-IT" dirty="0"/>
              <a:t>UNDERVELOPMENT </a:t>
            </a:r>
          </a:p>
        </p:txBody>
      </p:sp>
      <p:sp>
        <p:nvSpPr>
          <p:cNvPr id="5" name="Arrow: Right 4">
            <a:extLst>
              <a:ext uri="{FF2B5EF4-FFF2-40B4-BE49-F238E27FC236}">
                <a16:creationId xmlns:a16="http://schemas.microsoft.com/office/drawing/2014/main" id="{0DD03D3F-BA07-4E28-8176-1865AFD980CD}"/>
              </a:ext>
            </a:extLst>
          </p:cNvPr>
          <p:cNvSpPr/>
          <p:nvPr/>
        </p:nvSpPr>
        <p:spPr>
          <a:xfrm>
            <a:off x="5638245" y="3042651"/>
            <a:ext cx="915510" cy="434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4A438DCA-4547-4660-B21B-CBCFEE0579E3}"/>
              </a:ext>
            </a:extLst>
          </p:cNvPr>
          <p:cNvSpPr txBox="1"/>
          <p:nvPr/>
        </p:nvSpPr>
        <p:spPr>
          <a:xfrm>
            <a:off x="6799072" y="2798406"/>
            <a:ext cx="448665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rPr>
              <a:t>WESTERN  CONCEPTS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1898743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5A3B609-5904-411F-B7DF-4FE438121A76}"/>
              </a:ext>
            </a:extLst>
          </p:cNvPr>
          <p:cNvGraphicFramePr>
            <a:graphicFrameLocks noGrp="1"/>
          </p:cNvGraphicFramePr>
          <p:nvPr>
            <p:ph idx="1"/>
          </p:nvPr>
        </p:nvGraphicFramePr>
        <p:xfrm>
          <a:off x="873760" y="955040"/>
          <a:ext cx="10109200" cy="5161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8675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0786-20EE-400F-8C3E-C8EB8A34EA5B}"/>
              </a:ext>
            </a:extLst>
          </p:cNvPr>
          <p:cNvSpPr>
            <a:spLocks noGrp="1"/>
          </p:cNvSpPr>
          <p:nvPr>
            <p:ph type="title"/>
          </p:nvPr>
        </p:nvSpPr>
        <p:spPr>
          <a:xfrm>
            <a:off x="2231136" y="751332"/>
            <a:ext cx="7729728" cy="1188720"/>
          </a:xfrm>
          <a:solidFill>
            <a:schemeClr val="bg1"/>
          </a:solidFill>
          <a:ln>
            <a:solidFill>
              <a:schemeClr val="accent1"/>
            </a:solidFill>
          </a:ln>
        </p:spPr>
        <p:txBody>
          <a:bodyPr anchor="ctr">
            <a:normAutofit/>
          </a:bodyPr>
          <a:lstStyle/>
          <a:p>
            <a:r>
              <a:rPr lang="it-IT" dirty="0">
                <a:solidFill>
                  <a:schemeClr val="accent1"/>
                </a:solidFill>
              </a:rPr>
              <a:t>Thomas </a:t>
            </a:r>
            <a:r>
              <a:rPr lang="it-IT" dirty="0" err="1">
                <a:solidFill>
                  <a:schemeClr val="accent1"/>
                </a:solidFill>
              </a:rPr>
              <a:t>sankara</a:t>
            </a:r>
            <a:endParaRPr lang="it-IT" dirty="0">
              <a:solidFill>
                <a:schemeClr val="accent1"/>
              </a:solidFill>
            </a:endParaRPr>
          </a:p>
        </p:txBody>
      </p:sp>
      <p:sp>
        <p:nvSpPr>
          <p:cNvPr id="9" name="Content Placeholder 2">
            <a:extLst>
              <a:ext uri="{FF2B5EF4-FFF2-40B4-BE49-F238E27FC236}">
                <a16:creationId xmlns:a16="http://schemas.microsoft.com/office/drawing/2014/main" id="{D6216CC1-2C83-4655-B888-DD45BFC0913B}"/>
              </a:ext>
            </a:extLst>
          </p:cNvPr>
          <p:cNvSpPr>
            <a:spLocks noGrp="1"/>
          </p:cNvSpPr>
          <p:nvPr>
            <p:ph sz="half" idx="1"/>
          </p:nvPr>
        </p:nvSpPr>
        <p:spPr>
          <a:xfrm>
            <a:off x="1581912" y="2638044"/>
            <a:ext cx="4271771" cy="3101982"/>
          </a:xfrm>
        </p:spPr>
        <p:txBody>
          <a:bodyPr>
            <a:normAutofit fontScale="92500" lnSpcReduction="20000"/>
          </a:bodyPr>
          <a:lstStyle/>
          <a:p>
            <a:pPr marL="0" indent="0">
              <a:buNone/>
            </a:pPr>
            <a:r>
              <a:rPr lang="en-US" dirty="0"/>
              <a:t>Charismatic leader for all of sub-Saharan West Africa. </a:t>
            </a:r>
          </a:p>
          <a:p>
            <a:pPr marL="0" indent="0">
              <a:buNone/>
            </a:pPr>
            <a:r>
              <a:rPr lang="en-US" dirty="0"/>
              <a:t> He worked to eliminate poverty by cutting state waste and eliminating the privileges of the wealthy classes.</a:t>
            </a:r>
          </a:p>
          <a:p>
            <a:pPr marL="0" indent="0">
              <a:buNone/>
            </a:pPr>
            <a:r>
              <a:rPr lang="en-US" dirty="0"/>
              <a:t>He financed an extensive system of social reforms centered on the construction of schools, hospitals and houses for the population in extreme poverty, as well as leading an important fight against desertification with the planting of millions of trees in the Sahel.</a:t>
            </a:r>
          </a:p>
          <a:p>
            <a:endParaRPr lang="en-US" dirty="0"/>
          </a:p>
        </p:txBody>
      </p:sp>
      <p:pic>
        <p:nvPicPr>
          <p:cNvPr id="4" name="Content Placeholder 3">
            <a:extLst>
              <a:ext uri="{FF2B5EF4-FFF2-40B4-BE49-F238E27FC236}">
                <a16:creationId xmlns:a16="http://schemas.microsoft.com/office/drawing/2014/main" id="{AAC3E530-4BE1-4827-A224-63F4F86E46BD}"/>
              </a:ext>
            </a:extLst>
          </p:cNvPr>
          <p:cNvPicPr>
            <a:picLocks noGrp="1" noChangeAspect="1"/>
          </p:cNvPicPr>
          <p:nvPr>
            <p:ph sz="half" idx="2"/>
          </p:nvPr>
        </p:nvPicPr>
        <p:blipFill rotWithShape="1">
          <a:blip r:embed="rId2"/>
          <a:srcRect l="8392" r="2" b="2"/>
          <a:stretch/>
        </p:blipFill>
        <p:spPr>
          <a:xfrm>
            <a:off x="6338315" y="2638044"/>
            <a:ext cx="4270247" cy="3101982"/>
          </a:xfrm>
          <a:prstGeom prst="rect">
            <a:avLst/>
          </a:prstGeom>
          <a:noFill/>
        </p:spPr>
      </p:pic>
    </p:spTree>
    <p:extLst>
      <p:ext uri="{BB962C8B-B14F-4D97-AF65-F5344CB8AC3E}">
        <p14:creationId xmlns:p14="http://schemas.microsoft.com/office/powerpoint/2010/main" val="2230958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EFEE86-EB15-4CCB-90F1-3712FFE05818}"/>
              </a:ext>
            </a:extLst>
          </p:cNvPr>
          <p:cNvPicPr>
            <a:picLocks noChangeAspect="1"/>
          </p:cNvPicPr>
          <p:nvPr/>
        </p:nvPicPr>
        <p:blipFill rotWithShape="1">
          <a:blip r:embed="rId2"/>
          <a:srcRect l="13976" r="34642"/>
          <a:stretch/>
        </p:blipFill>
        <p:spPr>
          <a:xfrm>
            <a:off x="6736080" y="804672"/>
            <a:ext cx="4815840" cy="5248656"/>
          </a:xfrm>
          <a:prstGeom prst="rect">
            <a:avLst/>
          </a:prstGeom>
          <a:noFill/>
        </p:spPr>
      </p:pic>
      <p:sp>
        <p:nvSpPr>
          <p:cNvPr id="27" name="Text Placeholder 3">
            <a:extLst>
              <a:ext uri="{FF2B5EF4-FFF2-40B4-BE49-F238E27FC236}">
                <a16:creationId xmlns:a16="http://schemas.microsoft.com/office/drawing/2014/main" id="{4312073E-4233-4AF2-8D87-DCB4A76A550B}"/>
              </a:ext>
            </a:extLst>
          </p:cNvPr>
          <p:cNvSpPr>
            <a:spLocks noGrp="1"/>
          </p:cNvSpPr>
          <p:nvPr>
            <p:ph type="body" sz="half" idx="2"/>
          </p:nvPr>
        </p:nvSpPr>
        <p:spPr>
          <a:xfrm>
            <a:off x="452284" y="1028700"/>
            <a:ext cx="5003636" cy="5248656"/>
          </a:xfrm>
        </p:spPr>
        <p:txBody>
          <a:bodyPr>
            <a:normAutofit/>
          </a:bodyPr>
          <a:lstStyle/>
          <a:p>
            <a:r>
              <a:rPr lang="en-US" sz="2800" i="1" dirty="0"/>
              <a:t>“NOBODY WILL BE SURPRISED TO HEAR US ASSOCIATE THE FORMER UPPER VOLTA, NOW BURKINA FASO, WITH THAT DESPISED RAG-BAG, THE THIRD WORLD, WHICH THE OTHER WORLDS INVENTED AT THE TIME OF OUR INDEPENDENCE IN ORDER BETTER TO ENSURE OUR INTELLECTUAL, CULTURAL, ECONOMIC AND POLITICAL ALIENATION”</a:t>
            </a:r>
          </a:p>
        </p:txBody>
      </p:sp>
    </p:spTree>
    <p:extLst>
      <p:ext uri="{BB962C8B-B14F-4D97-AF65-F5344CB8AC3E}">
        <p14:creationId xmlns:p14="http://schemas.microsoft.com/office/powerpoint/2010/main" val="26626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8465AC-5A01-45FB-8D74-8D9D5D58CBAB}"/>
              </a:ext>
            </a:extLst>
          </p:cNvPr>
          <p:cNvSpPr txBox="1"/>
          <p:nvPr/>
        </p:nvSpPr>
        <p:spPr>
          <a:xfrm>
            <a:off x="2025446" y="1317523"/>
            <a:ext cx="7993625"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Gill Sans MT" panose="020B0502020104020203"/>
                <a:ea typeface="+mn-ea"/>
                <a:cs typeface="+mn-cs"/>
              </a:rPr>
              <a:t>“THE DEBT CAN'T BE REPAID IN THE FIRST PLACE BECAUSE IF WE DON'T REPAY IT, THE LENDERS WON'T DIE. THIS IS TRUE. BUT IF WE REPAY, WE WILL BE THE ONES WHO DIE.“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Gill Sans MT" panose="020B0502020104020203"/>
                <a:ea typeface="+mn-ea"/>
                <a:cs typeface="+mn-cs"/>
              </a:rPr>
              <a:t>"WE CAN'T REPAY BECAUSE WE DON'T HAVE THE MEANS TO DO SO. WE CAN'T PAY BECAUSE WE'RE NOT RESPONSIBLE FOR THIS DEBT."</a:t>
            </a:r>
            <a:endParaRPr kumimoji="0" lang="it-IT" sz="2800" b="0" i="1"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2870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78B788-7226-4A0E-9407-32078398546A}"/>
              </a:ext>
            </a:extLst>
          </p:cNvPr>
          <p:cNvPicPr>
            <a:picLocks noGrp="1" noChangeAspect="1"/>
          </p:cNvPicPr>
          <p:nvPr>
            <p:ph idx="1"/>
          </p:nvPr>
        </p:nvPicPr>
        <p:blipFill>
          <a:blip r:embed="rId2"/>
          <a:stretch>
            <a:fillRect/>
          </a:stretch>
        </p:blipFill>
        <p:spPr>
          <a:xfrm>
            <a:off x="6735763" y="2074367"/>
            <a:ext cx="4816475" cy="2709267"/>
          </a:xfrm>
          <a:prstGeom prst="rect">
            <a:avLst/>
          </a:prstGeom>
        </p:spPr>
      </p:pic>
      <p:sp>
        <p:nvSpPr>
          <p:cNvPr id="4" name="Text Placeholder 3">
            <a:extLst>
              <a:ext uri="{FF2B5EF4-FFF2-40B4-BE49-F238E27FC236}">
                <a16:creationId xmlns:a16="http://schemas.microsoft.com/office/drawing/2014/main" id="{DE5A4181-6C94-4655-A64C-D966228865DE}"/>
              </a:ext>
            </a:extLst>
          </p:cNvPr>
          <p:cNvSpPr>
            <a:spLocks noGrp="1"/>
          </p:cNvSpPr>
          <p:nvPr>
            <p:ph type="body" sz="half" idx="2"/>
          </p:nvPr>
        </p:nvSpPr>
        <p:spPr>
          <a:xfrm>
            <a:off x="403123" y="727587"/>
            <a:ext cx="4271231" cy="3394044"/>
          </a:xfrm>
        </p:spPr>
        <p:txBody>
          <a:bodyPr>
            <a:noAutofit/>
          </a:bodyPr>
          <a:lstStyle/>
          <a:p>
            <a:r>
              <a:rPr lang="en-US" sz="2800" i="1"/>
              <a:t>“THEY MUST PROVIDE A FAITHFUL PICTURE FOR THEIR OWN PEOPLES, A PICTURE THAT WILL ENABLE THEM TO CARRY OUT PROFOUND CHANGES IN THE SOCIAL AND POLITICAL SITUATION SO THAT WE CAN FREE OURSELVES FROM THE FOREIGN DOMINATION AND EXPLOITATION THAT CAN LEAD OUR STATES ONLY TO FAILURE.”</a:t>
            </a:r>
            <a:endParaRPr lang="it-IT" sz="2800" i="1" dirty="0"/>
          </a:p>
        </p:txBody>
      </p:sp>
    </p:spTree>
    <p:extLst>
      <p:ext uri="{BB962C8B-B14F-4D97-AF65-F5344CB8AC3E}">
        <p14:creationId xmlns:p14="http://schemas.microsoft.com/office/powerpoint/2010/main" val="2661647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8D8A48C6-7B1E-4B29-B8E8-E86FF10E7277}"/>
              </a:ext>
            </a:extLst>
          </p:cNvPr>
          <p:cNvSpPr>
            <a:spLocks noGrp="1"/>
          </p:cNvSpPr>
          <p:nvPr>
            <p:ph type="body" idx="1"/>
          </p:nvPr>
        </p:nvSpPr>
        <p:spPr>
          <a:xfrm>
            <a:off x="1422400" y="609600"/>
            <a:ext cx="8490042" cy="2735801"/>
          </a:xfrm>
        </p:spPr>
        <p:txBody>
          <a:bodyPr>
            <a:noAutofit/>
          </a:bodyPr>
          <a:lstStyle/>
          <a:p>
            <a:r>
              <a:rPr lang="en-US" i="1" dirty="0"/>
              <a:t>“HERE I AM BUT THE HUMBLE SPOKESPERSON FOR A PEOPLE WHO REFUSE TO WATCH THEMSELVES DIE FROM PASSIVELY WITNESSING THE DEATH OF THEIR NATURAL ENVIRONMENT. SINCE AUGUST 4, 1983, WATER, TREES AND THE LIFE OF THE ENVIRONMENT HAVE BEEN CONSIDERED FUNDAMENTAL AND SACRED; FOR ABOUT THREE YEARS THE PEOPLE OF MY COUNTRY HAVE BEEN FIGHTING THEIR WAR AGAINST DESERTIFICATION.</a:t>
            </a:r>
          </a:p>
          <a:p>
            <a:r>
              <a:rPr lang="en-US" i="1" dirty="0"/>
              <a:t>FOR ABOUT THREE YEARS IN BURKINA FASO EVERY HAPPY EVENT IS CELEBRATED BY PLANTING TREES. I WOULD LIKE TO SHARE WITH YOU THE BIRTH AND DEVELOPMENT OF A DEEP AND SINCERE LOVE BETWEEN THE BURKINABE AND TREES IN MY HOMELAND.</a:t>
            </a:r>
          </a:p>
          <a:p>
            <a:r>
              <a:rPr lang="en-US" i="1" dirty="0"/>
              <a:t>IT SEEMS TO US IN THIS WAY TO APPLY OUR THEORETICAL CONCEPTS TO THE SPECIFIC WAYS AND MEANS OF THE SAHELIAN REALITY, IN THE SEARCH FOR SOLUTIONS TO THE PRESENT AND FUTURE DANGERS THAT ATTACK TREES ALL OVER THE WORLD. WE WANT TO AFFIRM THAT THE STRUGGLE AGAINST THE ADVANCE OF THE DESERT IS A STRUGGLE FOR THE SEARCH OF A BALANCE BETWEEN HUMAN BEINGS, NATURE AND SOCIETY."</a:t>
            </a:r>
          </a:p>
          <a:p>
            <a:endParaRPr lang="en-US" i="1" dirty="0"/>
          </a:p>
        </p:txBody>
      </p:sp>
      <p:pic>
        <p:nvPicPr>
          <p:cNvPr id="20" name="Graphic 19" descr="Hill scene with solid fill">
            <a:extLst>
              <a:ext uri="{FF2B5EF4-FFF2-40B4-BE49-F238E27FC236}">
                <a16:creationId xmlns:a16="http://schemas.microsoft.com/office/drawing/2014/main" id="{DCBCE8C5-6629-446F-9CA2-758057563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29273" y="5225473"/>
            <a:ext cx="914400" cy="914400"/>
          </a:xfrm>
          <a:prstGeom prst="rect">
            <a:avLst/>
          </a:prstGeom>
        </p:spPr>
      </p:pic>
    </p:spTree>
    <p:extLst>
      <p:ext uri="{BB962C8B-B14F-4D97-AF65-F5344CB8AC3E}">
        <p14:creationId xmlns:p14="http://schemas.microsoft.com/office/powerpoint/2010/main" val="1788988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B003AF-B10A-4622-96AF-8795D0C201D8}"/>
              </a:ext>
            </a:extLst>
          </p:cNvPr>
          <p:cNvSpPr>
            <a:spLocks noGrp="1"/>
          </p:cNvSpPr>
          <p:nvPr>
            <p:ph type="ctrTitle"/>
          </p:nvPr>
        </p:nvSpPr>
        <p:spPr>
          <a:xfrm>
            <a:off x="1600200" y="231878"/>
            <a:ext cx="8991600" cy="1645920"/>
          </a:xfrm>
        </p:spPr>
        <p:txBody>
          <a:bodyPr/>
          <a:lstStyle/>
          <a:p>
            <a:r>
              <a:rPr lang="it-IT" dirty="0" err="1"/>
              <a:t>references</a:t>
            </a:r>
            <a:endParaRPr lang="it-IT" dirty="0"/>
          </a:p>
        </p:txBody>
      </p:sp>
      <p:sp>
        <p:nvSpPr>
          <p:cNvPr id="3" name="Sottotitolo 2">
            <a:extLst>
              <a:ext uri="{FF2B5EF4-FFF2-40B4-BE49-F238E27FC236}">
                <a16:creationId xmlns:a16="http://schemas.microsoft.com/office/drawing/2014/main" id="{53E09F42-5BFE-4A64-A99D-5E309DC73420}"/>
              </a:ext>
            </a:extLst>
          </p:cNvPr>
          <p:cNvSpPr>
            <a:spLocks noGrp="1"/>
          </p:cNvSpPr>
          <p:nvPr>
            <p:ph type="subTitle" idx="1"/>
          </p:nvPr>
        </p:nvSpPr>
        <p:spPr>
          <a:xfrm>
            <a:off x="1600199" y="2367799"/>
            <a:ext cx="8991599" cy="1942943"/>
          </a:xfrm>
        </p:spPr>
        <p:txBody>
          <a:bodyPr>
            <a:normAutofit/>
          </a:bodyPr>
          <a:lstStyle/>
          <a:p>
            <a:pPr marL="342900" indent="-342900" algn="l">
              <a:buClr>
                <a:schemeClr val="tx1"/>
              </a:buClr>
              <a:buFont typeface="Arial" panose="020B0604020202020204" pitchFamily="34" charset="0"/>
              <a:buChar char="•"/>
            </a:pPr>
            <a:r>
              <a:rPr lang="it-IT" dirty="0" err="1"/>
              <a:t>Greiner</a:t>
            </a:r>
            <a:r>
              <a:rPr lang="it-IT" dirty="0"/>
              <a:t>, A. </a:t>
            </a:r>
            <a:r>
              <a:rPr lang="it-IT" dirty="0" err="1"/>
              <a:t>Dematteis</a:t>
            </a:r>
            <a:r>
              <a:rPr lang="it-IT" dirty="0"/>
              <a:t>, G. Lanza, C.  2019. </a:t>
            </a:r>
            <a:r>
              <a:rPr lang="it-IT" i="1" dirty="0"/>
              <a:t> Geografia Umana. </a:t>
            </a:r>
            <a:r>
              <a:rPr lang="it-IT" dirty="0"/>
              <a:t>3° </a:t>
            </a:r>
            <a:r>
              <a:rPr lang="it-IT" dirty="0" err="1"/>
              <a:t>edition</a:t>
            </a:r>
            <a:r>
              <a:rPr lang="it-IT" dirty="0"/>
              <a:t>. </a:t>
            </a:r>
            <a:r>
              <a:rPr lang="it-IT" dirty="0" err="1"/>
              <a:t>Edited</a:t>
            </a:r>
            <a:r>
              <a:rPr lang="it-IT" dirty="0"/>
              <a:t> by </a:t>
            </a:r>
            <a:r>
              <a:rPr lang="it-IT" dirty="0" err="1"/>
              <a:t>Vanolo</a:t>
            </a:r>
            <a:r>
              <a:rPr lang="it-IT" dirty="0"/>
              <a:t>, A. Novara. De Agostini Scuola </a:t>
            </a:r>
            <a:r>
              <a:rPr lang="it-IT" dirty="0" err="1"/>
              <a:t>SpA</a:t>
            </a:r>
            <a:endParaRPr lang="it-IT" dirty="0"/>
          </a:p>
          <a:p>
            <a:pPr marL="342900" indent="-342900" algn="l">
              <a:buClr>
                <a:schemeClr val="tx1"/>
              </a:buClr>
              <a:buFont typeface="Arial" panose="020B0604020202020204" pitchFamily="34" charset="0"/>
              <a:buChar char="•"/>
            </a:pPr>
            <a:r>
              <a:rPr lang="it-IT" dirty="0"/>
              <a:t>Nichols, R. 2020. </a:t>
            </a:r>
            <a:r>
              <a:rPr lang="it-IT" i="1" dirty="0" err="1"/>
              <a:t>Theft</a:t>
            </a:r>
            <a:r>
              <a:rPr lang="it-IT" i="1" dirty="0"/>
              <a:t> </a:t>
            </a:r>
            <a:r>
              <a:rPr lang="it-IT" i="1" dirty="0" err="1"/>
              <a:t>is</a:t>
            </a:r>
            <a:r>
              <a:rPr lang="it-IT" i="1" dirty="0"/>
              <a:t> </a:t>
            </a:r>
            <a:r>
              <a:rPr lang="it-IT" i="1" dirty="0" err="1"/>
              <a:t>property</a:t>
            </a:r>
            <a:r>
              <a:rPr lang="it-IT" i="1" dirty="0"/>
              <a:t>! </a:t>
            </a:r>
            <a:r>
              <a:rPr lang="it-IT" i="1" dirty="0" err="1"/>
              <a:t>Dispossession</a:t>
            </a:r>
            <a:r>
              <a:rPr lang="it-IT" i="1" dirty="0"/>
              <a:t> and Critical Thinking</a:t>
            </a:r>
            <a:r>
              <a:rPr lang="it-IT" dirty="0"/>
              <a:t>. Duke University Press</a:t>
            </a:r>
          </a:p>
          <a:p>
            <a:pPr marL="342900" indent="-342900" algn="l">
              <a:buClr>
                <a:schemeClr val="tx1"/>
              </a:buClr>
              <a:buFont typeface="Arial" panose="020B0604020202020204" pitchFamily="34" charset="0"/>
              <a:buChar char="•"/>
            </a:pPr>
            <a:r>
              <a:rPr lang="it-IT" dirty="0" err="1"/>
              <a:t>Discourse</a:t>
            </a:r>
            <a:r>
              <a:rPr lang="it-IT" dirty="0"/>
              <a:t> of  Thomas Sankara: </a:t>
            </a:r>
            <a:r>
              <a:rPr lang="it-IT" dirty="0">
                <a:hlinkClick r:id="rId2"/>
              </a:rPr>
              <a:t>https://www.youtube.com/watch?v=9X5899cdlqs</a:t>
            </a:r>
            <a:r>
              <a:rPr lang="it-IT" dirty="0"/>
              <a:t> </a:t>
            </a:r>
          </a:p>
          <a:p>
            <a:endParaRPr lang="it-IT" dirty="0"/>
          </a:p>
        </p:txBody>
      </p:sp>
    </p:spTree>
    <p:extLst>
      <p:ext uri="{BB962C8B-B14F-4D97-AF65-F5344CB8AC3E}">
        <p14:creationId xmlns:p14="http://schemas.microsoft.com/office/powerpoint/2010/main" val="1664133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2FC678-5044-404F-980E-8B53158E9C1F}"/>
              </a:ext>
            </a:extLst>
          </p:cNvPr>
          <p:cNvSpPr>
            <a:spLocks noGrp="1"/>
          </p:cNvSpPr>
          <p:nvPr>
            <p:ph type="ctrTitle"/>
          </p:nvPr>
        </p:nvSpPr>
        <p:spPr>
          <a:xfrm>
            <a:off x="1600200" y="2386744"/>
            <a:ext cx="8991600" cy="1645920"/>
          </a:xfrm>
        </p:spPr>
        <p:txBody>
          <a:bodyPr anchor="ctr">
            <a:normAutofit/>
          </a:bodyPr>
          <a:lstStyle/>
          <a:p>
            <a:r>
              <a:rPr lang="it-IT" dirty="0"/>
              <a:t>Thank </a:t>
            </a:r>
            <a:r>
              <a:rPr lang="it-IT" dirty="0" err="1"/>
              <a:t>you</a:t>
            </a:r>
            <a:r>
              <a:rPr lang="it-IT" dirty="0"/>
              <a:t> for </a:t>
            </a:r>
            <a:r>
              <a:rPr lang="it-IT" dirty="0" err="1"/>
              <a:t>your</a:t>
            </a:r>
            <a:r>
              <a:rPr lang="it-IT" dirty="0"/>
              <a:t> </a:t>
            </a:r>
            <a:r>
              <a:rPr lang="it-IT" dirty="0" err="1"/>
              <a:t>attention</a:t>
            </a:r>
            <a:r>
              <a:rPr lang="it-IT" dirty="0"/>
              <a:t>!</a:t>
            </a:r>
          </a:p>
        </p:txBody>
      </p:sp>
      <p:pic>
        <p:nvPicPr>
          <p:cNvPr id="5" name="Elemento grafico 4" descr="Faccia innamorata con riempimento a tinta unita con riempimento a tinta unita">
            <a:extLst>
              <a:ext uri="{FF2B5EF4-FFF2-40B4-BE49-F238E27FC236}">
                <a16:creationId xmlns:a16="http://schemas.microsoft.com/office/drawing/2014/main" id="{5A3835CE-9920-4637-948E-B468587285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25705" y="5564079"/>
            <a:ext cx="914400" cy="914400"/>
          </a:xfrm>
          <a:prstGeom prst="rect">
            <a:avLst/>
          </a:prstGeom>
        </p:spPr>
      </p:pic>
    </p:spTree>
    <p:extLst>
      <p:ext uri="{BB962C8B-B14F-4D97-AF65-F5344CB8AC3E}">
        <p14:creationId xmlns:p14="http://schemas.microsoft.com/office/powerpoint/2010/main" val="411462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EE14CA9-C751-45C1-8017-8DBA5BCED41F}"/>
              </a:ext>
            </a:extLst>
          </p:cNvPr>
          <p:cNvSpPr>
            <a:spLocks noGrp="1"/>
          </p:cNvSpPr>
          <p:nvPr>
            <p:ph idx="1"/>
          </p:nvPr>
        </p:nvSpPr>
        <p:spPr>
          <a:xfrm>
            <a:off x="0" y="120131"/>
            <a:ext cx="7729728" cy="4041052"/>
          </a:xfrm>
        </p:spPr>
        <p:txBody>
          <a:bodyPr>
            <a:normAutofit fontScale="92500" lnSpcReduction="20000"/>
          </a:bodyPr>
          <a:lstStyle/>
          <a:p>
            <a:r>
              <a:rPr lang="en-US" sz="2400" dirty="0"/>
              <a:t>Rationalization as the key word : speeding up the production process, which eventually becomes broken down, fragmented and reassembled.</a:t>
            </a:r>
          </a:p>
          <a:p>
            <a:endParaRPr lang="en-US" sz="2400" dirty="0"/>
          </a:p>
          <a:p>
            <a:pPr marL="0" indent="0">
              <a:buNone/>
            </a:pPr>
            <a:r>
              <a:rPr lang="en-US" sz="2400" dirty="0"/>
              <a:t>There were three steps:</a:t>
            </a:r>
          </a:p>
          <a:p>
            <a:r>
              <a:rPr lang="en-US" sz="2400" b="1" dirty="0">
                <a:solidFill>
                  <a:schemeClr val="accent1"/>
                </a:solidFill>
              </a:rPr>
              <a:t>Analyzing the characteristics of the job to be performed, </a:t>
            </a:r>
          </a:p>
          <a:p>
            <a:r>
              <a:rPr lang="en-US" sz="2400" b="1" dirty="0">
                <a:solidFill>
                  <a:schemeClr val="accent1"/>
                </a:solidFill>
              </a:rPr>
              <a:t>Creating the worker prototype suitable for that type of job, </a:t>
            </a:r>
          </a:p>
          <a:p>
            <a:r>
              <a:rPr lang="en-US" sz="2400" b="1" dirty="0">
                <a:solidFill>
                  <a:schemeClr val="accent1"/>
                </a:solidFill>
              </a:rPr>
              <a:t>Training the worker to make him look like the prototype</a:t>
            </a:r>
            <a:endParaRPr lang="it-IT" sz="2400" b="1" dirty="0">
              <a:solidFill>
                <a:schemeClr val="accent1"/>
              </a:solidFill>
            </a:endParaRPr>
          </a:p>
        </p:txBody>
      </p:sp>
      <p:sp>
        <p:nvSpPr>
          <p:cNvPr id="4" name="CasellaDiTesto 3">
            <a:extLst>
              <a:ext uri="{FF2B5EF4-FFF2-40B4-BE49-F238E27FC236}">
                <a16:creationId xmlns:a16="http://schemas.microsoft.com/office/drawing/2014/main" id="{68458EA7-FABF-48AA-B703-5C434FA3A043}"/>
              </a:ext>
            </a:extLst>
          </p:cNvPr>
          <p:cNvSpPr txBox="1"/>
          <p:nvPr/>
        </p:nvSpPr>
        <p:spPr>
          <a:xfrm>
            <a:off x="5989983" y="4015409"/>
            <a:ext cx="6082747" cy="224676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He proceeded by gathering all the traditional knowledge to schematize them and transform them into mathematical laws, where possible.</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An undesirable consequence of Taylorism was </a:t>
            </a:r>
            <a:r>
              <a:rPr kumimoji="0" lang="en-US" sz="2000" b="1" i="0" u="sng" strike="noStrike" kern="1200" cap="none" spc="0" normalizeH="0" baseline="0" noProof="0" dirty="0">
                <a:ln>
                  <a:noFill/>
                </a:ln>
                <a:solidFill>
                  <a:schemeClr val="accent1"/>
                </a:solidFill>
                <a:effectLst/>
                <a:uLnTx/>
                <a:uFillTx/>
                <a:latin typeface="Gill Sans MT" panose="020B0502020104020203"/>
                <a:ea typeface="+mn-ea"/>
                <a:cs typeface="+mn-cs"/>
              </a:rPr>
              <a:t>alienation</a:t>
            </a:r>
            <a:r>
              <a:rPr kumimoji="0" lang="en-US" sz="2000" b="0" i="0" u="none" strike="noStrike" kern="1200" cap="none" spc="0" normalizeH="0" baseline="0" noProof="0" dirty="0">
                <a:ln>
                  <a:noFill/>
                </a:ln>
                <a:solidFill>
                  <a:schemeClr val="accent1"/>
                </a:solidFill>
                <a:effectLst/>
                <a:uLnTx/>
                <a:uFillTx/>
                <a:latin typeface="Gill Sans MT" panose="020B0502020104020203"/>
                <a:ea typeface="+mn-ea"/>
                <a:cs typeface="+mn-cs"/>
              </a:rPr>
              <a:t>, </a:t>
            </a: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of which philosophers such as Feuerbach, Hegel and Marx have spoken</a:t>
            </a:r>
            <a:endPar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8161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4">
            <a:extLst>
              <a:ext uri="{FF2B5EF4-FFF2-40B4-BE49-F238E27FC236}">
                <a16:creationId xmlns:a16="http://schemas.microsoft.com/office/drawing/2014/main" id="{7F65B761-A1BA-46A9-A719-B241886E2D74}"/>
              </a:ext>
            </a:extLst>
          </p:cNvPr>
          <p:cNvGraphicFramePr>
            <a:graphicFrameLocks noGrp="1"/>
          </p:cNvGraphicFramePr>
          <p:nvPr>
            <p:ph idx="1"/>
          </p:nvPr>
        </p:nvGraphicFramePr>
        <p:xfrm>
          <a:off x="1751323" y="553899"/>
          <a:ext cx="8689353" cy="5750201"/>
        </p:xfrm>
        <a:graphic>
          <a:graphicData uri="http://schemas.openxmlformats.org/drawingml/2006/table">
            <a:tbl>
              <a:tblPr firstRow="1" bandRow="1">
                <a:tableStyleId>{5C22544A-7EE6-4342-B048-85BDC9FD1C3A}</a:tableStyleId>
              </a:tblPr>
              <a:tblGrid>
                <a:gridCol w="8689353">
                  <a:extLst>
                    <a:ext uri="{9D8B030D-6E8A-4147-A177-3AD203B41FA5}">
                      <a16:colId xmlns:a16="http://schemas.microsoft.com/office/drawing/2014/main" val="3229611808"/>
                    </a:ext>
                  </a:extLst>
                </a:gridCol>
              </a:tblGrid>
              <a:tr h="580587">
                <a:tc>
                  <a:txBody>
                    <a:bodyPr/>
                    <a:lstStyle/>
                    <a:p>
                      <a:r>
                        <a:rPr lang="it-IT" dirty="0"/>
                        <a:t>TAYLORISM</a:t>
                      </a:r>
                    </a:p>
                  </a:txBody>
                  <a:tcPr/>
                </a:tc>
                <a:extLst>
                  <a:ext uri="{0D108BD9-81ED-4DB2-BD59-A6C34878D82A}">
                    <a16:rowId xmlns:a16="http://schemas.microsoft.com/office/drawing/2014/main" val="1737393063"/>
                  </a:ext>
                </a:extLst>
              </a:tr>
              <a:tr h="1002110">
                <a:tc>
                  <a:txBody>
                    <a:bodyPr/>
                    <a:lstStyle/>
                    <a:p>
                      <a:r>
                        <a:rPr lang="it-IT" dirty="0"/>
                        <a:t>One best way: </a:t>
                      </a:r>
                      <a:r>
                        <a:rPr lang="en-US" dirty="0"/>
                        <a:t>sequence of movements implemented by the workers to reach the maximum efficiency with the minimum effort</a:t>
                      </a:r>
                      <a:endParaRPr lang="it-IT" dirty="0"/>
                    </a:p>
                  </a:txBody>
                  <a:tcPr/>
                </a:tc>
                <a:extLst>
                  <a:ext uri="{0D108BD9-81ED-4DB2-BD59-A6C34878D82A}">
                    <a16:rowId xmlns:a16="http://schemas.microsoft.com/office/drawing/2014/main" val="676762938"/>
                  </a:ext>
                </a:extLst>
              </a:tr>
              <a:tr h="1002110">
                <a:tc>
                  <a:txBody>
                    <a:bodyPr/>
                    <a:lstStyle/>
                    <a:p>
                      <a:r>
                        <a:rPr lang="en-US" dirty="0"/>
                        <a:t>Scientific selection of the workforce: searching for the right worker in the right place to obtain maximum performance</a:t>
                      </a:r>
                      <a:endParaRPr lang="it-IT" dirty="0"/>
                    </a:p>
                  </a:txBody>
                  <a:tcPr/>
                </a:tc>
                <a:extLst>
                  <a:ext uri="{0D108BD9-81ED-4DB2-BD59-A6C34878D82A}">
                    <a16:rowId xmlns:a16="http://schemas.microsoft.com/office/drawing/2014/main" val="593175249"/>
                  </a:ext>
                </a:extLst>
              </a:tr>
              <a:tr h="580587">
                <a:tc>
                  <a:txBody>
                    <a:bodyPr/>
                    <a:lstStyle/>
                    <a:p>
                      <a:r>
                        <a:rPr lang="it-IT" dirty="0"/>
                        <a:t>Breakdown of production </a:t>
                      </a:r>
                      <a:r>
                        <a:rPr lang="it-IT" dirty="0" err="1"/>
                        <a:t>cycles</a:t>
                      </a:r>
                      <a:endParaRPr lang="it-IT" dirty="0"/>
                    </a:p>
                  </a:txBody>
                  <a:tcPr/>
                </a:tc>
                <a:extLst>
                  <a:ext uri="{0D108BD9-81ED-4DB2-BD59-A6C34878D82A}">
                    <a16:rowId xmlns:a16="http://schemas.microsoft.com/office/drawing/2014/main" val="2736028195"/>
                  </a:ext>
                </a:extLst>
              </a:tr>
              <a:tr h="1002110">
                <a:tc>
                  <a:txBody>
                    <a:bodyPr/>
                    <a:lstStyle/>
                    <a:p>
                      <a:r>
                        <a:rPr lang="en-US" dirty="0"/>
                        <a:t>Working times: with the stopwatch the working times were measured with the aim of eliminating wasted time</a:t>
                      </a:r>
                      <a:endParaRPr lang="it-IT" dirty="0"/>
                    </a:p>
                  </a:txBody>
                  <a:tcPr/>
                </a:tc>
                <a:extLst>
                  <a:ext uri="{0D108BD9-81ED-4DB2-BD59-A6C34878D82A}">
                    <a16:rowId xmlns:a16="http://schemas.microsoft.com/office/drawing/2014/main" val="4071011201"/>
                  </a:ext>
                </a:extLst>
              </a:tr>
              <a:tr h="580587">
                <a:tc>
                  <a:txBody>
                    <a:bodyPr/>
                    <a:lstStyle/>
                    <a:p>
                      <a:r>
                        <a:rPr lang="en-US" dirty="0"/>
                        <a:t>The coach: workers had to follow the example of the fastest worker</a:t>
                      </a:r>
                      <a:endParaRPr lang="it-IT" dirty="0"/>
                    </a:p>
                  </a:txBody>
                  <a:tcPr/>
                </a:tc>
                <a:extLst>
                  <a:ext uri="{0D108BD9-81ED-4DB2-BD59-A6C34878D82A}">
                    <a16:rowId xmlns:a16="http://schemas.microsoft.com/office/drawing/2014/main" val="4136402989"/>
                  </a:ext>
                </a:extLst>
              </a:tr>
              <a:tr h="1002110">
                <a:tc>
                  <a:txBody>
                    <a:bodyPr/>
                    <a:lstStyle/>
                    <a:p>
                      <a:r>
                        <a:rPr lang="en-US" dirty="0"/>
                        <a:t>Advance job planning: the workers' knowledge was transformed into written orders and workers lost the freedom to choose how to act</a:t>
                      </a:r>
                      <a:endParaRPr lang="it-IT" dirty="0"/>
                    </a:p>
                  </a:txBody>
                  <a:tcPr/>
                </a:tc>
                <a:extLst>
                  <a:ext uri="{0D108BD9-81ED-4DB2-BD59-A6C34878D82A}">
                    <a16:rowId xmlns:a16="http://schemas.microsoft.com/office/drawing/2014/main" val="815493620"/>
                  </a:ext>
                </a:extLst>
              </a:tr>
            </a:tbl>
          </a:graphicData>
        </a:graphic>
      </p:graphicFrame>
    </p:spTree>
    <p:extLst>
      <p:ext uri="{BB962C8B-B14F-4D97-AF65-F5344CB8AC3E}">
        <p14:creationId xmlns:p14="http://schemas.microsoft.com/office/powerpoint/2010/main" val="111408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B7B8623-7D6C-4358-AB6A-6113544735B2}"/>
              </a:ext>
            </a:extLst>
          </p:cNvPr>
          <p:cNvSpPr>
            <a:spLocks noGrp="1"/>
          </p:cNvSpPr>
          <p:nvPr>
            <p:ph type="title"/>
          </p:nvPr>
        </p:nvSpPr>
        <p:spPr>
          <a:xfrm>
            <a:off x="1600200" y="319405"/>
            <a:ext cx="8991600" cy="1645920"/>
          </a:xfrm>
        </p:spPr>
        <p:txBody>
          <a:bodyPr/>
          <a:lstStyle/>
          <a:p>
            <a:r>
              <a:rPr lang="it-IT" dirty="0"/>
              <a:t>FORDISM</a:t>
            </a:r>
          </a:p>
        </p:txBody>
      </p:sp>
      <p:sp>
        <p:nvSpPr>
          <p:cNvPr id="5" name="Segnaposto testo 4">
            <a:extLst>
              <a:ext uri="{FF2B5EF4-FFF2-40B4-BE49-F238E27FC236}">
                <a16:creationId xmlns:a16="http://schemas.microsoft.com/office/drawing/2014/main" id="{D9B453C6-7778-4C79-B149-A44FAAA66880}"/>
              </a:ext>
            </a:extLst>
          </p:cNvPr>
          <p:cNvSpPr>
            <a:spLocks noGrp="1"/>
          </p:cNvSpPr>
          <p:nvPr>
            <p:ph type="body" idx="1"/>
          </p:nvPr>
        </p:nvSpPr>
        <p:spPr>
          <a:xfrm>
            <a:off x="111019" y="2059838"/>
            <a:ext cx="7986059" cy="3903640"/>
          </a:xfrm>
        </p:spPr>
        <p:txBody>
          <a:bodyPr>
            <a:normAutofit/>
          </a:bodyPr>
          <a:lstStyle/>
          <a:p>
            <a:r>
              <a:rPr lang="en-US" dirty="0"/>
              <a:t>In the 1910s, Henry Ford in his car company in Highland Park (Chicago) perfected Taylor’s system and introduced the assembly line.</a:t>
            </a:r>
          </a:p>
          <a:p>
            <a:r>
              <a:rPr lang="en-US" dirty="0"/>
              <a:t>The term </a:t>
            </a:r>
            <a:r>
              <a:rPr lang="en-US" b="1" dirty="0">
                <a:solidFill>
                  <a:schemeClr val="bg1"/>
                </a:solidFill>
              </a:rPr>
              <a:t>Fordism</a:t>
            </a:r>
            <a:r>
              <a:rPr lang="en-US" dirty="0"/>
              <a:t> refers to an industrial production system designed for mass production. the production process was based on interchangeable elements, a clear division of labor and product standardization.  Antonio Gramsci and Henri de Man were the first that used the word, with a negative connotation. </a:t>
            </a:r>
          </a:p>
          <a:p>
            <a:r>
              <a:rPr lang="en-US" dirty="0"/>
              <a:t>The generous wage was a form of reparation for the alienating regime in which the Ford worker lived. Unlike in Taylorism, it was recognized that productivity could also grow through these types of material incentives.</a:t>
            </a:r>
            <a:endParaRPr lang="it-IT" dirty="0"/>
          </a:p>
        </p:txBody>
      </p:sp>
      <p:pic>
        <p:nvPicPr>
          <p:cNvPr id="7" name="Immagine 6" descr="Immagine che contiene uomo, persona, indossando, tuta&#10;&#10;Descrizione generata automaticamente">
            <a:extLst>
              <a:ext uri="{FF2B5EF4-FFF2-40B4-BE49-F238E27FC236}">
                <a16:creationId xmlns:a16="http://schemas.microsoft.com/office/drawing/2014/main" id="{9768A26B-B05F-4E19-A71E-2C5A6BDD599A}"/>
              </a:ext>
            </a:extLst>
          </p:cNvPr>
          <p:cNvPicPr>
            <a:picLocks noChangeAspect="1"/>
          </p:cNvPicPr>
          <p:nvPr/>
        </p:nvPicPr>
        <p:blipFill>
          <a:blip r:embed="rId2"/>
          <a:stretch>
            <a:fillRect/>
          </a:stretch>
        </p:blipFill>
        <p:spPr>
          <a:xfrm>
            <a:off x="8300450" y="2059838"/>
            <a:ext cx="3136178" cy="4004297"/>
          </a:xfrm>
          <a:prstGeom prst="rect">
            <a:avLst/>
          </a:prstGeom>
        </p:spPr>
      </p:pic>
    </p:spTree>
    <p:extLst>
      <p:ext uri="{BB962C8B-B14F-4D97-AF65-F5344CB8AC3E}">
        <p14:creationId xmlns:p14="http://schemas.microsoft.com/office/powerpoint/2010/main" val="11316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31FDEA-800E-4DA9-92EA-D18870CCEA65}"/>
              </a:ext>
            </a:extLst>
          </p:cNvPr>
          <p:cNvSpPr>
            <a:spLocks noGrp="1"/>
          </p:cNvSpPr>
          <p:nvPr>
            <p:ph type="title"/>
          </p:nvPr>
        </p:nvSpPr>
        <p:spPr>
          <a:xfrm>
            <a:off x="1600200" y="239892"/>
            <a:ext cx="8991600" cy="1645920"/>
          </a:xfrm>
        </p:spPr>
        <p:txBody>
          <a:bodyPr/>
          <a:lstStyle/>
          <a:p>
            <a:r>
              <a:rPr lang="it-IT" dirty="0"/>
              <a:t>Post-</a:t>
            </a:r>
            <a:r>
              <a:rPr lang="it-IT" dirty="0" err="1"/>
              <a:t>fordism</a:t>
            </a:r>
            <a:endParaRPr lang="it-IT" dirty="0"/>
          </a:p>
        </p:txBody>
      </p:sp>
      <p:sp>
        <p:nvSpPr>
          <p:cNvPr id="3" name="Segnaposto testo 2">
            <a:extLst>
              <a:ext uri="{FF2B5EF4-FFF2-40B4-BE49-F238E27FC236}">
                <a16:creationId xmlns:a16="http://schemas.microsoft.com/office/drawing/2014/main" id="{05673BAC-754F-41BE-A41D-C4E7F447513D}"/>
              </a:ext>
            </a:extLst>
          </p:cNvPr>
          <p:cNvSpPr>
            <a:spLocks noGrp="1"/>
          </p:cNvSpPr>
          <p:nvPr>
            <p:ph type="body" idx="1"/>
          </p:nvPr>
        </p:nvSpPr>
        <p:spPr>
          <a:xfrm>
            <a:off x="2297629" y="2232117"/>
            <a:ext cx="6801612" cy="3426561"/>
          </a:xfrm>
        </p:spPr>
        <p:txBody>
          <a:bodyPr>
            <a:normAutofit/>
          </a:bodyPr>
          <a:lstStyle/>
          <a:p>
            <a:r>
              <a:rPr lang="en-US" dirty="0"/>
              <a:t>Fordism went into crisis between the 1950s and 1960s due to rampant unemployment and slowed economic growth. </a:t>
            </a:r>
          </a:p>
          <a:p>
            <a:r>
              <a:rPr lang="en-US" dirty="0"/>
              <a:t>They moved from a manufacturing and industrial orientation to an economy of knowledge. </a:t>
            </a:r>
          </a:p>
          <a:p>
            <a:r>
              <a:rPr lang="en-US" dirty="0"/>
              <a:t>Meanwhile, the industry started relocating and moving to where production is cheaper. </a:t>
            </a:r>
          </a:p>
          <a:p>
            <a:r>
              <a:rPr lang="en-US" dirty="0"/>
              <a:t>Nation states were gradually </a:t>
            </a:r>
            <a:r>
              <a:rPr lang="en-US" dirty="0" err="1"/>
              <a:t>withdrawning</a:t>
            </a:r>
            <a:r>
              <a:rPr lang="en-US" dirty="0"/>
              <a:t> from the economic sphere.</a:t>
            </a:r>
          </a:p>
          <a:p>
            <a:endParaRPr lang="it-IT" dirty="0"/>
          </a:p>
        </p:txBody>
      </p:sp>
      <p:pic>
        <p:nvPicPr>
          <p:cNvPr id="5" name="Graphic 4" descr="Back with solid fill">
            <a:extLst>
              <a:ext uri="{FF2B5EF4-FFF2-40B4-BE49-F238E27FC236}">
                <a16:creationId xmlns:a16="http://schemas.microsoft.com/office/drawing/2014/main" id="{B089D762-D3DB-4D2F-8E53-0B1DF24894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3613" y="605652"/>
            <a:ext cx="914400" cy="914400"/>
          </a:xfrm>
          <a:prstGeom prst="rect">
            <a:avLst/>
          </a:prstGeom>
        </p:spPr>
      </p:pic>
    </p:spTree>
    <p:extLst>
      <p:ext uri="{BB962C8B-B14F-4D97-AF65-F5344CB8AC3E}">
        <p14:creationId xmlns:p14="http://schemas.microsoft.com/office/powerpoint/2010/main" val="16553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0AFFBA5-1803-406A-A663-C64572B7AAF1}"/>
              </a:ext>
            </a:extLst>
          </p:cNvPr>
          <p:cNvSpPr txBox="1"/>
          <p:nvPr/>
        </p:nvSpPr>
        <p:spPr>
          <a:xfrm>
            <a:off x="2561684" y="642730"/>
            <a:ext cx="6096000" cy="5324535"/>
          </a:xfrm>
          <a:prstGeom prst="rect">
            <a:avLst/>
          </a:prstGeom>
          <a:noFill/>
        </p:spPr>
        <p:txBody>
          <a:bodyPr wrap="square">
            <a:spAutoFit/>
          </a:bodyPr>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Instead of investing enormous sums in the mass production of a single commodity, firms attempted to build intelligent systems of using labor and machines that could satisfy the whims of the market.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Production costs rose during the energy crisis of the 1970s and consumers were no longer satisfied with a narrow range of models. Improvements in electronics and information technology made it possible to reorganize the production and distribution of products. Fordism turned out not to be flexible at all.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Just-in-time production, tested by Toyota, made it possible to reduce warehouse costs and expand the range of models. now it is the consumer who dictates the production process and his demand determines production.</a:t>
            </a:r>
            <a:endPar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1822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A590DC5-6D6F-4372-960E-A8C011DCCA75}"/>
              </a:ext>
            </a:extLst>
          </p:cNvPr>
          <p:cNvSpPr txBox="1"/>
          <p:nvPr/>
        </p:nvSpPr>
        <p:spPr>
          <a:xfrm>
            <a:off x="3048000" y="1843950"/>
            <a:ext cx="6096000" cy="31700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Workers now have the right to think and solve problems, so it is necessary to collaborate with managers.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The factory is no longer the only place where to produce, but the company subcontracts some of its previous activities to other companies (outsourcing).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panose="020B0502020104020203"/>
                <a:ea typeface="+mn-ea"/>
                <a:cs typeface="+mn-cs"/>
              </a:rPr>
              <a:t>By offshoring, companies transfer some activities from the territory of the State where the company is based to a foreign country, to reduce costs.</a:t>
            </a:r>
            <a:endPar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4" name="Graphic 3" descr="Brainstorm outline">
            <a:extLst>
              <a:ext uri="{FF2B5EF4-FFF2-40B4-BE49-F238E27FC236}">
                <a16:creationId xmlns:a16="http://schemas.microsoft.com/office/drawing/2014/main" id="{DC0058D7-A4AE-474D-AFD6-5509517F2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2749" y="720212"/>
            <a:ext cx="914400" cy="914400"/>
          </a:xfrm>
          <a:prstGeom prst="rect">
            <a:avLst/>
          </a:prstGeom>
        </p:spPr>
      </p:pic>
      <p:pic>
        <p:nvPicPr>
          <p:cNvPr id="6" name="Graphic 5" descr="Branching diagram with solid fill">
            <a:extLst>
              <a:ext uri="{FF2B5EF4-FFF2-40B4-BE49-F238E27FC236}">
                <a16:creationId xmlns:a16="http://schemas.microsoft.com/office/drawing/2014/main" id="{4363B19D-CBC6-495A-9FF9-C731BDD961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165123" y="5144729"/>
            <a:ext cx="914400" cy="914400"/>
          </a:xfrm>
          <a:prstGeom prst="rect">
            <a:avLst/>
          </a:prstGeom>
        </p:spPr>
      </p:pic>
    </p:spTree>
    <p:extLst>
      <p:ext uri="{BB962C8B-B14F-4D97-AF65-F5344CB8AC3E}">
        <p14:creationId xmlns:p14="http://schemas.microsoft.com/office/powerpoint/2010/main" val="627800491"/>
      </p:ext>
    </p:extLst>
  </p:cSld>
  <p:clrMapOvr>
    <a:masterClrMapping/>
  </p:clrMapOvr>
</p:sld>
</file>

<file path=ppt/theme/theme1.xml><?xml version="1.0" encoding="utf-8"?>
<a:theme xmlns:a="http://schemas.openxmlformats.org/drawingml/2006/main" name="Pacco">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_36805606_TF56596226.potx" id="{C77A2B74-1348-439D-837B-4DEDED8BD6E8}" vid="{340A9B10-0A8F-4B24-877D-3FCE247B88F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2.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775A23-75CA-4614-9647-C9B2CE742CA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TM04033937[[fn=Scia di vapore]]</Template>
  <TotalTime>0</TotalTime>
  <Words>2557</Words>
  <Application>Microsoft Office PowerPoint</Application>
  <PresentationFormat>Widescreen</PresentationFormat>
  <Paragraphs>165</Paragraphs>
  <Slides>38</Slides>
  <Notes>4</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38</vt:i4>
      </vt:variant>
    </vt:vector>
  </HeadingPairs>
  <TitlesOfParts>
    <vt:vector size="42" baseType="lpstr">
      <vt:lpstr>Arial</vt:lpstr>
      <vt:lpstr>Calibri</vt:lpstr>
      <vt:lpstr>Gill Sans MT</vt:lpstr>
      <vt:lpstr>Pacco</vt:lpstr>
      <vt:lpstr>IMPOSITION</vt:lpstr>
      <vt:lpstr>The western epistemological imposition in the modern and fordist era</vt:lpstr>
      <vt:lpstr>Taylorism, fordism and post-fordism</vt:lpstr>
      <vt:lpstr>Presentazione standard di PowerPoint</vt:lpstr>
      <vt:lpstr>Presentazione standard di PowerPoint</vt:lpstr>
      <vt:lpstr>FORDISM</vt:lpstr>
      <vt:lpstr>Post-fordism</vt:lpstr>
      <vt:lpstr>Presentazione standard di PowerPoint</vt:lpstr>
      <vt:lpstr>Presentazione standard di PowerPoint</vt:lpstr>
      <vt:lpstr>The Stages of Economic Growth- A non-communist manifesto</vt:lpstr>
      <vt:lpstr>Rostow’s stages of growth</vt:lpstr>
      <vt:lpstr>Presentazione standard di PowerPoint</vt:lpstr>
      <vt:lpstr>Presentazione standard di PowerPoint</vt:lpstr>
      <vt:lpstr>The modern world-system (1974)</vt:lpstr>
      <vt:lpstr>Presentazione standard di PowerPoint</vt:lpstr>
      <vt:lpstr>Presentazione standard di PowerPoint</vt:lpstr>
      <vt:lpstr>DISPOSSESSION AND INDIGENOUS STRUCTURAL CRITIQUE</vt:lpstr>
      <vt:lpstr>DISPOSSESSION</vt:lpstr>
      <vt:lpstr>Presentazione standard di PowerPoint</vt:lpstr>
      <vt:lpstr>DISPOSSESSION: A PROCESS WHICH TRANSFORMS NON-PROPRIETARY RELATIONS INTO PROPRIETARY ONES</vt:lpstr>
      <vt:lpstr>ALIENATION AND DIREMPTION</vt:lpstr>
      <vt:lpstr>DISPOSSESSION: A RECURSIVE PHENOMENON</vt:lpstr>
      <vt:lpstr>INDIGENOUS RESISTANCE TO DISPOSSESSION: STRUCTURAL CRITIQUE</vt:lpstr>
      <vt:lpstr>INDIGENEITY</vt:lpstr>
      <vt:lpstr>Example of structural critique: Laura Cornelius Kellogg (1880-1947)</vt:lpstr>
      <vt:lpstr>BELATEDNESS OF STRUCTURAL CRITIQUE</vt:lpstr>
      <vt:lpstr>ecological theft and the thought of thomas sankara</vt:lpstr>
      <vt:lpstr>SUSTAINABLE DEVELOPMENT</vt:lpstr>
      <vt:lpstr>key concepts of sustainable development</vt:lpstr>
      <vt:lpstr>DEVELOPMENT  AND  UNDERVELOPMENT </vt:lpstr>
      <vt:lpstr>Presentazione standard di PowerPoint</vt:lpstr>
      <vt:lpstr>Thomas sankara</vt:lpstr>
      <vt:lpstr>Presentazione standard di PowerPoint</vt:lpstr>
      <vt:lpstr>Presentazione standard di PowerPoint</vt:lpstr>
      <vt:lpstr>Presentazione standard di PowerPoint</vt:lpstr>
      <vt:lpstr>Presentazione standard di PowerPoint</vt:lpstr>
      <vt:lpstr>references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DISPOSSESSION AND INDIGENOUS STRUCTURAL CRITIQUE</dc:title>
  <dc:creator>lucreziamanassero3@gmail.com</dc:creator>
  <cp:lastModifiedBy>lucreziamanassero3@gmail.com</cp:lastModifiedBy>
  <cp:revision>5</cp:revision>
  <dcterms:created xsi:type="dcterms:W3CDTF">2022-01-04T17:24:12Z</dcterms:created>
  <dcterms:modified xsi:type="dcterms:W3CDTF">2022-01-13T15:40:41Z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