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63" r:id="rId7"/>
    <p:sldId id="258" r:id="rId8"/>
    <p:sldId id="259" r:id="rId9"/>
    <p:sldId id="262" r:id="rId10"/>
    <p:sldId id="265" r:id="rId11"/>
    <p:sldId id="264" r:id="rId12"/>
    <p:sldId id="266" r:id="rId13"/>
    <p:sldId id="278" r:id="rId14"/>
    <p:sldId id="275" r:id="rId15"/>
    <p:sldId id="261" r:id="rId16"/>
    <p:sldId id="267" r:id="rId17"/>
    <p:sldId id="268" r:id="rId18"/>
    <p:sldId id="270" r:id="rId19"/>
    <p:sldId id="271" r:id="rId20"/>
    <p:sldId id="272" r:id="rId21"/>
    <p:sldId id="273" r:id="rId22"/>
    <p:sldId id="276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10/05/2022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10/05/2022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10/05/2022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10/05/2022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10/05/2022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10/05/2022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10/05/2022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10/05/2022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10/05/2022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28794" y="0"/>
            <a:ext cx="692945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L’ordinamento siciliano di tutela e valorizzazione del patrimonio ambientale e culturale</a:t>
            </a:r>
          </a:p>
        </p:txBody>
      </p:sp>
      <p:pic>
        <p:nvPicPr>
          <p:cNvPr id="17412" name="Picture 4" descr="Sicilia Viaggio Fotografico - Nino Lombar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453688"/>
            <a:ext cx="5857916" cy="395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llaDiTesto 7"/>
          <p:cNvSpPr txBox="1"/>
          <p:nvPr/>
        </p:nvSpPr>
        <p:spPr>
          <a:xfrm>
            <a:off x="2571736" y="5572140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Presentazione di </a:t>
            </a:r>
          </a:p>
          <a:p>
            <a:r>
              <a:rPr lang="it-IT" dirty="0"/>
              <a:t>Loriana Torrisi 2027455</a:t>
            </a:r>
          </a:p>
          <a:p>
            <a:r>
              <a:rPr lang="it-IT" dirty="0"/>
              <a:t>Elena Perrone   2055676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0"/>
            <a:ext cx="7972452" cy="1143000"/>
          </a:xfrm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Norme sulla struttura, il funzionamento e l'organico del personale dell'Amministrazione dei beni culturali in Sicilia.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285720" y="1571612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Determina le qualifiche specialistiche del ruolo tecnico del personale, stabilendo che la direzione delle sezioni scientifiche è esercitata da un “direttore di sezione” </a:t>
            </a:r>
            <a:r>
              <a:rPr lang="it-IT" sz="1600" b="1" dirty="0"/>
              <a:t>sulla base delle corrispondenti qualifiche professionali possedute</a:t>
            </a:r>
            <a:r>
              <a:rPr lang="it-IT" sz="1600" dirty="0"/>
              <a:t>, qualifiche cui si accede previo pubblico concorso.</a:t>
            </a:r>
          </a:p>
        </p:txBody>
      </p:sp>
      <p:sp>
        <p:nvSpPr>
          <p:cNvPr id="4" name="Rettangolo 3"/>
          <p:cNvSpPr/>
          <p:nvPr/>
        </p:nvSpPr>
        <p:spPr>
          <a:xfrm>
            <a:off x="214282" y="1214422"/>
            <a:ext cx="5572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/>
              <a:t>LEGGE REGIONALE 7 novembre 1980 n. 116 </a:t>
            </a:r>
          </a:p>
        </p:txBody>
      </p:sp>
      <p:sp>
        <p:nvSpPr>
          <p:cNvPr id="5" name="Rettangolo 4"/>
          <p:cNvSpPr/>
          <p:nvPr/>
        </p:nvSpPr>
        <p:spPr>
          <a:xfrm>
            <a:off x="285720" y="2857496"/>
            <a:ext cx="37147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Art.14 </a:t>
            </a:r>
          </a:p>
          <a:p>
            <a:endParaRPr lang="it-IT" sz="1400" dirty="0"/>
          </a:p>
          <a:p>
            <a:r>
              <a:rPr lang="it-IT" sz="1400" dirty="0"/>
              <a:t>Presso i centri di cui agli articoli precedenti sono istituiti, con decreto dell'Assessore regionale per i beni culturali ed ambientali e per la pubblica istruzione, laboratori equiparati a sezioni tecnico-scientifiche e gruppi di lavoro in numero adeguato ai compiti di ciascun centro. Gli organici e le qualifiche sono quelli indicati nella tabella annessa alla presente legge. L'</a:t>
            </a:r>
            <a:r>
              <a:rPr lang="it-IT" sz="1400" b="1" dirty="0"/>
              <a:t>Assessore</a:t>
            </a:r>
            <a:r>
              <a:rPr lang="it-IT" sz="1400" dirty="0"/>
              <a:t> regionale per i beni culturali ed ambientali e per la pubblica istruzione, sentito il consiglio regionale, </a:t>
            </a:r>
            <a:r>
              <a:rPr lang="it-IT" sz="1400" b="1" dirty="0"/>
              <a:t>procederà al bando di concorso </a:t>
            </a:r>
            <a:r>
              <a:rPr lang="it-IT" sz="1400" dirty="0"/>
              <a:t>previsto dall'art. 10 della legge regionale 1 agosto 1977, n. 80, per la nomina dei direttori dei centri.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4572000" y="3071810"/>
            <a:ext cx="36433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/>
              <a:t>Art.18 </a:t>
            </a:r>
          </a:p>
          <a:p>
            <a:endParaRPr lang="it-IT" sz="1600" dirty="0"/>
          </a:p>
          <a:p>
            <a:r>
              <a:rPr lang="it-IT" sz="1600" dirty="0"/>
              <a:t>Alla qualifica di </a:t>
            </a:r>
            <a:r>
              <a:rPr lang="it-IT" sz="1600" b="1" dirty="0"/>
              <a:t>esperti laureati </a:t>
            </a:r>
            <a:r>
              <a:rPr lang="it-IT" sz="1600" dirty="0"/>
              <a:t>si accede mediante pubblico concorso per esami, col diploma di laurea ed un corso specifico di studi nel settore. Alla qualifica di </a:t>
            </a:r>
            <a:r>
              <a:rPr lang="it-IT" sz="1600" b="1" dirty="0"/>
              <a:t>assistente tecnico </a:t>
            </a:r>
            <a:r>
              <a:rPr lang="it-IT" sz="1600" dirty="0"/>
              <a:t>si accede mediante pubblico concorso per esami.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14612" y="-428652"/>
            <a:ext cx="7467600" cy="1143000"/>
          </a:xfrm>
        </p:spPr>
        <p:txBody>
          <a:bodyPr/>
          <a:lstStyle/>
          <a:p>
            <a:r>
              <a:rPr lang="it-IT" b="1" dirty="0">
                <a:solidFill>
                  <a:srgbClr val="002060"/>
                </a:solidFill>
              </a:rPr>
              <a:t>giano bifronte </a:t>
            </a:r>
          </a:p>
        </p:txBody>
      </p:sp>
      <p:sp>
        <p:nvSpPr>
          <p:cNvPr id="5" name="Rettangolo 4"/>
          <p:cNvSpPr/>
          <p:nvPr/>
        </p:nvSpPr>
        <p:spPr>
          <a:xfrm>
            <a:off x="285720" y="1071546"/>
            <a:ext cx="48577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Come Giano bifronte la Regione Siciliana da un lato selezionava personale altamente qualificato per i ruoli direttivi dell’amministrazione dei beni culturali e dall’altro nominava, senza concorso, nelle stesse strutture di tutela centinaia di dirigenti privi dei titoli necessari.</a:t>
            </a:r>
          </a:p>
          <a:p>
            <a:r>
              <a:rPr lang="it-IT" sz="1400" dirty="0"/>
              <a:t>La creazione di questa anomala “terza fascia”del“ruolo unico”della dirigenza, solo in teoria transitoria tanto che esiste ancora, la quale produsse il </a:t>
            </a:r>
            <a:r>
              <a:rPr lang="it-IT" sz="1400" b="1" dirty="0"/>
              <a:t>passaggio di tutto il personale interno laureato alla dirigenza</a:t>
            </a:r>
            <a:r>
              <a:rPr lang="it-IT" sz="1400" dirty="0"/>
              <a:t>, solleva più di un dubbio di legittimità costituzionale (LR n.10/2000,articolo 6,comma 1).</a:t>
            </a:r>
          </a:p>
          <a:p>
            <a:r>
              <a:rPr lang="it-IT" sz="1400" dirty="0"/>
              <a:t>Inoltre,</a:t>
            </a:r>
            <a:r>
              <a:rPr lang="it-IT" sz="1400" b="1" dirty="0"/>
              <a:t>venivano promossi senza selezione con-corsuale, nella categoria di“funzionario direttivo”, tutti gli"assistenti tecnici”, in possesso del solo diploma</a:t>
            </a:r>
            <a:r>
              <a:rPr lang="it-IT" sz="1400" dirty="0"/>
              <a:t>.</a:t>
            </a:r>
          </a:p>
          <a:p>
            <a:r>
              <a:rPr lang="it-IT" sz="1400" dirty="0"/>
              <a:t>La  conseguenza di tale caos organizzativo è il fatto che ogni due o tre anni </a:t>
            </a:r>
            <a:r>
              <a:rPr lang="it-IT" sz="1400" b="1" dirty="0"/>
              <a:t>si assiste ad una girandola di nomine di centinaia di dirigenti, solo nell’Assessorato </a:t>
            </a:r>
            <a:r>
              <a:rPr lang="it-IT" sz="1400" dirty="0"/>
              <a:t>dei beni culturali e dell’identità siciliana, senza, peraltro, il discrimine del possesso di una specifica competenza attinente al posto ricoperto.</a:t>
            </a:r>
          </a:p>
          <a:p>
            <a:r>
              <a:rPr lang="it-IT" sz="1400" dirty="0"/>
              <a:t>Altra conseguenza è che la direzione delle Soprintendenze,viene affidata, quando non ad architetti,ad agronomi o geologi piuttosto che a ingegneri.</a:t>
            </a:r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</p:txBody>
      </p:sp>
      <p:pic>
        <p:nvPicPr>
          <p:cNvPr id="30722" name="Picture 2" descr="Giano Bifronte testa con due volti in ceramica di Caltagirone - h 22x16 c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643050"/>
            <a:ext cx="3534182" cy="3534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428596" y="785794"/>
            <a:ext cx="4143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A seguito della LR n.10/2000,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La tutela dell'ambiente tra diritto ed economia | Salvis Jurib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405078"/>
            <a:ext cx="3071701" cy="2048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2060"/>
                </a:solidFill>
              </a:rPr>
              <a:t>Norme per la tutela dell' ambiente e per la lotta contro l' inquinamento.</a:t>
            </a:r>
            <a:br>
              <a:rPr lang="it-IT" dirty="0">
                <a:solidFill>
                  <a:srgbClr val="002060"/>
                </a:solidFill>
              </a:rPr>
            </a:b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28596" y="1000108"/>
            <a:ext cx="4434227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Legge Regionale n. 39 del 18 giugno 1977</a:t>
            </a:r>
            <a:endParaRPr kumimoji="0" lang="it-IT" sz="2400" b="1" u="none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85720" y="1500174"/>
            <a:ext cx="578647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Il piano generale per la tutela dell'ambiente nella Regione deve contenere tra l'altro:</a:t>
            </a:r>
          </a:p>
          <a:p>
            <a:r>
              <a:rPr lang="it-IT" sz="1400" dirty="0"/>
              <a:t>     a) criteri ed indicazioni per iniziative dirette alla prevenzione ed al </a:t>
            </a:r>
            <a:r>
              <a:rPr lang="it-IT" sz="1400" b="1" dirty="0"/>
              <a:t>controllo dell'inquinamento atmosferico ed acustico;</a:t>
            </a:r>
            <a:endParaRPr lang="it-IT" sz="1400" dirty="0"/>
          </a:p>
          <a:p>
            <a:r>
              <a:rPr lang="it-IT" sz="1400" dirty="0"/>
              <a:t>  b) criteri per un censimento delle </a:t>
            </a:r>
            <a:r>
              <a:rPr lang="it-IT" sz="1400" b="1" dirty="0"/>
              <a:t>disponibilità idriche </a:t>
            </a:r>
            <a:r>
              <a:rPr lang="it-IT" sz="1400" dirty="0"/>
              <a:t>della Regione</a:t>
            </a:r>
          </a:p>
          <a:p>
            <a:r>
              <a:rPr lang="it-IT" sz="1400" dirty="0"/>
              <a:t>     c) criteri e norme per la disciplina degli </a:t>
            </a:r>
            <a:r>
              <a:rPr lang="it-IT" sz="1400" b="1" dirty="0"/>
              <a:t>scarichi delle acque di rifiuto</a:t>
            </a:r>
          </a:p>
          <a:p>
            <a:r>
              <a:rPr lang="it-IT" sz="1400" dirty="0"/>
              <a:t>     d) </a:t>
            </a:r>
            <a:r>
              <a:rPr lang="it-IT" sz="1400" b="1" dirty="0"/>
              <a:t>criteri per la programmazione delle opere pubbliche </a:t>
            </a:r>
            <a:r>
              <a:rPr lang="it-IT" sz="1400" dirty="0"/>
              <a:t>attinenti i servizi idraulici, nonché per la promozione dell'installazione di adeguate stazioni depurative per reflui di natura industriale, agricola, civile, e la definizione delle priorità di intervento e dei criteri di attuazione per il disinquinamento degli scarichi;</a:t>
            </a:r>
          </a:p>
          <a:p>
            <a:r>
              <a:rPr lang="it-IT" sz="1400" dirty="0"/>
              <a:t>     e) criteri per iniziative dirette alla </a:t>
            </a:r>
            <a:r>
              <a:rPr lang="it-IT" sz="1400" b="1" dirty="0"/>
              <a:t>regolamentazione degli scarichi</a:t>
            </a:r>
          </a:p>
          <a:p>
            <a:r>
              <a:rPr lang="it-IT" sz="1400" dirty="0"/>
              <a:t>     f) criteri generali per un corretto e razionale uso delle acque</a:t>
            </a:r>
          </a:p>
          <a:p>
            <a:r>
              <a:rPr lang="it-IT" sz="1400" dirty="0"/>
              <a:t>     g) criteri generali per la </a:t>
            </a:r>
            <a:r>
              <a:rPr lang="it-IT" sz="1400" b="1" dirty="0"/>
              <a:t>tutela della salute all'interno della fabbrica</a:t>
            </a:r>
            <a:r>
              <a:rPr lang="it-IT" sz="1400" dirty="0"/>
              <a:t>, mediante interventi di prevenzione e di bonifica.</a:t>
            </a:r>
          </a:p>
          <a:p>
            <a:r>
              <a:rPr lang="it-IT" sz="1400" dirty="0"/>
              <a:t>     Il piano dovrà essere aggiornato ad intervalli non superiori ai due anni.</a:t>
            </a:r>
          </a:p>
          <a:p>
            <a:r>
              <a:rPr lang="it-IT" sz="1400" dirty="0"/>
              <a:t>   </a:t>
            </a:r>
            <a:r>
              <a:rPr lang="it-IT" sz="1400" b="1" dirty="0"/>
              <a:t>  Il piano generale per la tutela dell'ambiente nella Regione</a:t>
            </a:r>
            <a:r>
              <a:rPr lang="it-IT" sz="1400" dirty="0"/>
              <a:t>, previa delibera della Giunta regionale, </a:t>
            </a:r>
            <a:r>
              <a:rPr lang="it-IT" sz="1400" b="1" dirty="0"/>
              <a:t>è presentato all'Assemblea regionale ed approvato con legge.</a:t>
            </a:r>
          </a:p>
          <a:p>
            <a:r>
              <a:rPr lang="it-IT" sz="1600" dirty="0"/>
              <a:t> </a:t>
            </a:r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 Articolo 21 dello</a:t>
            </a:r>
            <a:r>
              <a:rPr lang="it-IT" dirty="0"/>
              <a:t> </a:t>
            </a:r>
            <a:r>
              <a:rPr lang="it-IT" b="1" dirty="0"/>
              <a:t>Statuto speciale</a:t>
            </a:r>
            <a:r>
              <a:rPr lang="it-IT" dirty="0"/>
              <a:t> </a:t>
            </a:r>
            <a:r>
              <a:rPr lang="it-IT" b="1" dirty="0"/>
              <a:t>della Regione Siciliana </a:t>
            </a:r>
            <a:br>
              <a:rPr lang="it-IT" dirty="0"/>
            </a:br>
            <a:endParaRPr lang="it-IT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57158" y="1357298"/>
            <a:ext cx="807249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it-IT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Presidente </a:t>
            </a:r>
            <a:r>
              <a:rPr kumimoji="0" lang="it-IT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capo del Governo regionale e rappresenta la Regione.</a:t>
            </a:r>
            <a:r>
              <a:rPr kumimoji="0" lang="it-IT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it-IT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Egli rappresenta altres</a:t>
            </a:r>
            <a:r>
              <a:rPr kumimoji="0" lang="it-IT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it-IT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nella Regione il Governo dello Stato, che può tuttavia inviare temporaneamente propri commissari per l</a:t>
            </a:r>
            <a:r>
              <a:rPr kumimoji="0" lang="it-IT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it-IT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esplicazione di singole funzioni statali.</a:t>
            </a:r>
            <a:r>
              <a:rPr kumimoji="0" lang="it-IT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it-IT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 rango di Ministro partecipa al Consiglio dei Ministri con voto deliberativo nelle materie che interessano la Regione.</a:t>
            </a:r>
            <a:r>
              <a:rPr kumimoji="0" lang="it-IT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endParaRPr kumimoji="0" 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 descr="Immagine che contiene persona, gruppo, tuta, posando&#10;&#10;Descrizione generata automaticamen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3357562"/>
            <a:ext cx="6858048" cy="2976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71670" y="1500174"/>
            <a:ext cx="671517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“Nelle Regioni ad autonomia speciale, l’assessore rileva oltre che come membro del collegio, altresì come titolare di un ufficio monocratico; in tale veste è pertanto abilitato, nell’esercizio di competenze proprie, ad adottare provvedimenti (relativi al ramo di amministrazione assegnatogli) dotati di efficacia esterna”</a:t>
            </a:r>
          </a:p>
          <a:p>
            <a:pPr lvl="0"/>
            <a:r>
              <a:rPr lang="it-IT" sz="2400" i="1" dirty="0"/>
              <a:t>TEMISTOCLE MARTINES</a:t>
            </a:r>
          </a:p>
          <a:p>
            <a:endParaRPr lang="it-IT" sz="20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Assessorato del territorio e dell'ambiente | Regione Sicili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187" y="1032621"/>
            <a:ext cx="2747964" cy="3409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Assessorato del territorio e dell’ambiente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1285860"/>
            <a:ext cx="65722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-&gt; competenze:</a:t>
            </a:r>
            <a:endParaRPr kumimoji="0" lang="it-IT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Urbanistica e pianificazione</a:t>
            </a:r>
            <a:endParaRPr kumimoji="0" lang="it-IT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it-IT" sz="1400" b="1" dirty="0"/>
              <a:t>Tutela e vigilanza ambientale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Valutazione ambientale strategica e valutazione impatto ambientale</a:t>
            </a:r>
            <a:endParaRPr kumimoji="0" lang="it-IT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Demanio marittimo</a:t>
            </a:r>
            <a:endParaRPr kumimoji="0" lang="it-IT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Difesa del suolo</a:t>
            </a:r>
            <a:endParaRPr kumimoji="0" lang="it-IT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Protezione del patrimonio naturale</a:t>
            </a:r>
            <a:endParaRPr kumimoji="0" lang="it-IT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Tutela dall'inquinamento</a:t>
            </a:r>
            <a:endParaRPr kumimoji="0" lang="it-IT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Parchi e riserve naturali regionali</a:t>
            </a:r>
            <a:endParaRPr kumimoji="0" lang="it-IT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Corpo forestale</a:t>
            </a:r>
            <a:endParaRPr kumimoji="0" lang="it-IT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Vigilanza sugli enti di settore</a:t>
            </a:r>
            <a:endParaRPr kumimoji="0" lang="it-IT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 suddivide in tre diversi dipartimenti: </a:t>
            </a:r>
            <a:endParaRPr kumimoji="0" lang="it-IT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Comando del corpo forestale della regione siciliana</a:t>
            </a:r>
            <a:r>
              <a:rPr kumimoji="0" lang="it-I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istituito con legge regionale 5 aprile 1972 n. 24 per svolgere, nell'ambito del territorio regionale, le funzioni e i compiti attribuiti in campo nazionale al Corpo Forestale dello Stato.</a:t>
            </a:r>
            <a:endParaRPr kumimoji="0" lang="it-IT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Dipartimento dell</a:t>
            </a:r>
            <a:r>
              <a:rPr kumimoji="0" lang="it-I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it-I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Urbanistica </a:t>
            </a:r>
            <a:endParaRPr kumimoji="0" lang="it-IT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Dipartimento dell</a:t>
            </a:r>
            <a:r>
              <a:rPr kumimoji="0" 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ambiente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-357214"/>
            <a:ext cx="7467600" cy="1143000"/>
          </a:xfrm>
        </p:spPr>
        <p:txBody>
          <a:bodyPr/>
          <a:lstStyle/>
          <a:p>
            <a:r>
              <a:rPr lang="it-IT" b="1" dirty="0">
                <a:solidFill>
                  <a:srgbClr val="002060"/>
                </a:solidFill>
              </a:rPr>
              <a:t>incendi in Sicilia</a:t>
            </a:r>
          </a:p>
        </p:txBody>
      </p:sp>
      <p:sp>
        <p:nvSpPr>
          <p:cNvPr id="3" name="Rettangolo 2"/>
          <p:cNvSpPr/>
          <p:nvPr/>
        </p:nvSpPr>
        <p:spPr>
          <a:xfrm>
            <a:off x="285720" y="1000108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Quest'anno la manutenzione che impedisce agli incendi di propagarsi, con la realizzazione dei cosiddetti "viali parafuoco", è partita il 26 aprile, la convenzione con i carabinieri è già stata firmata, c'è persino per la prima volta da decenni un concorso, seppure risicato nei numeri, per il Corpo forestale. Ma tutto questo non è bastato e la Sicilia, ancora una volta si presenta al grande caldo con le armi spuntate. Nonostante il concorso, il grosso delle operazioni fa affidamento su 17.300 operai, con un'età media che secondo i sindacati supera i 57 anni e comunque solo in 1.400 casi assunti a tempo indeterminato. Gli altri sono precari: e siccome il numero di giornate previsto dal loro contratto è limitato, la gran parte di loro ha cominciato soltanto ieri. Troppo tardi, a conti fatti.</a:t>
            </a:r>
          </a:p>
        </p:txBody>
      </p:sp>
      <p:pic>
        <p:nvPicPr>
          <p:cNvPr id="4" name="Immagine 3" descr="Immagine che contiene oggetto da esterni, cielo notturno&#10;&#10;Descrizione generata automaticamen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3500438"/>
            <a:ext cx="428628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Immagine che contiene esterni, natura, montagna, foresta&#10;&#10;Descrizione generata automaticament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3429000"/>
            <a:ext cx="442915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96" y="642918"/>
            <a:ext cx="80724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Nell’estate 2021 ben 8.113 sono stati gli incendi che hanno devastato migliaia di ettari di boschi e macchia mediterranea in Sicilia, con una media di 135 roghi al giorno se si considerano i mesi di luglio e agosto. Il dato è emerso nel corso dei lavori della commissione Ambiente dell’Assemblea siciliana.</a:t>
            </a:r>
            <a:endParaRPr kumimoji="0" 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Immagine 2" descr="Immagine che contiene testo, erba, esterni, campo&#10;&#10;Descrizione generata automaticamen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2071678"/>
            <a:ext cx="6715172" cy="3774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-285776"/>
            <a:ext cx="7467600" cy="1143000"/>
          </a:xfrm>
        </p:spPr>
        <p:txBody>
          <a:bodyPr/>
          <a:lstStyle/>
          <a:p>
            <a:r>
              <a:rPr lang="it-IT" b="1" dirty="0">
                <a:solidFill>
                  <a:srgbClr val="002060"/>
                </a:solidFill>
              </a:rPr>
              <a:t>Lotta agli incendi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1214422"/>
            <a:ext cx="54292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Uno dei dati più interessanti è stato pubblicato nel “Piano regionale per la programmazione delle attività di previsione, prevenzione e lotta agli incendi boschivi” approvato dalla Sicilia nel 2015 e aggiornato ogni anno. In questo studio si parla in modo esteso delle cause degli incendi: nel decennio tra il 1999 e il 2008 il 74,6 per cento degli ettari bruciati è stato incendiato per causa dolosa, una percentuale cresciuta fino all’82 per cento nel quadriennio tra il 2010 e il 2013.</a:t>
            </a:r>
            <a:endParaRPr kumimoji="0" 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Il piano regionale aiuta a capire meglio le motivazioni delle cause dolose:</a:t>
            </a:r>
            <a:endParaRPr kumimoji="0" 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l’eliminazione di erbe infestanti dai pascoli attraverso il fuoco</a:t>
            </a:r>
            <a:endParaRPr kumimoji="0" 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la cosiddetta “industria del fuoco”</a:t>
            </a:r>
            <a:endParaRPr kumimoji="0" 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l’estorsione</a:t>
            </a:r>
            <a:endParaRPr kumimoji="0" 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Immagine 3" descr="Immagine che contiene mappa&#10;&#10;Descrizione generata automaticamen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1571612"/>
            <a:ext cx="2786082" cy="39862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1538" y="2857496"/>
            <a:ext cx="7467600" cy="1143000"/>
          </a:xfrm>
        </p:spPr>
        <p:txBody>
          <a:bodyPr>
            <a:noAutofit/>
          </a:bodyPr>
          <a:lstStyle/>
          <a:p>
            <a:r>
              <a:rPr lang="it-IT" sz="6600" b="1" dirty="0">
                <a:solidFill>
                  <a:srgbClr val="002060"/>
                </a:solidFill>
              </a:rPr>
              <a:t>GRAZIE PER L’ATTENZIONE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-214338"/>
            <a:ext cx="7467600" cy="1143000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I moti rivoluzionari della Sicilia</a:t>
            </a:r>
          </a:p>
        </p:txBody>
      </p:sp>
      <p:pic>
        <p:nvPicPr>
          <p:cNvPr id="4098" name="Picture 2" descr="http://www.mis1943.eu/mis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2857520" cy="2857521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285720" y="4643446"/>
            <a:ext cx="40719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/>
              <a:t>&lt;&lt;Noi vogliamo difendere e diffondere un'idea della cui santità e giustizia siamo profondamente convinti e che fatalmente e ineluttabilmente trionferà.&gt;&gt;</a:t>
            </a:r>
          </a:p>
          <a:p>
            <a:r>
              <a:rPr lang="it-IT" sz="1600" b="1" dirty="0"/>
              <a:t>Andrea </a:t>
            </a:r>
            <a:r>
              <a:rPr lang="it-IT" sz="1600" b="1" dirty="0" err="1"/>
              <a:t>Finocchiaro</a:t>
            </a:r>
            <a:r>
              <a:rPr lang="it-IT" sz="1600" b="1" dirty="0"/>
              <a:t> Aprile</a:t>
            </a:r>
          </a:p>
          <a:p>
            <a:r>
              <a:rPr lang="it-IT" sz="1600" b="1" dirty="0"/>
              <a:t>1943-1951 </a:t>
            </a:r>
            <a:endParaRPr lang="it-IT" sz="1600" dirty="0"/>
          </a:p>
          <a:p>
            <a:endParaRPr lang="it-IT" sz="1600" i="1" dirty="0"/>
          </a:p>
          <a:p>
            <a:endParaRPr lang="it-IT" sz="1600" i="1" dirty="0"/>
          </a:p>
        </p:txBody>
      </p:sp>
      <p:sp>
        <p:nvSpPr>
          <p:cNvPr id="4100" name="AutoShape 4" descr="Ricostituito L' EVIS, l'Esercito Volontario per l'Indipendenza della Sicilia  » Osservatorio Sicilia/Mondo e Dintor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2" name="AutoShape 6" descr="Ricostituito L' EVIS, l'Esercito Volontario per l'Indipendenza della Sicilia  » Osservatorio Sicilia/Mondo e Dintor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4" name="AutoShape 8" descr="Ricostituito L' EVIS, l'Esercito Volontario per l'Indipendenza della Sicilia  » Osservatorio Sicilia/Mondo e Dintor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6" name="AutoShape 10" descr="Esercito Volontario per l'Indipendenza della Sicilia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8" name="AutoShape 12" descr="Esercito Volontario per l'Indipendenza della Sicilia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10" name="Picture 14" descr="Bandiera EVIS in vendita, bandiera dell'EV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57298"/>
            <a:ext cx="3539630" cy="2719382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4714876" y="4286256"/>
            <a:ext cx="36433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Esercito Volontario per l’Indipendenza della Sicilia ( </a:t>
            </a:r>
            <a:r>
              <a:rPr lang="it-IT" sz="1600" b="1" dirty="0"/>
              <a:t>EVIS</a:t>
            </a:r>
            <a:r>
              <a:rPr lang="it-IT" sz="1600" dirty="0"/>
              <a:t> ) che </a:t>
            </a:r>
            <a:r>
              <a:rPr lang="it-IT" sz="1600" b="1" dirty="0"/>
              <a:t>Antonio </a:t>
            </a:r>
            <a:r>
              <a:rPr lang="it-IT" sz="1600" b="1" dirty="0" err="1"/>
              <a:t>Canepa</a:t>
            </a:r>
            <a:r>
              <a:rPr lang="it-IT" sz="1600" b="1" dirty="0"/>
              <a:t> </a:t>
            </a:r>
            <a:r>
              <a:rPr lang="it-IT" sz="1600" dirty="0"/>
              <a:t>creò.</a:t>
            </a:r>
          </a:p>
          <a:p>
            <a:endParaRPr lang="it-IT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-571500"/>
            <a:ext cx="7467600" cy="1143000"/>
          </a:xfrm>
        </p:spPr>
        <p:txBody>
          <a:bodyPr/>
          <a:lstStyle/>
          <a:p>
            <a:r>
              <a:rPr lang="it-IT" sz="2800" b="1" dirty="0">
                <a:solidFill>
                  <a:srgbClr val="002060"/>
                </a:solidFill>
              </a:rPr>
              <a:t>Lo statuto speciale della Sicilia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85720" y="571480"/>
            <a:ext cx="60722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REGIO DECRETO LEGISLATIVO 15 maggio 1946, n. 455</a:t>
            </a:r>
          </a:p>
          <a:p>
            <a:br>
              <a:rPr lang="it-IT" dirty="0"/>
            </a:br>
            <a:endParaRPr lang="it-IT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91552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 descr="Lo Statuto della Regione Sicilia – Rete Sici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071546"/>
            <a:ext cx="3291780" cy="4658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Ricostituito L' EVIS, l'Esercito Volontario per l'Indipendenza della Sicilia  » Osservatorio Sicilia/Mondo e Dintor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/>
          <a:lstStyle/>
          <a:p>
            <a:r>
              <a:rPr lang="it-IT" b="1" dirty="0">
                <a:solidFill>
                  <a:srgbClr val="002060"/>
                </a:solidFill>
              </a:rPr>
              <a:t>Le regioni a statuto speciale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5685062" cy="374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 descr="Regione italiana a statuto speciale - 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571612"/>
            <a:ext cx="2541345" cy="3748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7467600" cy="1143000"/>
          </a:xfrm>
        </p:spPr>
        <p:txBody>
          <a:bodyPr/>
          <a:lstStyle/>
          <a:p>
            <a:r>
              <a:rPr lang="it-IT" b="1" dirty="0">
                <a:solidFill>
                  <a:srgbClr val="002060"/>
                </a:solidFill>
              </a:rPr>
              <a:t>La competenza esclusiva in materia di tutela del paesaggio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5214974" cy="401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72074"/>
            <a:ext cx="5286412" cy="161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L'azzeramento delle competenze e la dissoluzione del sistema di tutela del  paesaggio e del patrimonio storico artistico della Nazione in Sicil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857364"/>
            <a:ext cx="3143272" cy="2286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-571500"/>
            <a:ext cx="7467600" cy="1143000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Articolo 117 della costituzione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28596" y="785794"/>
            <a:ext cx="58579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Art. 117</a:t>
            </a:r>
          </a:p>
          <a:p>
            <a:r>
              <a:rPr lang="it-IT" sz="1600" dirty="0"/>
              <a:t>La potestà legislativa è esercitata dallo Stato e dalle Regioni nel rispetto della Costituzione, nonché dei vincoli derivanti dall'ordinamento comunitario e dagli obblighi internazionali.</a:t>
            </a:r>
          </a:p>
          <a:p>
            <a:r>
              <a:rPr lang="it-IT" sz="1600" b="1" dirty="0"/>
              <a:t>Lo Stato ha legislazione esclusiva nelle seguenti materie:</a:t>
            </a:r>
          </a:p>
          <a:p>
            <a:r>
              <a:rPr lang="it-IT" sz="1600" dirty="0"/>
              <a:t>a) politica estera e rapporti internazionali dello Stato; rapporti dello Stato con l'Unione europea; diritto di asilo e condizione giuridica dei cittadini di Stati non appartenenti all'Unione europea;</a:t>
            </a:r>
            <a:br>
              <a:rPr lang="it-IT" sz="1600" dirty="0"/>
            </a:br>
            <a:r>
              <a:rPr lang="it-IT" sz="1600" dirty="0"/>
              <a:t>b) immigrazione;</a:t>
            </a:r>
            <a:br>
              <a:rPr lang="it-IT" sz="1600" dirty="0"/>
            </a:br>
            <a:r>
              <a:rPr lang="it-IT" sz="1600" dirty="0"/>
              <a:t>c) rapporti tra la Repubblica e le confessioni religiose; </a:t>
            </a:r>
            <a:br>
              <a:rPr lang="it-IT" sz="1600" dirty="0"/>
            </a:br>
            <a:r>
              <a:rPr lang="it-IT" sz="1600" dirty="0"/>
              <a:t>d) difesa e Forze armate; sicurezza dello Stato; armi, munizioni ed esplosivi; </a:t>
            </a:r>
            <a:br>
              <a:rPr lang="it-IT" sz="1600" dirty="0"/>
            </a:br>
            <a:r>
              <a:rPr lang="it-IT" sz="1600" dirty="0"/>
              <a:t>e) moneta, tutela del risparmio e mercati finanziari; tutela della concorrenza; sistema valutario; sistema tributario </a:t>
            </a:r>
            <a:br>
              <a:rPr lang="it-IT" sz="1600" dirty="0"/>
            </a:br>
            <a:r>
              <a:rPr lang="it-IT" sz="1600" b="1" dirty="0"/>
              <a:t>s) tutela dell'ambiente, dell'ecosistema e dei beni culturali.</a:t>
            </a:r>
          </a:p>
        </p:txBody>
      </p:sp>
      <p:pic>
        <p:nvPicPr>
          <p:cNvPr id="5122" name="Picture 2" descr="ART. 117 DELLA COSTITUZIONE E VINCOLI EUROPEI OVVERO COME PRIVARE UN POPOLO  DELLA SUA LIBERTA' ( Domenico Caruso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7" y="2323220"/>
            <a:ext cx="2555866" cy="1799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286388"/>
            <a:ext cx="64897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-357214"/>
            <a:ext cx="7467600" cy="1143000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L’assemblea regionale siciliana </a:t>
            </a:r>
          </a:p>
        </p:txBody>
      </p:sp>
      <p:sp>
        <p:nvSpPr>
          <p:cNvPr id="5" name="Rettangolo 4"/>
          <p:cNvSpPr/>
          <p:nvPr/>
        </p:nvSpPr>
        <p:spPr>
          <a:xfrm>
            <a:off x="357158" y="785794"/>
            <a:ext cx="792961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it-IT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+mj-lt"/>
              </a:rPr>
              <a:t>L’articolo 14 dello Statuto autonomistico del 1946 ha assegnato </a:t>
            </a:r>
            <a:r>
              <a:rPr lang="it-IT" sz="1400" b="1" dirty="0">
                <a:solidFill>
                  <a:srgbClr val="000000"/>
                </a:solidFill>
                <a:latin typeface="+mj-lt"/>
              </a:rPr>
              <a:t>all’Assemblea Regionale Siciliana (ARS) </a:t>
            </a:r>
            <a:r>
              <a:rPr lang="it-IT" sz="1400" dirty="0">
                <a:solidFill>
                  <a:srgbClr val="000000"/>
                </a:solidFill>
                <a:latin typeface="+mj-lt"/>
              </a:rPr>
              <a:t>la potestà legislativa in materia di “tutela del paesaggio, conservazione delle antichità e delle opere artistiche, musei, biblioteche e accademie”. </a:t>
            </a:r>
            <a:endParaRPr lang="it-IT" sz="1400" dirty="0">
              <a:latin typeface="+mj-lt"/>
            </a:endParaRPr>
          </a:p>
          <a:p>
            <a:r>
              <a:rPr lang="it-IT" sz="1400" dirty="0">
                <a:latin typeface="+mj-lt"/>
              </a:rPr>
              <a:t>Tale potestà trova il suo limite invalicabile nelle"leggi costituzionali dello Stato“. </a:t>
            </a:r>
          </a:p>
          <a:p>
            <a:r>
              <a:rPr lang="it-IT" sz="1400" dirty="0">
                <a:latin typeface="+mj-lt"/>
              </a:rPr>
              <a:t> Ma l’assemblea la poté esercitare solo dopo trent’anni, a seguito dei decreti attuativi del Presidente della Repubblica (DPR n.635 e n.637/1975). È l'unica assemblea regionale italiana i cui componenti detengono il titolo di </a:t>
            </a:r>
            <a:r>
              <a:rPr lang="it-IT" sz="1400" b="1" dirty="0">
                <a:latin typeface="+mj-lt"/>
              </a:rPr>
              <a:t>deputato</a:t>
            </a:r>
            <a:r>
              <a:rPr lang="it-IT" sz="1400" dirty="0">
                <a:latin typeface="+mj-lt"/>
              </a:rPr>
              <a:t>. </a:t>
            </a:r>
            <a:r>
              <a:rPr lang="it-IT" sz="1400" b="1" dirty="0">
                <a:latin typeface="+mj-lt"/>
              </a:rPr>
              <a:t>I Deputati dell’ARS esercitano un potere legislativo molto ampio. </a:t>
            </a:r>
            <a:r>
              <a:rPr lang="it-IT" sz="1400" dirty="0"/>
              <a:t>L'Assemblea ha competenza esclusiva in numerose materie, tra le quali l'agricoltura, l'industria, il commercio, la pesca, le acque pubbliche ed il turismo.</a:t>
            </a:r>
          </a:p>
          <a:p>
            <a:endParaRPr lang="it-IT" sz="1400" b="1" dirty="0">
              <a:latin typeface="+mj-lt"/>
            </a:endParaRPr>
          </a:p>
          <a:p>
            <a:endParaRPr lang="it-IT" sz="1600" dirty="0"/>
          </a:p>
          <a:p>
            <a:endParaRPr lang="it-IT" sz="1600" dirty="0"/>
          </a:p>
        </p:txBody>
      </p:sp>
      <p:pic>
        <p:nvPicPr>
          <p:cNvPr id="1026" name="Picture 2" descr="ARS | Assemblea Regionale Sicili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286125"/>
            <a:ext cx="5863984" cy="3298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DECRETO DEL PRESIDENTE DELLA REPUBBLICA 30 agosto 1975, n. 637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1719263"/>
            <a:ext cx="8039100" cy="34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0"/>
            <a:ext cx="8429684" cy="1143000"/>
          </a:xfrm>
        </p:spPr>
        <p:txBody>
          <a:bodyPr>
            <a:noAutofit/>
          </a:bodyPr>
          <a:lstStyle/>
          <a:p>
            <a:r>
              <a:rPr lang="it-IT" sz="2000" b="1" dirty="0">
                <a:solidFill>
                  <a:srgbClr val="002060"/>
                </a:solidFill>
              </a:rPr>
              <a:t>Norme per la tutela, la valorizzazione e l'uso sociale dei beni culturali ed ambientali nel territorio della Regione Siciliana.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428596" y="928670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  <a:p>
            <a:r>
              <a:rPr lang="it-IT" sz="1600" b="1" dirty="0"/>
              <a:t> La legge n.80 del 1977</a:t>
            </a:r>
          </a:p>
        </p:txBody>
      </p:sp>
      <p:sp>
        <p:nvSpPr>
          <p:cNvPr id="5" name="Rettangolo 4"/>
          <p:cNvSpPr/>
          <p:nvPr/>
        </p:nvSpPr>
        <p:spPr>
          <a:xfrm>
            <a:off x="357158" y="1714488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Prevede l’esistenza, all’interno delle Soprintendenze</a:t>
            </a:r>
            <a:r>
              <a:rPr lang="it-IT" sz="160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it-IT" sz="1600" dirty="0">
                <a:ea typeface="Times New Roman" pitchFamily="18" charset="0"/>
                <a:cs typeface="Arial" pitchFamily="34" charset="0"/>
              </a:rPr>
              <a:t>provinciali,delle sezioni tecnico-scientifiche o unità operative,distinguendole per materia di competenza.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571472" y="2428868"/>
            <a:ext cx="242887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Art.2</a:t>
            </a:r>
          </a:p>
          <a:p>
            <a:r>
              <a:rPr lang="it-IT" sz="1600" b="1" dirty="0"/>
              <a:t>I beni culturali ed ambientali oggetto della presente legge sono</a:t>
            </a:r>
            <a:r>
              <a:rPr lang="it-IT" sz="1600" dirty="0"/>
              <a:t>: </a:t>
            </a:r>
          </a:p>
          <a:p>
            <a:r>
              <a:rPr lang="it-IT" sz="1600" dirty="0"/>
              <a:t>1) paesistici, naturali, naturalistici e urbanistici; </a:t>
            </a:r>
          </a:p>
          <a:p>
            <a:r>
              <a:rPr lang="it-IT" sz="1600" dirty="0"/>
              <a:t>2) architettonici; </a:t>
            </a:r>
          </a:p>
          <a:p>
            <a:r>
              <a:rPr lang="it-IT" sz="1600" dirty="0"/>
              <a:t>3) archeologici;</a:t>
            </a:r>
          </a:p>
          <a:p>
            <a:r>
              <a:rPr lang="it-IT" sz="1600" dirty="0"/>
              <a:t>4) </a:t>
            </a:r>
            <a:r>
              <a:rPr lang="it-IT" sz="1600" dirty="0" err="1"/>
              <a:t>etno-antropologici</a:t>
            </a:r>
            <a:r>
              <a:rPr lang="it-IT" sz="1600" dirty="0"/>
              <a:t>; </a:t>
            </a:r>
          </a:p>
          <a:p>
            <a:r>
              <a:rPr lang="it-IT" sz="1600" dirty="0"/>
              <a:t>5) storici, artistici ed iconografici; </a:t>
            </a:r>
          </a:p>
          <a:p>
            <a:r>
              <a:rPr lang="it-IT" sz="1600" dirty="0"/>
              <a:t>6) bibliografici; </a:t>
            </a:r>
          </a:p>
          <a:p>
            <a:r>
              <a:rPr lang="it-IT" sz="1600" dirty="0"/>
              <a:t>7) archivistici.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071802" y="2571744"/>
            <a:ext cx="292895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Art.3 </a:t>
            </a:r>
          </a:p>
          <a:p>
            <a:r>
              <a:rPr lang="it-IT" sz="1600" dirty="0"/>
              <a:t>[…]tutte le </a:t>
            </a:r>
            <a:r>
              <a:rPr lang="it-IT" sz="1600" b="1" dirty="0"/>
              <a:t>attribuzioni</a:t>
            </a:r>
            <a:r>
              <a:rPr lang="it-IT" sz="1600" dirty="0"/>
              <a:t> di competenza della Regione nella materia dei beni culturali ed ambientali sono </a:t>
            </a:r>
            <a:r>
              <a:rPr lang="it-IT" sz="1600" b="1" dirty="0"/>
              <a:t>svolte</a:t>
            </a:r>
            <a:r>
              <a:rPr lang="it-IT" sz="1600" dirty="0"/>
              <a:t> dall'Assessorato regionale della pubblica istruzione, che assume la denominazione di </a:t>
            </a:r>
            <a:r>
              <a:rPr lang="it-IT" sz="1600" b="1" dirty="0"/>
              <a:t>Assessorato regionale dei beni culturali ed ambientali e della pubblica istruzione</a:t>
            </a:r>
            <a:r>
              <a:rPr lang="it-IT" dirty="0"/>
              <a:t>. </a:t>
            </a:r>
          </a:p>
        </p:txBody>
      </p:sp>
      <p:sp>
        <p:nvSpPr>
          <p:cNvPr id="8" name="Rettangolo 7"/>
          <p:cNvSpPr/>
          <p:nvPr/>
        </p:nvSpPr>
        <p:spPr>
          <a:xfrm>
            <a:off x="6000760" y="2643182"/>
            <a:ext cx="26432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Art.4</a:t>
            </a:r>
          </a:p>
          <a:p>
            <a:r>
              <a:rPr lang="it-IT" sz="1600" b="1" dirty="0"/>
              <a:t>È istituito il Consiglio regionale per i beni culturali ed ambientali</a:t>
            </a:r>
            <a:r>
              <a:rPr lang="it-IT" sz="1600" dirty="0"/>
              <a:t>. Esso è composto: a) dal Presidente della Regione; b) dagli Assessori regionali per i beni culturali ed ambientali e per la pubblica istruzione, per le finanze, per lo sviluppo economico e per il turismo;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0DE6179F7ABA740B0E1FD47EB412451" ma:contentTypeVersion="7" ma:contentTypeDescription="Creare un nuovo documento." ma:contentTypeScope="" ma:versionID="1f43a4fd3b6cbb4cc6b7efeb81490e99">
  <xsd:schema xmlns:xsd="http://www.w3.org/2001/XMLSchema" xmlns:xs="http://www.w3.org/2001/XMLSchema" xmlns:p="http://schemas.microsoft.com/office/2006/metadata/properties" xmlns:ns3="b33dc63f-ecaf-4e72-b8d3-ddd46025f838" xmlns:ns4="5bcbc616-bf6b-4abe-8ca0-ecf4803ab14b" targetNamespace="http://schemas.microsoft.com/office/2006/metadata/properties" ma:root="true" ma:fieldsID="c6cb51f91a1d96ae56a65d1acab5e459" ns3:_="" ns4:_="">
    <xsd:import namespace="b33dc63f-ecaf-4e72-b8d3-ddd46025f838"/>
    <xsd:import namespace="5bcbc616-bf6b-4abe-8ca0-ecf4803ab1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dc63f-ecaf-4e72-b8d3-ddd46025f8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bc616-bf6b-4abe-8ca0-ecf4803ab14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48BB14-E6E8-48BB-BFAD-38A3D9F4C4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618A0A-A76F-4329-8A29-3CA41A9C9F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3dc63f-ecaf-4e72-b8d3-ddd46025f838"/>
    <ds:schemaRef ds:uri="5bcbc616-bf6b-4abe-8ca0-ecf4803ab1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B29AD6-3D8C-441B-AB8F-25677C751749}">
  <ds:schemaRefs>
    <ds:schemaRef ds:uri="5bcbc616-bf6b-4abe-8ca0-ecf4803ab14b"/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b33dc63f-ecaf-4e72-b8d3-ddd46025f83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2036</TotalTime>
  <Words>1843</Words>
  <Application>Microsoft Office PowerPoint</Application>
  <PresentationFormat>Presentazione su schermo (4:3)</PresentationFormat>
  <Paragraphs>104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Wingdings</vt:lpstr>
      <vt:lpstr>Wingdings 2</vt:lpstr>
      <vt:lpstr>Loggia</vt:lpstr>
      <vt:lpstr>Presentazione standard di PowerPoint</vt:lpstr>
      <vt:lpstr>I moti rivoluzionari della Sicilia</vt:lpstr>
      <vt:lpstr>Lo statuto speciale della Sicilia </vt:lpstr>
      <vt:lpstr>Le regioni a statuto speciale</vt:lpstr>
      <vt:lpstr>La competenza esclusiva in materia di tutela del paesaggio</vt:lpstr>
      <vt:lpstr>Articolo 117 della costituzione </vt:lpstr>
      <vt:lpstr>L’assemblea regionale siciliana </vt:lpstr>
      <vt:lpstr>DECRETO DEL PRESIDENTE DELLA REPUBBLICA 30 agosto 1975, n. 637  </vt:lpstr>
      <vt:lpstr>Norme per la tutela, la valorizzazione e l'uso sociale dei beni culturali ed ambientali nel territorio della Regione Siciliana. </vt:lpstr>
      <vt:lpstr>Norme sulla struttura, il funzionamento e l'organico del personale dell'Amministrazione dei beni culturali in Sicilia. </vt:lpstr>
      <vt:lpstr>giano bifronte </vt:lpstr>
      <vt:lpstr>Norme per la tutela dell' ambiente e per la lotta contro l' inquinamento. </vt:lpstr>
      <vt:lpstr> Articolo 21 dello Statuto speciale della Regione Siciliana  </vt:lpstr>
      <vt:lpstr>Presentazione standard di PowerPoint</vt:lpstr>
      <vt:lpstr>Assessorato del territorio e dell’ambiente</vt:lpstr>
      <vt:lpstr>incendi in Sicilia</vt:lpstr>
      <vt:lpstr>Presentazione standard di PowerPoint</vt:lpstr>
      <vt:lpstr>Lotta agli incendi</vt:lpstr>
      <vt:lpstr>GRAZIE PER L’ATTENZIONE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Malo</cp:lastModifiedBy>
  <cp:revision>72</cp:revision>
  <dcterms:created xsi:type="dcterms:W3CDTF">2022-05-06T16:19:59Z</dcterms:created>
  <dcterms:modified xsi:type="dcterms:W3CDTF">2022-05-10T15:44:35Z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0x010100A0DE6179F7ABA740B0E1FD47EB412451</vt:lpwstr>
  </property>
</Properties>
</file>