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0"/>
  </p:notesMasterIdLst>
  <p:handoutMasterIdLst>
    <p:handoutMasterId r:id="rId21"/>
  </p:handoutMasterIdLst>
  <p:sldIdLst>
    <p:sldId id="257" r:id="rId2"/>
    <p:sldId id="265" r:id="rId3"/>
    <p:sldId id="266" r:id="rId4"/>
    <p:sldId id="297" r:id="rId5"/>
    <p:sldId id="298" r:id="rId6"/>
    <p:sldId id="315" r:id="rId7"/>
    <p:sldId id="316" r:id="rId8"/>
    <p:sldId id="314" r:id="rId9"/>
    <p:sldId id="317" r:id="rId10"/>
    <p:sldId id="318" r:id="rId11"/>
    <p:sldId id="319" r:id="rId12"/>
    <p:sldId id="324" r:id="rId13"/>
    <p:sldId id="320" r:id="rId14"/>
    <p:sldId id="321" r:id="rId15"/>
    <p:sldId id="322" r:id="rId16"/>
    <p:sldId id="323" r:id="rId17"/>
    <p:sldId id="325" r:id="rId18"/>
    <p:sldId id="326" r:id="rId19"/>
  </p:sldIdLst>
  <p:sldSz cx="12192000" cy="6858000"/>
  <p:notesSz cx="6797675" cy="9926638"/>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notesViewPr>
    <p:cSldViewPr snapToGrid="0">
      <p:cViewPr varScale="1">
        <p:scale>
          <a:sx n="120" d="100"/>
          <a:sy n="120" d="100"/>
        </p:scale>
        <p:origin x="422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2AA9324D-736C-4521-902C-E171322BDD32}" type="datetime1">
              <a:rPr lang="it-IT" smtClean="0"/>
              <a:t>22/04/2022</a:t>
            </a:fld>
            <a:endParaRPr lang="en-US" dirty="0"/>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C9CDE5A0-E0EA-4E79-8A9D-490C77C3E1D1}" type="datetime1">
              <a:rPr lang="it-IT" smtClean="0"/>
              <a:t>22/04/2022</a:t>
            </a:fld>
            <a:endParaRPr lang="en-US"/>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en-US" dirty="0"/>
          </a:p>
        </p:txBody>
      </p:sp>
      <p:sp>
        <p:nvSpPr>
          <p:cNvPr id="8" name="Segnaposto dat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BE6A9DFD-D01D-46F2-9F5D-64CD124556CA}" type="datetime1">
              <a:rPr lang="it-IT" smtClean="0"/>
              <a:t>22/04/2022</a:t>
            </a:fld>
            <a:endParaRPr lang="en-US" dirty="0"/>
          </a:p>
        </p:txBody>
      </p:sp>
      <p:sp>
        <p:nvSpPr>
          <p:cNvPr id="9" name="Segnaposto piè di pagina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9" name="Titolo 1"/>
          <p:cNvSpPr>
            <a:spLocks noGrp="1"/>
          </p:cNvSpPr>
          <p:nvPr>
            <p:ph type="title"/>
          </p:nvPr>
        </p:nvSpPr>
        <p:spPr>
          <a:xfrm>
            <a:off x="581192" y="702156"/>
            <a:ext cx="11029616" cy="1013800"/>
          </a:xfrm>
        </p:spPr>
        <p:txBody>
          <a:bodyPr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D6985F1D-99DE-4FE8-9093-377AC3915E25}" type="datetime1">
              <a:rPr lang="it-IT" smtClean="0"/>
              <a:t>22/04/2022</a:t>
            </a:fld>
            <a:endParaRPr lang="en-US" dirty="0"/>
          </a:p>
        </p:txBody>
      </p:sp>
      <p:sp>
        <p:nvSpPr>
          <p:cNvPr id="5" name="Segnaposto piè di pagina 4"/>
          <p:cNvSpPr>
            <a:spLocks noGrp="1"/>
          </p:cNvSpPr>
          <p:nvPr>
            <p:ph type="ftr" sz="quarter" idx="11"/>
          </p:nvPr>
        </p:nvSpPr>
        <p:spPr/>
        <p:txBody>
          <a:bodyPr rtlCol="0"/>
          <a:lstStyle/>
          <a:p>
            <a:pPr rtl="0"/>
            <a:endParaRPr lang="en-US"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7" name="Rettangolo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verticale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774923" y="863600"/>
            <a:ext cx="7161625" cy="4807326"/>
          </a:xfrm>
        </p:spPr>
        <p:txBody>
          <a:bodyPr vert="eaVert" rtlCol="0" anchor="t"/>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8" name="Rettangolo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ttangolo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tangolo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Segnaposto data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2E24D16E-427E-461B-B316-99E3B1E340F1}" type="datetime1">
              <a:rPr lang="it-IT" smtClean="0"/>
              <a:t>22/04/2022</a:t>
            </a:fld>
            <a:endParaRPr lang="en-US" dirty="0"/>
          </a:p>
        </p:txBody>
      </p:sp>
      <p:sp>
        <p:nvSpPr>
          <p:cNvPr id="12" name="Segnaposto piè di pagina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Segnaposto numero diapositiva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81192" y="702156"/>
            <a:ext cx="11029616" cy="1188720"/>
          </a:xfrm>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581192" y="2340864"/>
            <a:ext cx="11029615" cy="3634486"/>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8" name="Segnaposto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FC16C3F1-EAB4-40C7-A804-E4164A432ACC}" type="datetime1">
              <a:rPr lang="it-IT" smtClean="0"/>
              <a:t>22/04/2022</a:t>
            </a:fld>
            <a:endParaRPr lang="en-US" dirty="0"/>
          </a:p>
        </p:txBody>
      </p:sp>
      <p:sp>
        <p:nvSpPr>
          <p:cNvPr id="9" name="Segnaposto piè di pagina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ttango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7" name="Segnaposto dat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593AB179-A7B4-4F53-8FBC-DA521D7752CD}" type="datetime1">
              <a:rPr lang="it-IT" smtClean="0"/>
              <a:t>22/04/2022</a:t>
            </a:fld>
            <a:endParaRPr lang="en-US" dirty="0"/>
          </a:p>
        </p:txBody>
      </p:sp>
      <p:sp>
        <p:nvSpPr>
          <p:cNvPr id="9" name="Segnaposto piè di pagina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581193" y="729658"/>
            <a:ext cx="11029616" cy="988332"/>
          </a:xfrm>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p:nvPr>
        </p:nvSpPr>
        <p:spPr>
          <a:xfrm>
            <a:off x="581193" y="2228003"/>
            <a:ext cx="5194767" cy="3633047"/>
          </a:xfrm>
        </p:spPr>
        <p:txBody>
          <a:bodyPr rtlCol="0">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416039" y="2228003"/>
            <a:ext cx="5194769" cy="3633047"/>
          </a:xfrm>
        </p:spPr>
        <p:txBody>
          <a:bodyPr rtlCol="0">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data 4"/>
          <p:cNvSpPr>
            <a:spLocks noGrp="1"/>
          </p:cNvSpPr>
          <p:nvPr>
            <p:ph type="dt" sz="half" idx="10"/>
          </p:nvPr>
        </p:nvSpPr>
        <p:spPr/>
        <p:txBody>
          <a:bodyPr rtlCol="0"/>
          <a:lstStyle/>
          <a:p>
            <a:pPr rtl="0"/>
            <a:fld id="{2BC475E4-8A13-4296-8284-4EFC212D9D0C}" type="datetime1">
              <a:rPr lang="it-IT" smtClean="0"/>
              <a:t>22/04/2022</a:t>
            </a:fld>
            <a:endParaRPr lang="en-US" dirty="0"/>
          </a:p>
        </p:txBody>
      </p:sp>
      <p:sp>
        <p:nvSpPr>
          <p:cNvPr id="6" name="Segnaposto piè di pagina 5"/>
          <p:cNvSpPr>
            <a:spLocks noGrp="1"/>
          </p:cNvSpPr>
          <p:nvPr>
            <p:ph type="ftr" sz="quarter" idx="11"/>
          </p:nvPr>
        </p:nvSpPr>
        <p:spPr/>
        <p:txBody>
          <a:bodyPr rtlCol="0"/>
          <a:lstStyle/>
          <a:p>
            <a:pPr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12" name="Titolo 1"/>
          <p:cNvSpPr>
            <a:spLocks noGrp="1"/>
          </p:cNvSpPr>
          <p:nvPr>
            <p:ph type="title"/>
          </p:nvPr>
        </p:nvSpPr>
        <p:spPr>
          <a:xfrm>
            <a:off x="581193" y="729658"/>
            <a:ext cx="11029616" cy="988332"/>
          </a:xfrm>
        </p:spPr>
        <p:txBody>
          <a:bodyPr rtlCol="0"/>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581194" y="2926052"/>
            <a:ext cx="5194766" cy="2934999"/>
          </a:xfrm>
        </p:spPr>
        <p:txBody>
          <a:bodyPr rtlCol="0" anchor="t">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tes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it-IT"/>
              <a:t>Fare clic per modificare gli stili del testo dello schema</a:t>
            </a:r>
          </a:p>
        </p:txBody>
      </p:sp>
      <p:sp>
        <p:nvSpPr>
          <p:cNvPr id="6" name="Segnaposto contenuto 5"/>
          <p:cNvSpPr>
            <a:spLocks noGrp="1"/>
          </p:cNvSpPr>
          <p:nvPr>
            <p:ph sz="quarter" idx="4"/>
          </p:nvPr>
        </p:nvSpPr>
        <p:spPr>
          <a:xfrm>
            <a:off x="6416037" y="2926052"/>
            <a:ext cx="5194771" cy="2934999"/>
          </a:xfrm>
        </p:spPr>
        <p:txBody>
          <a:bodyPr rtlCol="0" anchor="t">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p:cNvSpPr>
            <a:spLocks noGrp="1"/>
          </p:cNvSpPr>
          <p:nvPr>
            <p:ph type="dt" sz="half" idx="10"/>
          </p:nvPr>
        </p:nvSpPr>
        <p:spPr/>
        <p:txBody>
          <a:bodyPr rtlCol="0"/>
          <a:lstStyle/>
          <a:p>
            <a:pPr rtl="0"/>
            <a:fld id="{2EDAC308-8BE6-45DD-8B68-B04D02410B09}" type="datetime1">
              <a:rPr lang="it-IT" smtClean="0"/>
              <a:t>22/04/2022</a:t>
            </a:fld>
            <a:endParaRPr lang="en-US" dirty="0"/>
          </a:p>
        </p:txBody>
      </p:sp>
      <p:sp>
        <p:nvSpPr>
          <p:cNvPr id="8" name="Segnaposto piè di pagina 7"/>
          <p:cNvSpPr>
            <a:spLocks noGrp="1"/>
          </p:cNvSpPr>
          <p:nvPr>
            <p:ph type="ftr" sz="quarter" idx="11"/>
          </p:nvPr>
        </p:nvSpPr>
        <p:spPr/>
        <p:txBody>
          <a:bodyPr rtlCol="0"/>
          <a:lstStyle/>
          <a:p>
            <a:pPr rtl="0"/>
            <a:endParaRPr lang="en-US" dirty="0"/>
          </a:p>
        </p:txBody>
      </p:sp>
      <p:sp>
        <p:nvSpPr>
          <p:cNvPr id="9" name="Segnaposto numero diapositiva 8"/>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8" name="Titolo 1"/>
          <p:cNvSpPr>
            <a:spLocks noGrp="1"/>
          </p:cNvSpPr>
          <p:nvPr>
            <p:ph type="title"/>
          </p:nvPr>
        </p:nvSpPr>
        <p:spPr>
          <a:xfrm>
            <a:off x="575894" y="729658"/>
            <a:ext cx="11029616" cy="988332"/>
          </a:xfrm>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fld id="{85254269-30BB-4415-A3F6-02D389D24D09}" type="datetime1">
              <a:rPr lang="it-IT" smtClean="0"/>
              <a:t>22/04/2022</a:t>
            </a:fld>
            <a:endParaRPr lang="en-US" dirty="0"/>
          </a:p>
        </p:txBody>
      </p:sp>
      <p:sp>
        <p:nvSpPr>
          <p:cNvPr id="4" name="Segnaposto piè di pagina 3"/>
          <p:cNvSpPr>
            <a:spLocks noGrp="1"/>
          </p:cNvSpPr>
          <p:nvPr>
            <p:ph type="ftr" sz="quarter" idx="11"/>
          </p:nvPr>
        </p:nvSpPr>
        <p:spPr/>
        <p:txBody>
          <a:bodyPr rtlCol="0"/>
          <a:lstStyle/>
          <a:p>
            <a:pPr rtl="0"/>
            <a:endParaRPr lang="en-US"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60ACBBB0-50A8-412C-AC83-6C1A96035CC9}" type="datetime1">
              <a:rPr lang="it-IT" smtClean="0"/>
              <a:t>22/04/2022</a:t>
            </a:fld>
            <a:endParaRPr lang="en-US" dirty="0"/>
          </a:p>
        </p:txBody>
      </p:sp>
      <p:sp>
        <p:nvSpPr>
          <p:cNvPr id="3" name="Segnaposto piè di pagina 2"/>
          <p:cNvSpPr>
            <a:spLocks noGrp="1"/>
          </p:cNvSpPr>
          <p:nvPr>
            <p:ph type="ftr" sz="quarter" idx="11"/>
          </p:nvPr>
        </p:nvSpPr>
        <p:spPr/>
        <p:txBody>
          <a:bodyPr rtlCol="0"/>
          <a:lstStyle/>
          <a:p>
            <a:pPr rtl="0"/>
            <a:endParaRPr lang="en-US" dirty="0"/>
          </a:p>
        </p:txBody>
      </p:sp>
      <p:sp>
        <p:nvSpPr>
          <p:cNvPr id="4" name="Segnaposto numero diapositiva 3"/>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ttango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8" name="Segnaposto dat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44D8AF99-1FFE-484F-999D-5C9E0DFBE297}" type="datetime1">
              <a:rPr lang="it-IT" smtClean="0"/>
              <a:t>22/04/2022</a:t>
            </a:fld>
            <a:endParaRPr lang="en-US" dirty="0"/>
          </a:p>
        </p:txBody>
      </p:sp>
      <p:sp>
        <p:nvSpPr>
          <p:cNvPr id="10" name="Segnaposto piè di pagina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Segnaposto numero diapositiva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it-IT"/>
              <a:t>Fare clic per modificare lo stile del titolo dello schema</a:t>
            </a:r>
            <a:endParaRPr lang="en-US" dirty="0"/>
          </a:p>
        </p:txBody>
      </p:sp>
      <p:sp>
        <p:nvSpPr>
          <p:cNvPr id="3" name="Segnaposto immagin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a:t>Fare clic sull'icona per inserire un'immagine</a:t>
            </a:r>
            <a:endParaRPr lang="en-US" dirty="0"/>
          </a:p>
        </p:txBody>
      </p:sp>
      <p:sp>
        <p:nvSpPr>
          <p:cNvPr id="4" name="Segnaposto tes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8DCB91F3-7F1A-4CB0-9F29-9C199284DBA2}" type="datetime1">
              <a:rPr lang="it-IT" smtClean="0"/>
              <a:t>22/04/2022</a:t>
            </a:fld>
            <a:endParaRPr lang="en-US" dirty="0"/>
          </a:p>
        </p:txBody>
      </p:sp>
      <p:sp>
        <p:nvSpPr>
          <p:cNvPr id="6" name="Segnaposto piè di pagina 5"/>
          <p:cNvSpPr>
            <a:spLocks noGrp="1"/>
          </p:cNvSpPr>
          <p:nvPr>
            <p:ph type="ftr" sz="quarter" idx="11"/>
          </p:nvPr>
        </p:nvSpPr>
        <p:spPr/>
        <p:txBody>
          <a:bodyPr rtlCol="0"/>
          <a:lstStyle/>
          <a:p>
            <a:pPr algn="l"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BAA6CE81-F21E-4C48-B40D-AB03A3BE863B}" type="datetime1">
              <a:rPr lang="it-IT" smtClean="0"/>
              <a:t>22/04/2022</a:t>
            </a:fld>
            <a:endParaRPr lang="en-US" dirty="0"/>
          </a:p>
        </p:txBody>
      </p:sp>
      <p:sp>
        <p:nvSpPr>
          <p:cNvPr id="5" name="Segnaposto piè di pagina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Segnaposto numero diapositiva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a:t>
            </a:fld>
            <a:endParaRPr lang="en-US" dirty="0"/>
          </a:p>
        </p:txBody>
      </p:sp>
      <p:sp>
        <p:nvSpPr>
          <p:cNvPr id="9" name="Rettango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tango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ttango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ttangolo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olo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it" sz="4000" dirty="0"/>
              <a:t>Filosofia Sociale</a:t>
            </a:r>
          </a:p>
        </p:txBody>
      </p:sp>
      <p:sp>
        <p:nvSpPr>
          <p:cNvPr id="3" name="Sottotitolo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it" sz="2300" dirty="0"/>
              <a:t>Prof. Michele Basso    A.A. 2021/2022</a:t>
            </a:r>
          </a:p>
        </p:txBody>
      </p:sp>
      <p:sp>
        <p:nvSpPr>
          <p:cNvPr id="20" name="Rettangolo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ttangolo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ttangolo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Immagine 5" descr="Primo piano di un logo&#10;&#10;Descrizione generat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pic>
        <p:nvPicPr>
          <p:cNvPr id="1026" name="Picture 2">
            <a:extLst>
              <a:ext uri="{FF2B5EF4-FFF2-40B4-BE49-F238E27FC236}">
                <a16:creationId xmlns:a16="http://schemas.microsoft.com/office/drawing/2014/main" id="{2DF0A72B-B534-42CE-9909-F3A9DAA61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150" y="978198"/>
            <a:ext cx="11430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6">
            <a:extLst>
              <a:ext uri="{FF2B5EF4-FFF2-40B4-BE49-F238E27FC236}">
                <a16:creationId xmlns:a16="http://schemas.microsoft.com/office/drawing/2014/main" id="{24A2DE79-A061-4785-802F-847A73839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834" y="799352"/>
            <a:ext cx="22066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1E8302-8D95-41A8-BC1D-527F8ED0CB6A}"/>
              </a:ext>
            </a:extLst>
          </p:cNvPr>
          <p:cNvSpPr>
            <a:spLocks noGrp="1"/>
          </p:cNvSpPr>
          <p:nvPr>
            <p:ph type="title"/>
          </p:nvPr>
        </p:nvSpPr>
        <p:spPr/>
        <p:txBody>
          <a:bodyPr/>
          <a:lstStyle/>
          <a:p>
            <a:r>
              <a:rPr lang="it-IT" dirty="0" err="1"/>
              <a:t>Sieyés</a:t>
            </a:r>
            <a:r>
              <a:rPr lang="it-IT" dirty="0"/>
              <a:t>	</a:t>
            </a:r>
            <a:endParaRPr lang="en-GB" dirty="0"/>
          </a:p>
        </p:txBody>
      </p:sp>
      <p:sp>
        <p:nvSpPr>
          <p:cNvPr id="3" name="Segnaposto contenuto 2">
            <a:extLst>
              <a:ext uri="{FF2B5EF4-FFF2-40B4-BE49-F238E27FC236}">
                <a16:creationId xmlns:a16="http://schemas.microsoft.com/office/drawing/2014/main" id="{600375D4-AEA2-4001-80E0-E902A7253AE0}"/>
              </a:ext>
            </a:extLst>
          </p:cNvPr>
          <p:cNvSpPr>
            <a:spLocks noGrp="1"/>
          </p:cNvSpPr>
          <p:nvPr>
            <p:ph idx="1"/>
          </p:nvPr>
        </p:nvSpPr>
        <p:spPr/>
        <p:txBody>
          <a:bodyPr/>
          <a:lstStyle/>
          <a:p>
            <a:pPr marL="0" indent="0" algn="jus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In </a:t>
            </a:r>
            <a:r>
              <a:rPr lang="it-IT" sz="3600" dirty="0" err="1">
                <a:effectLst/>
                <a:latin typeface="Calibri" panose="020F0502020204030204" pitchFamily="34" charset="0"/>
                <a:ea typeface="Calibri" panose="020F0502020204030204" pitchFamily="34" charset="0"/>
                <a:cs typeface="Times New Roman" panose="02020603050405020304" pitchFamily="18" charset="0"/>
              </a:rPr>
              <a:t>Sieyés</a:t>
            </a:r>
            <a:r>
              <a:rPr lang="it-IT" sz="3600" dirty="0">
                <a:effectLst/>
                <a:latin typeface="Calibri" panose="020F0502020204030204" pitchFamily="34" charset="0"/>
                <a:ea typeface="Calibri" panose="020F0502020204030204" pitchFamily="34" charset="0"/>
                <a:cs typeface="Times New Roman" panose="02020603050405020304" pitchFamily="18" charset="0"/>
              </a:rPr>
              <a:t> troviamo la ricaduta costituzionale del lessico politico e sociale moderno, nato col giusnaturalismo: i concetti di nazione, di rappresentanza, di uguaglianza formale, di classe, di potere costituente e potere costituito.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egnaposto data 3">
            <a:extLst>
              <a:ext uri="{FF2B5EF4-FFF2-40B4-BE49-F238E27FC236}">
                <a16:creationId xmlns:a16="http://schemas.microsoft.com/office/drawing/2014/main" id="{CC64E8B7-DB0C-456C-A93E-B94591C8F014}"/>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spTree>
    <p:extLst>
      <p:ext uri="{BB962C8B-B14F-4D97-AF65-F5344CB8AC3E}">
        <p14:creationId xmlns:p14="http://schemas.microsoft.com/office/powerpoint/2010/main" val="38813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1E8302-8D95-41A8-BC1D-527F8ED0CB6A}"/>
              </a:ext>
            </a:extLst>
          </p:cNvPr>
          <p:cNvSpPr>
            <a:spLocks noGrp="1"/>
          </p:cNvSpPr>
          <p:nvPr>
            <p:ph type="title"/>
          </p:nvPr>
        </p:nvSpPr>
        <p:spPr/>
        <p:txBody>
          <a:bodyPr/>
          <a:lstStyle/>
          <a:p>
            <a:r>
              <a:rPr lang="it-IT" dirty="0"/>
              <a:t>La nascita dell’economia (politica)	</a:t>
            </a:r>
            <a:endParaRPr lang="en-GB" dirty="0"/>
          </a:p>
        </p:txBody>
      </p:sp>
      <p:sp>
        <p:nvSpPr>
          <p:cNvPr id="3" name="Segnaposto contenuto 2">
            <a:extLst>
              <a:ext uri="{FF2B5EF4-FFF2-40B4-BE49-F238E27FC236}">
                <a16:creationId xmlns:a16="http://schemas.microsoft.com/office/drawing/2014/main" id="{600375D4-AEA2-4001-80E0-E902A7253AE0}"/>
              </a:ext>
            </a:extLst>
          </p:cNvPr>
          <p:cNvSpPr>
            <a:spLocks noGrp="1"/>
          </p:cNvSpPr>
          <p:nvPr>
            <p:ph idx="1"/>
          </p:nvPr>
        </p:nvSpPr>
        <p:spPr/>
        <p:txBody>
          <a:bodyPr/>
          <a:lstStyle/>
          <a:p>
            <a:pPr marL="0" indent="0" algn="just">
              <a:lnSpc>
                <a:spcPct val="107000"/>
              </a:lnSpc>
              <a:spcAft>
                <a:spcPts val="800"/>
              </a:spcAf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Questa separazione tra Stato e società non è solo conseguenza delle lotte politiche per i diritti, per il raggiungimento dell’uguaglianza (formale). È anche l’inizio di un nuovo mondo, il mondo della borghesia, e, con esso, di un nuovo modo di pensare l’economia.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egnaposto data 3">
            <a:extLst>
              <a:ext uri="{FF2B5EF4-FFF2-40B4-BE49-F238E27FC236}">
                <a16:creationId xmlns:a16="http://schemas.microsoft.com/office/drawing/2014/main" id="{CC64E8B7-DB0C-456C-A93E-B94591C8F014}"/>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spTree>
    <p:extLst>
      <p:ext uri="{BB962C8B-B14F-4D97-AF65-F5344CB8AC3E}">
        <p14:creationId xmlns:p14="http://schemas.microsoft.com/office/powerpoint/2010/main" val="181985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60991C-315E-41E5-8B63-B5DDD92F620C}"/>
              </a:ext>
            </a:extLst>
          </p:cNvPr>
          <p:cNvSpPr>
            <a:spLocks noGrp="1"/>
          </p:cNvSpPr>
          <p:nvPr>
            <p:ph idx="1"/>
          </p:nvPr>
        </p:nvSpPr>
        <p:spPr>
          <a:xfrm>
            <a:off x="581192" y="1611757"/>
            <a:ext cx="11029615" cy="3634486"/>
          </a:xfrm>
        </p:spPr>
        <p:txBody>
          <a:bodyPr>
            <a:normAutofit/>
          </a:bodyPr>
          <a:lstStyle/>
          <a:p>
            <a:pPr marL="0" indent="0" algn="just">
              <a:buNone/>
            </a:pPr>
            <a:r>
              <a:rPr lang="it-IT" sz="2400" dirty="0"/>
              <a:t>La crisi nella quale si trova impegnato da trent’anni il corpo politico ha come causa fondamentale il mutamento totale del sistema sociale che tende ad attuarsi oggi, in tutte le nazioni più civili, risultato finale di tutte le modificazioni subite successivamente dall’antico ordine politico fino a oggi. In termini più precisi, questa crisi consiste essenzialmente nel passaggio dal sistema feudale e teologico al sistema industriale e scientifico. Essa durerà inevitabilmente fino a quando la formazione del nuovo sistema non sarà completamente attuata.</a:t>
            </a:r>
            <a:r>
              <a:rPr lang="en-GB" sz="2400" dirty="0"/>
              <a:t> (C. H. de Saint-Simon, </a:t>
            </a:r>
            <a:r>
              <a:rPr lang="en-GB" sz="2400" i="1" dirty="0"/>
              <a:t>Il Sistema </a:t>
            </a:r>
            <a:r>
              <a:rPr lang="en-GB" sz="2400" i="1" dirty="0" err="1"/>
              <a:t>industriale</a:t>
            </a:r>
            <a:r>
              <a:rPr lang="en-GB" sz="2400" dirty="0"/>
              <a:t>)</a:t>
            </a:r>
            <a:endParaRPr lang="it-IT" sz="2400" dirty="0"/>
          </a:p>
        </p:txBody>
      </p:sp>
      <p:sp>
        <p:nvSpPr>
          <p:cNvPr id="4" name="Segnaposto data 3">
            <a:extLst>
              <a:ext uri="{FF2B5EF4-FFF2-40B4-BE49-F238E27FC236}">
                <a16:creationId xmlns:a16="http://schemas.microsoft.com/office/drawing/2014/main" id="{DA86A165-36F6-4553-A47A-C668A0B778BF}"/>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spTree>
    <p:extLst>
      <p:ext uri="{BB962C8B-B14F-4D97-AF65-F5344CB8AC3E}">
        <p14:creationId xmlns:p14="http://schemas.microsoft.com/office/powerpoint/2010/main" val="409578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C44E0-1D05-48B6-8BC0-9B6AFE649702}"/>
              </a:ext>
            </a:extLst>
          </p:cNvPr>
          <p:cNvSpPr>
            <a:spLocks noGrp="1"/>
          </p:cNvSpPr>
          <p:nvPr>
            <p:ph type="title"/>
          </p:nvPr>
        </p:nvSpPr>
        <p:spPr/>
        <p:txBody>
          <a:bodyPr/>
          <a:lstStyle/>
          <a:p>
            <a:r>
              <a:rPr lang="it-IT" dirty="0"/>
              <a:t>L’economia di mercato ha bisogno di:	</a:t>
            </a:r>
            <a:endParaRPr lang="en-GB" dirty="0"/>
          </a:p>
        </p:txBody>
      </p:sp>
      <p:sp>
        <p:nvSpPr>
          <p:cNvPr id="3" name="Segnaposto contenuto 2">
            <a:extLst>
              <a:ext uri="{FF2B5EF4-FFF2-40B4-BE49-F238E27FC236}">
                <a16:creationId xmlns:a16="http://schemas.microsoft.com/office/drawing/2014/main" id="{94C6D7CB-490B-41F7-913D-CB6EDE1DED13}"/>
              </a:ext>
            </a:extLst>
          </p:cNvPr>
          <p:cNvSpPr>
            <a:spLocks noGrp="1"/>
          </p:cNvSpPr>
          <p:nvPr>
            <p:ph idx="1"/>
          </p:nvPr>
        </p:nvSpPr>
        <p:spPr/>
        <p:txBody>
          <a:bodyPr>
            <a:normAutofit/>
          </a:bodyPr>
          <a:lstStyle/>
          <a:p>
            <a:pPr marL="342900" lvl="0" indent="-342900" algn="just">
              <a:lnSpc>
                <a:spcPct val="107000"/>
              </a:lnSpc>
              <a:buFont typeface="+mj-lt"/>
              <a:buAutoNum type="arabicPeriod"/>
            </a:pPr>
            <a:r>
              <a:rPr lang="it-IT" sz="3200" dirty="0">
                <a:effectLst/>
                <a:latin typeface="Calibri" panose="020F0502020204030204" pitchFamily="34" charset="0"/>
                <a:ea typeface="Calibri" panose="020F0502020204030204" pitchFamily="34" charset="0"/>
                <a:cs typeface="Times New Roman" panose="02020603050405020304" pitchFamily="18" charset="0"/>
              </a:rPr>
              <a:t>Una sfera che si occupa della politica estera e della legislazione (lo Stato) e una sfera che si occupa dell’attività economica (la società)</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it-IT" sz="3200" dirty="0">
                <a:effectLst/>
                <a:latin typeface="Calibri" panose="020F0502020204030204" pitchFamily="34" charset="0"/>
                <a:ea typeface="Calibri" panose="020F0502020204030204" pitchFamily="34" charset="0"/>
                <a:cs typeface="Times New Roman" panose="02020603050405020304" pitchFamily="18" charset="0"/>
              </a:rPr>
              <a:t>Individui (singoli o collettivi) che si scontrano tra loro sul mercato in regime di concorrenza, e per farlo devono essere giuridicamente uguali</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egnaposto data 3">
            <a:extLst>
              <a:ext uri="{FF2B5EF4-FFF2-40B4-BE49-F238E27FC236}">
                <a16:creationId xmlns:a16="http://schemas.microsoft.com/office/drawing/2014/main" id="{6E1D3C24-CA7F-406A-AD71-39CFE21DC471}"/>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spTree>
    <p:extLst>
      <p:ext uri="{BB962C8B-B14F-4D97-AF65-F5344CB8AC3E}">
        <p14:creationId xmlns:p14="http://schemas.microsoft.com/office/powerpoint/2010/main" val="311769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C44E0-1D05-48B6-8BC0-9B6AFE649702}"/>
              </a:ext>
            </a:extLst>
          </p:cNvPr>
          <p:cNvSpPr>
            <a:spLocks noGrp="1"/>
          </p:cNvSpPr>
          <p:nvPr>
            <p:ph type="title"/>
          </p:nvPr>
        </p:nvSpPr>
        <p:spPr/>
        <p:txBody>
          <a:bodyPr/>
          <a:lstStyle/>
          <a:p>
            <a:r>
              <a:rPr lang="it-IT" dirty="0"/>
              <a:t>L’economia di mercato ha bisogno di:	</a:t>
            </a:r>
            <a:endParaRPr lang="en-GB" dirty="0"/>
          </a:p>
        </p:txBody>
      </p:sp>
      <p:sp>
        <p:nvSpPr>
          <p:cNvPr id="3" name="Segnaposto contenuto 2">
            <a:extLst>
              <a:ext uri="{FF2B5EF4-FFF2-40B4-BE49-F238E27FC236}">
                <a16:creationId xmlns:a16="http://schemas.microsoft.com/office/drawing/2014/main" id="{94C6D7CB-490B-41F7-913D-CB6EDE1DED13}"/>
              </a:ext>
            </a:extLst>
          </p:cNvPr>
          <p:cNvSpPr>
            <a:spLocks noGrp="1"/>
          </p:cNvSpPr>
          <p:nvPr>
            <p:ph idx="1"/>
          </p:nvPr>
        </p:nvSpPr>
        <p:spPr>
          <a:xfrm>
            <a:off x="581192" y="2564179"/>
            <a:ext cx="11029615" cy="3634486"/>
          </a:xfrm>
        </p:spPr>
        <p:txBody>
          <a:bodyPr>
            <a:normAutofit fontScale="85000" lnSpcReduction="20000"/>
          </a:bodyPr>
          <a:lstStyle/>
          <a:p>
            <a:pPr marL="514350" lvl="0" indent="-514350" algn="just">
              <a:lnSpc>
                <a:spcPct val="107000"/>
              </a:lnSpc>
              <a:buAutoNum type="arabicPeriod" startAt="3"/>
            </a:pPr>
            <a:r>
              <a:rPr lang="it-IT" sz="3200" dirty="0">
                <a:effectLst/>
                <a:latin typeface="Calibri" panose="020F0502020204030204" pitchFamily="34" charset="0"/>
                <a:ea typeface="Calibri" panose="020F0502020204030204" pitchFamily="34" charset="0"/>
                <a:cs typeface="Times New Roman" panose="02020603050405020304" pitchFamily="18" charset="0"/>
              </a:rPr>
              <a:t>Un sistema unitario di pesi, misure, moneta e legislazione (il regime del contratto, il negozio giuridico della modernità), quindi un sistema statale accentrato</a:t>
            </a:r>
          </a:p>
          <a:p>
            <a:pPr marL="514350" indent="-514350" algn="just">
              <a:lnSpc>
                <a:spcPct val="107000"/>
              </a:lnSpc>
              <a:buFont typeface="Wingdings 2" panose="05020102010507070707" pitchFamily="18" charset="2"/>
              <a:buAutoNum type="arabicPeriod" startAt="3"/>
            </a:pPr>
            <a:r>
              <a:rPr lang="it-IT" sz="3200" dirty="0">
                <a:latin typeface="Calibri" panose="020F0502020204030204" pitchFamily="34" charset="0"/>
                <a:ea typeface="Calibri" panose="020F0502020204030204" pitchFamily="34" charset="0"/>
                <a:cs typeface="Times New Roman" panose="02020603050405020304" pitchFamily="18" charset="0"/>
              </a:rPr>
              <a:t>Una reciproca estraneità tra i contraenti, quindi l’eliminazione di ogni barriera comunitaria, di sangue ecc.(Cfr. </a:t>
            </a:r>
            <a:r>
              <a:rPr lang="it-IT" sz="3200" dirty="0" err="1">
                <a:latin typeface="Calibri" panose="020F0502020204030204" pitchFamily="34" charset="0"/>
                <a:ea typeface="Calibri" panose="020F0502020204030204" pitchFamily="34" charset="0"/>
                <a:cs typeface="Times New Roman" panose="02020603050405020304" pitchFamily="18" charset="0"/>
              </a:rPr>
              <a:t>Tonnies</a:t>
            </a:r>
            <a:r>
              <a:rPr lang="it-IT" sz="3200" dirty="0">
                <a:latin typeface="Calibri" panose="020F0502020204030204" pitchFamily="34" charset="0"/>
                <a:ea typeface="Calibri" panose="020F0502020204030204" pitchFamily="34" charset="0"/>
                <a:cs typeface="Times New Roman" panose="02020603050405020304" pitchFamily="18" charset="0"/>
              </a:rPr>
              <a:t>, </a:t>
            </a:r>
            <a:r>
              <a:rPr lang="it-IT" sz="3200" i="1" dirty="0">
                <a:latin typeface="Calibri" panose="020F0502020204030204" pitchFamily="34" charset="0"/>
                <a:ea typeface="Calibri" panose="020F0502020204030204" pitchFamily="34" charset="0"/>
                <a:cs typeface="Times New Roman" panose="02020603050405020304" pitchFamily="18" charset="0"/>
              </a:rPr>
              <a:t>Comunità e società</a:t>
            </a:r>
            <a:r>
              <a:rPr lang="it-IT" sz="3200" dirty="0">
                <a:latin typeface="Calibri" panose="020F0502020204030204" pitchFamily="34" charset="0"/>
                <a:ea typeface="Calibri" panose="020F0502020204030204" pitchFamily="34" charset="0"/>
                <a:cs typeface="Times New Roman" panose="02020603050405020304" pitchFamily="18" charset="0"/>
              </a:rPr>
              <a:t>)</a:t>
            </a:r>
          </a:p>
          <a:p>
            <a:pPr marL="514350" indent="-514350" algn="just">
              <a:lnSpc>
                <a:spcPct val="107000"/>
              </a:lnSpc>
              <a:buFont typeface="Wingdings 2" panose="05020102010507070707" pitchFamily="18" charset="2"/>
              <a:buAutoNum type="arabicPeriod" startAt="3"/>
            </a:pPr>
            <a:r>
              <a:rPr lang="it-IT" sz="3200" dirty="0">
                <a:latin typeface="Calibri" panose="020F0502020204030204" pitchFamily="34" charset="0"/>
                <a:ea typeface="Calibri" panose="020F0502020204030204" pitchFamily="34" charset="0"/>
                <a:cs typeface="Times New Roman" panose="02020603050405020304" pitchFamily="18" charset="0"/>
              </a:rPr>
              <a:t>Una divisione della popolazione non in ceti, ma in classi, sulla base non dell’onore, ma dell’attività lavorativa. Quindi una </a:t>
            </a:r>
            <a:r>
              <a:rPr lang="it-IT" sz="3200" b="1" dirty="0">
                <a:latin typeface="Calibri" panose="020F0502020204030204" pitchFamily="34" charset="0"/>
                <a:ea typeface="Calibri" panose="020F0502020204030204" pitchFamily="34" charset="0"/>
                <a:cs typeface="Times New Roman" panose="02020603050405020304" pitchFamily="18" charset="0"/>
              </a:rPr>
              <a:t>divisione del lavoro </a:t>
            </a:r>
            <a:r>
              <a:rPr lang="it-IT" sz="3200" dirty="0">
                <a:latin typeface="Calibri" panose="020F0502020204030204" pitchFamily="34" charset="0"/>
                <a:ea typeface="Calibri" panose="020F0502020204030204" pitchFamily="34" charset="0"/>
                <a:cs typeface="Times New Roman" panose="02020603050405020304" pitchFamily="18" charset="0"/>
              </a:rPr>
              <a:t>(Cfr. A. Smith, </a:t>
            </a:r>
            <a:r>
              <a:rPr lang="it-IT" sz="3200" i="1" dirty="0">
                <a:latin typeface="Calibri" panose="020F0502020204030204" pitchFamily="34" charset="0"/>
                <a:ea typeface="Calibri" panose="020F0502020204030204" pitchFamily="34" charset="0"/>
                <a:cs typeface="Times New Roman" panose="02020603050405020304" pitchFamily="18" charset="0"/>
              </a:rPr>
              <a:t>La ricchezza delle nazioni</a:t>
            </a:r>
            <a:r>
              <a:rPr lang="it-IT" sz="3200" dirty="0">
                <a:latin typeface="Calibri" panose="020F0502020204030204" pitchFamily="34" charset="0"/>
                <a:ea typeface="Calibri" panose="020F0502020204030204" pitchFamily="34" charset="0"/>
                <a:cs typeface="Times New Roman" panose="02020603050405020304" pitchFamily="18" charset="0"/>
              </a:rPr>
              <a: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514350" indent="-514350" algn="just">
              <a:lnSpc>
                <a:spcPct val="107000"/>
              </a:lnSpc>
              <a:buFont typeface="Wingdings 2" panose="05020102010507070707" pitchFamily="18" charset="2"/>
              <a:buAutoNum type="arabicPeriod" startAt="3"/>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lgn="just">
              <a:lnSpc>
                <a:spcPct val="107000"/>
              </a:lnSpc>
              <a:buAutoNum type="arabicPeriod" startAt="3"/>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egnaposto data 3">
            <a:extLst>
              <a:ext uri="{FF2B5EF4-FFF2-40B4-BE49-F238E27FC236}">
                <a16:creationId xmlns:a16="http://schemas.microsoft.com/office/drawing/2014/main" id="{6E1D3C24-CA7F-406A-AD71-39CFE21DC471}"/>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spTree>
    <p:extLst>
      <p:ext uri="{BB962C8B-B14F-4D97-AF65-F5344CB8AC3E}">
        <p14:creationId xmlns:p14="http://schemas.microsoft.com/office/powerpoint/2010/main" val="391738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C44E0-1D05-48B6-8BC0-9B6AFE649702}"/>
              </a:ext>
            </a:extLst>
          </p:cNvPr>
          <p:cNvSpPr>
            <a:spLocks noGrp="1"/>
          </p:cNvSpPr>
          <p:nvPr>
            <p:ph type="title"/>
          </p:nvPr>
        </p:nvSpPr>
        <p:spPr/>
        <p:txBody>
          <a:bodyPr/>
          <a:lstStyle/>
          <a:p>
            <a:r>
              <a:rPr lang="it-IT" dirty="0"/>
              <a:t>La calcolabilità e la scienza economica</a:t>
            </a:r>
            <a:endParaRPr lang="en-GB" dirty="0"/>
          </a:p>
        </p:txBody>
      </p:sp>
      <p:sp>
        <p:nvSpPr>
          <p:cNvPr id="3" name="Segnaposto contenuto 2">
            <a:extLst>
              <a:ext uri="{FF2B5EF4-FFF2-40B4-BE49-F238E27FC236}">
                <a16:creationId xmlns:a16="http://schemas.microsoft.com/office/drawing/2014/main" id="{94C6D7CB-490B-41F7-913D-CB6EDE1DED13}"/>
              </a:ext>
            </a:extLst>
          </p:cNvPr>
          <p:cNvSpPr>
            <a:spLocks noGrp="1"/>
          </p:cNvSpPr>
          <p:nvPr>
            <p:ph idx="1"/>
          </p:nvPr>
        </p:nvSpPr>
        <p:spPr>
          <a:xfrm>
            <a:off x="427384" y="3031435"/>
            <a:ext cx="11183424" cy="4071998"/>
          </a:xfrm>
        </p:spPr>
        <p:txBody>
          <a:bodyPr>
            <a:normAutofit fontScale="92500" lnSpcReduction="10000"/>
          </a:bodyPr>
          <a:lstStyle/>
          <a:p>
            <a:pPr marL="0" indent="0" algn="just">
              <a:lnSpc>
                <a:spcPct val="107000"/>
              </a:lnSpc>
              <a:buNone/>
            </a:pPr>
            <a:r>
              <a:rPr lang="it-IT" sz="2600" dirty="0">
                <a:effectLst/>
                <a:latin typeface="Calibri" panose="020F0502020204030204" pitchFamily="34" charset="0"/>
                <a:ea typeface="Calibri" panose="020F0502020204030204" pitchFamily="34" charset="0"/>
                <a:cs typeface="Times New Roman" panose="02020603050405020304" pitchFamily="18" charset="0"/>
              </a:rPr>
              <a:t>Quanto più rigorosamente essi agiscono in modo razionale rispetto allo scopo, tanto più reagiscono in maniera simile di fronte a date situazioni; e da ciò sorgono omogeneità, uniformità e continuità di disposizione (</a:t>
            </a:r>
            <a:r>
              <a:rPr lang="it-IT" sz="2600" i="1" dirty="0" err="1">
                <a:effectLst/>
                <a:latin typeface="Calibri" panose="020F0502020204030204" pitchFamily="34" charset="0"/>
                <a:ea typeface="Calibri" panose="020F0502020204030204" pitchFamily="34" charset="0"/>
                <a:cs typeface="Times New Roman" panose="02020603050405020304" pitchFamily="18" charset="0"/>
              </a:rPr>
              <a:t>Einstellung</a:t>
            </a:r>
            <a:r>
              <a:rPr lang="it-IT" sz="2600" dirty="0">
                <a:effectLst/>
                <a:latin typeface="Calibri" panose="020F0502020204030204" pitchFamily="34" charset="0"/>
                <a:ea typeface="Calibri" panose="020F0502020204030204" pitchFamily="34" charset="0"/>
                <a:cs typeface="Times New Roman" panose="02020603050405020304" pitchFamily="18" charset="0"/>
              </a:rPr>
              <a:t>) e di azione, le quali molto sovente sono assai più stabili di quanto l’agire si orienta in base a norme e doveri che effettivamente abbiano valore “vincolante” in un ambito di uomini. Che l’orientamento in base alla nuda situazione di interessi, propri ed altrui, produca effetti che equivalgono a quelli che si cerca di ottenere – e assai spesso inutilmente – mediante una fissazione di norme, ha naturalmente suscitato grande attenzione soprattutto nel dominio dell’economia; e tale fenomeno è stato addirittura una delle fonti da cui è sorta l’economia politica come scienza. (Max Weber, </a:t>
            </a:r>
            <a:r>
              <a:rPr lang="it-IT" sz="2600" i="1" dirty="0">
                <a:effectLst/>
                <a:latin typeface="Calibri" panose="020F0502020204030204" pitchFamily="34" charset="0"/>
                <a:ea typeface="Calibri" panose="020F0502020204030204" pitchFamily="34" charset="0"/>
                <a:cs typeface="Times New Roman" panose="02020603050405020304" pitchFamily="18" charset="0"/>
              </a:rPr>
              <a:t>Economia e Società</a:t>
            </a:r>
            <a:r>
              <a:rPr lang="it-IT" sz="2600" dirty="0">
                <a:effectLst/>
                <a:latin typeface="Calibri" panose="020F0502020204030204" pitchFamily="34" charset="0"/>
                <a:ea typeface="Calibri" panose="020F0502020204030204" pitchFamily="34" charset="0"/>
                <a:cs typeface="Times New Roman" panose="02020603050405020304" pitchFamily="18" charset="0"/>
              </a:rPr>
              <a:t>, vol. I, Ed. di Comunità, p. 27)</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gn="just">
              <a:lnSpc>
                <a:spcPct val="107000"/>
              </a:lnSpc>
              <a:buFont typeface="Wingdings 2" panose="05020102010507070707" pitchFamily="18" charset="2"/>
              <a:buAutoNum type="arabicPeriod" startAt="3"/>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lgn="just">
              <a:lnSpc>
                <a:spcPct val="107000"/>
              </a:lnSpc>
              <a:buAutoNum type="arabicPeriod" startAt="3"/>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egnaposto data 3">
            <a:extLst>
              <a:ext uri="{FF2B5EF4-FFF2-40B4-BE49-F238E27FC236}">
                <a16:creationId xmlns:a16="http://schemas.microsoft.com/office/drawing/2014/main" id="{6E1D3C24-CA7F-406A-AD71-39CFE21DC471}"/>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spTree>
    <p:extLst>
      <p:ext uri="{BB962C8B-B14F-4D97-AF65-F5344CB8AC3E}">
        <p14:creationId xmlns:p14="http://schemas.microsoft.com/office/powerpoint/2010/main" val="213921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C44E0-1D05-48B6-8BC0-9B6AFE649702}"/>
              </a:ext>
            </a:extLst>
          </p:cNvPr>
          <p:cNvSpPr>
            <a:spLocks noGrp="1"/>
          </p:cNvSpPr>
          <p:nvPr>
            <p:ph type="title"/>
          </p:nvPr>
        </p:nvSpPr>
        <p:spPr/>
        <p:txBody>
          <a:bodyPr>
            <a:normAutofit/>
          </a:bodyPr>
          <a:lstStyle/>
          <a:p>
            <a:r>
              <a:rPr lang="it-IT" dirty="0"/>
              <a:t>Naturalizzazione della società  e Naturalizzazione della scienza economica (A. Smith, Foucault, </a:t>
            </a:r>
            <a:r>
              <a:rPr lang="it-IT" dirty="0" err="1"/>
              <a:t>sini</a:t>
            </a:r>
            <a:r>
              <a:rPr lang="it-IT" dirty="0"/>
              <a:t>)</a:t>
            </a:r>
            <a:endParaRPr lang="en-GB" dirty="0"/>
          </a:p>
        </p:txBody>
      </p:sp>
      <p:sp>
        <p:nvSpPr>
          <p:cNvPr id="3" name="Segnaposto contenuto 2">
            <a:extLst>
              <a:ext uri="{FF2B5EF4-FFF2-40B4-BE49-F238E27FC236}">
                <a16:creationId xmlns:a16="http://schemas.microsoft.com/office/drawing/2014/main" id="{94C6D7CB-490B-41F7-913D-CB6EDE1DED13}"/>
              </a:ext>
            </a:extLst>
          </p:cNvPr>
          <p:cNvSpPr>
            <a:spLocks noGrp="1"/>
          </p:cNvSpPr>
          <p:nvPr>
            <p:ph idx="1"/>
          </p:nvPr>
        </p:nvSpPr>
        <p:spPr>
          <a:xfrm>
            <a:off x="581192" y="2789428"/>
            <a:ext cx="11029615" cy="3634486"/>
          </a:xfrm>
        </p:spPr>
        <p:txBody>
          <a:bodyPr>
            <a:normAutofit fontScale="92500"/>
          </a:bodyPr>
          <a:lstStyle/>
          <a:p>
            <a:pPr marL="0" indent="0" algn="just">
              <a:lnSpc>
                <a:spcPct val="107000"/>
              </a:lnSpc>
              <a:buNone/>
            </a:pPr>
            <a:r>
              <a:rPr lang="it-IT" sz="3200" dirty="0">
                <a:latin typeface="Calibri" panose="020F0502020204030204" pitchFamily="34" charset="0"/>
                <a:ea typeface="Calibri" panose="020F0502020204030204" pitchFamily="34" charset="0"/>
                <a:cs typeface="Times New Roman" panose="02020603050405020304" pitchFamily="18" charset="0"/>
              </a:rPr>
              <a:t>Questa divisione del lavoro, da cui derivano tanti vantaggi, non è originariamente l’effetto di una saggezza umana che prevede e persegue quella generale opulenza che essa determina. È la conseguenza necessaria, sebbene assai lenta e graduale, di una certa propensione della natura umana che non persegue una utilità così estesa: la propensione a trafficare, barattare e scambiare una cosa per un’altra. (A. Smith, </a:t>
            </a:r>
            <a:r>
              <a:rPr lang="it-IT" sz="3200" i="1" dirty="0">
                <a:latin typeface="Calibri" panose="020F0502020204030204" pitchFamily="34" charset="0"/>
                <a:ea typeface="Calibri" panose="020F0502020204030204" pitchFamily="34" charset="0"/>
                <a:cs typeface="Times New Roman" panose="02020603050405020304" pitchFamily="18" charset="0"/>
              </a:rPr>
              <a:t>La Ricchezza delle Nazioni</a:t>
            </a:r>
            <a:r>
              <a:rPr lang="it-IT" sz="3200" dirty="0">
                <a:latin typeface="Calibri" panose="020F0502020204030204" pitchFamily="34" charset="0"/>
                <a:ea typeface="Calibri" panose="020F0502020204030204" pitchFamily="34" charset="0"/>
                <a:cs typeface="Times New Roman" panose="02020603050405020304" pitchFamily="18" charset="0"/>
              </a:rPr>
              <a:t>, p. 91)</a:t>
            </a:r>
          </a:p>
          <a:p>
            <a:pPr marL="514350" lvl="0" indent="-514350" algn="just">
              <a:lnSpc>
                <a:spcPct val="107000"/>
              </a:lnSpc>
              <a:buAutoNum type="arabicPeriod" startAt="3"/>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egnaposto data 3">
            <a:extLst>
              <a:ext uri="{FF2B5EF4-FFF2-40B4-BE49-F238E27FC236}">
                <a16:creationId xmlns:a16="http://schemas.microsoft.com/office/drawing/2014/main" id="{6E1D3C24-CA7F-406A-AD71-39CFE21DC471}"/>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spTree>
    <p:extLst>
      <p:ext uri="{BB962C8B-B14F-4D97-AF65-F5344CB8AC3E}">
        <p14:creationId xmlns:p14="http://schemas.microsoft.com/office/powerpoint/2010/main" val="2253464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4C6D7CB-490B-41F7-913D-CB6EDE1DED13}"/>
              </a:ext>
            </a:extLst>
          </p:cNvPr>
          <p:cNvSpPr>
            <a:spLocks noGrp="1"/>
          </p:cNvSpPr>
          <p:nvPr>
            <p:ph idx="1"/>
          </p:nvPr>
        </p:nvSpPr>
        <p:spPr>
          <a:xfrm>
            <a:off x="581192" y="2789428"/>
            <a:ext cx="11029615" cy="3634486"/>
          </a:xfrm>
        </p:spPr>
        <p:txBody>
          <a:bodyPr>
            <a:normAutofit/>
          </a:bodyPr>
          <a:lstStyle/>
          <a:p>
            <a:pPr marL="0" indent="0" algn="just">
              <a:lnSpc>
                <a:spcPct val="107000"/>
              </a:lnSpc>
              <a:buNone/>
            </a:pPr>
            <a:r>
              <a:rPr lang="it-IT" sz="3200" dirty="0">
                <a:latin typeface="Calibri" panose="020F0502020204030204" pitchFamily="34" charset="0"/>
                <a:ea typeface="Calibri" panose="020F0502020204030204" pitchFamily="34" charset="0"/>
                <a:cs typeface="Times New Roman" panose="02020603050405020304" pitchFamily="18" charset="0"/>
              </a:rPr>
              <a:t>In breve, è una naturalità di qualcosa che fino a quel momento, in fondo, non esisteva ancora e che, se anche non viene nominata, inizia almeno a essere pensata e analizzata come tale: si tratta della naturalità della società. (Foucault, </a:t>
            </a:r>
            <a:r>
              <a:rPr lang="it-IT" sz="3200" i="1" dirty="0">
                <a:latin typeface="Calibri" panose="020F0502020204030204" pitchFamily="34" charset="0"/>
                <a:ea typeface="Calibri" panose="020F0502020204030204" pitchFamily="34" charset="0"/>
                <a:cs typeface="Times New Roman" panose="02020603050405020304" pitchFamily="18" charset="0"/>
              </a:rPr>
              <a:t>Sicurezza, territorio, popolazione</a:t>
            </a:r>
            <a:r>
              <a:rPr lang="it-IT" sz="3200" dirty="0">
                <a:latin typeface="Calibri" panose="020F0502020204030204" pitchFamily="34" charset="0"/>
                <a:ea typeface="Calibri" panose="020F0502020204030204" pitchFamily="34" charset="0"/>
                <a:cs typeface="Times New Roman" panose="02020603050405020304" pitchFamily="18" charset="0"/>
              </a:rPr>
              <a:t>, p. 254)</a:t>
            </a:r>
          </a:p>
          <a:p>
            <a:pPr marL="514350" lvl="0" indent="-514350" algn="just">
              <a:lnSpc>
                <a:spcPct val="107000"/>
              </a:lnSpc>
              <a:buAutoNum type="arabicPeriod" startAt="3"/>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egnaposto data 3">
            <a:extLst>
              <a:ext uri="{FF2B5EF4-FFF2-40B4-BE49-F238E27FC236}">
                <a16:creationId xmlns:a16="http://schemas.microsoft.com/office/drawing/2014/main" id="{6E1D3C24-CA7F-406A-AD71-39CFE21DC471}"/>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sp>
        <p:nvSpPr>
          <p:cNvPr id="9" name="Titolo 1">
            <a:extLst>
              <a:ext uri="{FF2B5EF4-FFF2-40B4-BE49-F238E27FC236}">
                <a16:creationId xmlns:a16="http://schemas.microsoft.com/office/drawing/2014/main" id="{EC320430-EB96-4334-9BEB-AD6B65F6B3F5}"/>
              </a:ext>
            </a:extLst>
          </p:cNvPr>
          <p:cNvSpPr>
            <a:spLocks noGrp="1"/>
          </p:cNvSpPr>
          <p:nvPr>
            <p:ph type="title"/>
          </p:nvPr>
        </p:nvSpPr>
        <p:spPr>
          <a:xfrm>
            <a:off x="581191" y="851243"/>
            <a:ext cx="11029616" cy="1188720"/>
          </a:xfrm>
        </p:spPr>
        <p:txBody>
          <a:bodyPr>
            <a:normAutofit/>
          </a:bodyPr>
          <a:lstStyle/>
          <a:p>
            <a:r>
              <a:rPr lang="it-IT" dirty="0"/>
              <a:t>Naturalizzazione della società  e Naturalizzazione della scienza economica (A. Smith, Foucault, Sini)</a:t>
            </a:r>
            <a:endParaRPr lang="en-GB" dirty="0"/>
          </a:p>
        </p:txBody>
      </p:sp>
    </p:spTree>
    <p:extLst>
      <p:ext uri="{BB962C8B-B14F-4D97-AF65-F5344CB8AC3E}">
        <p14:creationId xmlns:p14="http://schemas.microsoft.com/office/powerpoint/2010/main" val="4107000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4C6D7CB-490B-41F7-913D-CB6EDE1DED13}"/>
              </a:ext>
            </a:extLst>
          </p:cNvPr>
          <p:cNvSpPr>
            <a:spLocks noGrp="1"/>
          </p:cNvSpPr>
          <p:nvPr>
            <p:ph idx="1"/>
          </p:nvPr>
        </p:nvSpPr>
        <p:spPr>
          <a:xfrm>
            <a:off x="581192" y="2789428"/>
            <a:ext cx="11029615" cy="3634486"/>
          </a:xfrm>
        </p:spPr>
        <p:txBody>
          <a:bodyPr>
            <a:normAutofit/>
          </a:bodyPr>
          <a:lstStyle/>
          <a:p>
            <a:pPr marL="0" lvl="0" indent="0" algn="just">
              <a:lnSpc>
                <a:spcPct val="107000"/>
              </a:lnSpc>
              <a:buNone/>
            </a:pPr>
            <a:r>
              <a:rPr lang="it-IT" sz="3200" dirty="0">
                <a:effectLst/>
                <a:latin typeface="Calibri" panose="020F0502020204030204" pitchFamily="34" charset="0"/>
                <a:ea typeface="Calibri" panose="020F0502020204030204" pitchFamily="34" charset="0"/>
                <a:cs typeface="Times New Roman" panose="02020603050405020304" pitchFamily="18" charset="0"/>
              </a:rPr>
              <a:t>“Gli economisti hanno uno strano modo di procedere. Per essi ci sono due specie di istituzioni, quelle artificiali e quelle naturali. Le istituzioni feudali sono artificiali, quelle borghesi sono naturali. In questo assomigliano ai teologi…” (K. Marx, </a:t>
            </a:r>
            <a:r>
              <a:rPr lang="it-IT" sz="3200" i="1" dirty="0">
                <a:effectLst/>
                <a:latin typeface="Calibri" panose="020F0502020204030204" pitchFamily="34" charset="0"/>
                <a:ea typeface="Calibri" panose="020F0502020204030204" pitchFamily="34" charset="0"/>
                <a:cs typeface="Times New Roman" panose="02020603050405020304" pitchFamily="18" charset="0"/>
              </a:rPr>
              <a:t>Il Capitale</a:t>
            </a:r>
            <a:r>
              <a:rPr lang="it-IT" sz="3200" dirty="0">
                <a:effectLst/>
                <a:latin typeface="Calibri" panose="020F0502020204030204" pitchFamily="34" charset="0"/>
                <a:ea typeface="Calibri" panose="020F0502020204030204" pitchFamily="34" charset="0"/>
                <a:cs typeface="Times New Roman" panose="02020603050405020304" pitchFamily="18" charset="0"/>
              </a:rPr>
              <a:t>, Editori Riuniti 1980, nona ed., p. 113)</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egnaposto data 3">
            <a:extLst>
              <a:ext uri="{FF2B5EF4-FFF2-40B4-BE49-F238E27FC236}">
                <a16:creationId xmlns:a16="http://schemas.microsoft.com/office/drawing/2014/main" id="{6E1D3C24-CA7F-406A-AD71-39CFE21DC471}"/>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sp>
        <p:nvSpPr>
          <p:cNvPr id="9" name="Titolo 1">
            <a:extLst>
              <a:ext uri="{FF2B5EF4-FFF2-40B4-BE49-F238E27FC236}">
                <a16:creationId xmlns:a16="http://schemas.microsoft.com/office/drawing/2014/main" id="{EC320430-EB96-4334-9BEB-AD6B65F6B3F5}"/>
              </a:ext>
            </a:extLst>
          </p:cNvPr>
          <p:cNvSpPr>
            <a:spLocks noGrp="1"/>
          </p:cNvSpPr>
          <p:nvPr>
            <p:ph type="title"/>
          </p:nvPr>
        </p:nvSpPr>
        <p:spPr>
          <a:xfrm>
            <a:off x="581191" y="851243"/>
            <a:ext cx="11029616" cy="1188720"/>
          </a:xfrm>
        </p:spPr>
        <p:txBody>
          <a:bodyPr>
            <a:normAutofit/>
          </a:bodyPr>
          <a:lstStyle/>
          <a:p>
            <a:r>
              <a:rPr lang="it-IT" dirty="0"/>
              <a:t>Marx e la critica dell’economia politica (e della sua presunta naturalità)</a:t>
            </a:r>
            <a:endParaRPr lang="en-GB" dirty="0"/>
          </a:p>
        </p:txBody>
      </p:sp>
    </p:spTree>
    <p:extLst>
      <p:ext uri="{BB962C8B-B14F-4D97-AF65-F5344CB8AC3E}">
        <p14:creationId xmlns:p14="http://schemas.microsoft.com/office/powerpoint/2010/main" val="7833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0C21237-B676-461D-9866-526A639D5485}"/>
              </a:ext>
            </a:extLst>
          </p:cNvPr>
          <p:cNvSpPr>
            <a:spLocks noGrp="1"/>
          </p:cNvSpPr>
          <p:nvPr>
            <p:ph idx="1"/>
          </p:nvPr>
        </p:nvSpPr>
        <p:spPr>
          <a:xfrm>
            <a:off x="726280" y="1219332"/>
            <a:ext cx="11029615" cy="3634486"/>
          </a:xfrm>
        </p:spPr>
        <p:txBody>
          <a:bodyPr>
            <a:noAutofit/>
          </a:bodyPr>
          <a:lstStyle/>
          <a:p>
            <a:pPr marL="0" indent="0">
              <a:buNone/>
            </a:pPr>
            <a:r>
              <a:rPr lang="it-IT" sz="4300" dirty="0"/>
              <a:t>«</a:t>
            </a:r>
            <a:r>
              <a:rPr lang="it-IT" sz="4300" dirty="0" err="1"/>
              <a:t>societas</a:t>
            </a:r>
            <a:r>
              <a:rPr lang="it-IT" sz="4300" dirty="0"/>
              <a:t> </a:t>
            </a:r>
            <a:r>
              <a:rPr lang="it-IT" sz="4300" dirty="0" err="1"/>
              <a:t>civilis</a:t>
            </a:r>
            <a:r>
              <a:rPr lang="it-IT" sz="4300" dirty="0"/>
              <a:t> </a:t>
            </a:r>
            <a:r>
              <a:rPr lang="it-IT" sz="4300" dirty="0" err="1"/>
              <a:t>sive</a:t>
            </a:r>
            <a:r>
              <a:rPr lang="it-IT" sz="4300" dirty="0"/>
              <a:t> populus </a:t>
            </a:r>
            <a:r>
              <a:rPr lang="it-IT" sz="4300" dirty="0" err="1"/>
              <a:t>sive</a:t>
            </a:r>
            <a:r>
              <a:rPr lang="it-IT" sz="4300" dirty="0"/>
              <a:t> res </a:t>
            </a:r>
            <a:r>
              <a:rPr lang="it-IT" sz="4300" dirty="0" err="1"/>
              <a:t>publica</a:t>
            </a:r>
            <a:r>
              <a:rPr lang="it-IT" sz="4300" dirty="0"/>
              <a:t>»</a:t>
            </a:r>
            <a:endParaRPr lang="en-GB" sz="4300" dirty="0"/>
          </a:p>
        </p:txBody>
      </p:sp>
    </p:spTree>
    <p:extLst>
      <p:ext uri="{BB962C8B-B14F-4D97-AF65-F5344CB8AC3E}">
        <p14:creationId xmlns:p14="http://schemas.microsoft.com/office/powerpoint/2010/main" val="153475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0C21237-B676-461D-9866-526A639D5485}"/>
              </a:ext>
            </a:extLst>
          </p:cNvPr>
          <p:cNvSpPr>
            <a:spLocks noGrp="1"/>
          </p:cNvSpPr>
          <p:nvPr>
            <p:ph idx="1"/>
          </p:nvPr>
        </p:nvSpPr>
        <p:spPr>
          <a:xfrm>
            <a:off x="507619" y="2521358"/>
            <a:ext cx="11029615" cy="3634486"/>
          </a:xfrm>
        </p:spPr>
        <p:txBody>
          <a:bodyPr>
            <a:noAutofit/>
          </a:bodyPr>
          <a:lstStyle/>
          <a:p>
            <a:pPr marL="0" indent="0" algn="ctr">
              <a:buNone/>
            </a:pPr>
            <a:r>
              <a:rPr lang="it-IT" sz="4300" dirty="0" err="1"/>
              <a:t>societas</a:t>
            </a:r>
            <a:r>
              <a:rPr lang="it-IT" sz="4300" dirty="0"/>
              <a:t> </a:t>
            </a:r>
            <a:r>
              <a:rPr lang="it-IT" sz="4300" dirty="0" err="1"/>
              <a:t>civilis</a:t>
            </a:r>
            <a:r>
              <a:rPr lang="it-IT" sz="4300" dirty="0"/>
              <a:t> </a:t>
            </a:r>
            <a:r>
              <a:rPr lang="it-IT" sz="4300" dirty="0" err="1"/>
              <a:t>sive</a:t>
            </a:r>
            <a:r>
              <a:rPr lang="it-IT" sz="4300" dirty="0"/>
              <a:t> res </a:t>
            </a:r>
            <a:r>
              <a:rPr lang="it-IT" sz="4300" dirty="0" err="1"/>
              <a:t>publica</a:t>
            </a:r>
            <a:endParaRPr lang="it-IT" sz="4300" dirty="0"/>
          </a:p>
          <a:p>
            <a:pPr marL="0" indent="0" algn="ctr">
              <a:buNone/>
            </a:pPr>
            <a:r>
              <a:rPr lang="it-IT" sz="4300" dirty="0"/>
              <a:t>Vs</a:t>
            </a:r>
          </a:p>
          <a:p>
            <a:pPr marL="0" indent="0" algn="ctr">
              <a:buNone/>
            </a:pPr>
            <a:r>
              <a:rPr lang="it-IT" sz="4300" dirty="0" err="1"/>
              <a:t>societas</a:t>
            </a:r>
            <a:r>
              <a:rPr lang="it-IT" sz="4300" dirty="0"/>
              <a:t> domestica</a:t>
            </a:r>
          </a:p>
          <a:p>
            <a:pPr marL="0" indent="0" algn="ctr">
              <a:buNone/>
            </a:pPr>
            <a:endParaRPr lang="en-GB" sz="4300" dirty="0"/>
          </a:p>
        </p:txBody>
      </p:sp>
    </p:spTree>
    <p:extLst>
      <p:ext uri="{BB962C8B-B14F-4D97-AF65-F5344CB8AC3E}">
        <p14:creationId xmlns:p14="http://schemas.microsoft.com/office/powerpoint/2010/main" val="165550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74959CE-F608-4A09-B883-516273FD46F8}"/>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pic>
        <p:nvPicPr>
          <p:cNvPr id="5" name="Immagine 4">
            <a:extLst>
              <a:ext uri="{FF2B5EF4-FFF2-40B4-BE49-F238E27FC236}">
                <a16:creationId xmlns:a16="http://schemas.microsoft.com/office/drawing/2014/main" id="{8AFB249C-E032-4C7A-A931-2D9CE7D2CEE4}"/>
              </a:ext>
            </a:extLst>
          </p:cNvPr>
          <p:cNvPicPr>
            <a:picLocks noChangeAspect="1"/>
          </p:cNvPicPr>
          <p:nvPr/>
        </p:nvPicPr>
        <p:blipFill>
          <a:blip r:embed="rId2"/>
          <a:stretch>
            <a:fillRect/>
          </a:stretch>
        </p:blipFill>
        <p:spPr>
          <a:xfrm>
            <a:off x="0" y="387350"/>
            <a:ext cx="12192000" cy="5168900"/>
          </a:xfrm>
          <a:prstGeom prst="rect">
            <a:avLst/>
          </a:prstGeom>
        </p:spPr>
      </p:pic>
      <p:sp>
        <p:nvSpPr>
          <p:cNvPr id="6" name="CasellaDiTesto 5">
            <a:extLst>
              <a:ext uri="{FF2B5EF4-FFF2-40B4-BE49-F238E27FC236}">
                <a16:creationId xmlns:a16="http://schemas.microsoft.com/office/drawing/2014/main" id="{C47638A6-B1F5-4723-A851-CFF43CE5504E}"/>
              </a:ext>
            </a:extLst>
          </p:cNvPr>
          <p:cNvSpPr txBox="1"/>
          <p:nvPr/>
        </p:nvSpPr>
        <p:spPr>
          <a:xfrm>
            <a:off x="347870" y="5705061"/>
            <a:ext cx="10624930" cy="369332"/>
          </a:xfrm>
          <a:prstGeom prst="rect">
            <a:avLst/>
          </a:prstGeom>
          <a:noFill/>
        </p:spPr>
        <p:txBody>
          <a:bodyPr wrap="square" rtlCol="0">
            <a:spAutoFit/>
          </a:bodyPr>
          <a:lstStyle/>
          <a:p>
            <a:r>
              <a:rPr lang="it-IT" dirty="0"/>
              <a:t>A. Lorenzetti, </a:t>
            </a:r>
            <a:r>
              <a:rPr lang="it-IT" i="1" dirty="0"/>
              <a:t>Allegoria del Buongoverno</a:t>
            </a:r>
            <a:r>
              <a:rPr lang="it-IT" dirty="0"/>
              <a:t>, Sala dei Nove, Palazzo Pubblico di Siena, 1338-1339</a:t>
            </a:r>
            <a:endParaRPr lang="en-GB" dirty="0"/>
          </a:p>
        </p:txBody>
      </p:sp>
    </p:spTree>
    <p:extLst>
      <p:ext uri="{BB962C8B-B14F-4D97-AF65-F5344CB8AC3E}">
        <p14:creationId xmlns:p14="http://schemas.microsoft.com/office/powerpoint/2010/main" val="1017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AB8D008-978C-49BC-8EE6-65B5E2580956}"/>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pic>
        <p:nvPicPr>
          <p:cNvPr id="6" name="Immagine 5" descr="Immagine che contiene altare&#10;&#10;Descrizione generata automaticamente">
            <a:extLst>
              <a:ext uri="{FF2B5EF4-FFF2-40B4-BE49-F238E27FC236}">
                <a16:creationId xmlns:a16="http://schemas.microsoft.com/office/drawing/2014/main" id="{6D6384F4-0ABF-407E-9256-5A72E88A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500" y="68961"/>
            <a:ext cx="8751134" cy="6114021"/>
          </a:xfrm>
          <a:prstGeom prst="rect">
            <a:avLst/>
          </a:prstGeom>
        </p:spPr>
      </p:pic>
      <p:sp>
        <p:nvSpPr>
          <p:cNvPr id="7" name="CasellaDiTesto 6">
            <a:extLst>
              <a:ext uri="{FF2B5EF4-FFF2-40B4-BE49-F238E27FC236}">
                <a16:creationId xmlns:a16="http://schemas.microsoft.com/office/drawing/2014/main" id="{DB7E1897-6E69-454D-8FFF-CBABA0945C7D}"/>
              </a:ext>
            </a:extLst>
          </p:cNvPr>
          <p:cNvSpPr txBox="1"/>
          <p:nvPr/>
        </p:nvSpPr>
        <p:spPr>
          <a:xfrm>
            <a:off x="1630016" y="6321288"/>
            <a:ext cx="7901609" cy="369332"/>
          </a:xfrm>
          <a:prstGeom prst="rect">
            <a:avLst/>
          </a:prstGeom>
          <a:noFill/>
        </p:spPr>
        <p:txBody>
          <a:bodyPr wrap="square" rtlCol="0">
            <a:spAutoFit/>
          </a:bodyPr>
          <a:lstStyle/>
          <a:p>
            <a:r>
              <a:rPr lang="it-IT" dirty="0"/>
              <a:t>Torre Aquila, Castello del Buonconsiglio, Trento, primi anni del Quattrocento</a:t>
            </a:r>
            <a:endParaRPr lang="en-GB" dirty="0"/>
          </a:p>
        </p:txBody>
      </p:sp>
    </p:spTree>
    <p:extLst>
      <p:ext uri="{BB962C8B-B14F-4D97-AF65-F5344CB8AC3E}">
        <p14:creationId xmlns:p14="http://schemas.microsoft.com/office/powerpoint/2010/main" val="191124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Immagine che contiene testo, libro&#10;&#10;Descrizione generata automaticamente">
            <a:extLst>
              <a:ext uri="{FF2B5EF4-FFF2-40B4-BE49-F238E27FC236}">
                <a16:creationId xmlns:a16="http://schemas.microsoft.com/office/drawing/2014/main" id="{9E92408B-323F-4F8F-802E-6B49E0BC51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3990" y="662432"/>
            <a:ext cx="3487497" cy="5533135"/>
          </a:xfrm>
        </p:spPr>
      </p:pic>
      <p:sp>
        <p:nvSpPr>
          <p:cNvPr id="4" name="Segnaposto data 3">
            <a:extLst>
              <a:ext uri="{FF2B5EF4-FFF2-40B4-BE49-F238E27FC236}">
                <a16:creationId xmlns:a16="http://schemas.microsoft.com/office/drawing/2014/main" id="{26582FF3-A31C-41E1-81EA-7F4FAAC90658}"/>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spTree>
    <p:extLst>
      <p:ext uri="{BB962C8B-B14F-4D97-AF65-F5344CB8AC3E}">
        <p14:creationId xmlns:p14="http://schemas.microsoft.com/office/powerpoint/2010/main" val="209791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6FD09-08C3-4EA2-9394-93589DC96582}"/>
              </a:ext>
            </a:extLst>
          </p:cNvPr>
          <p:cNvSpPr>
            <a:spLocks noGrp="1"/>
          </p:cNvSpPr>
          <p:nvPr>
            <p:ph type="title"/>
          </p:nvPr>
        </p:nvSpPr>
        <p:spPr/>
        <p:txBody>
          <a:bodyPr/>
          <a:lstStyle/>
          <a:p>
            <a:r>
              <a:rPr lang="it-IT" dirty="0"/>
              <a:t>GIUSNATURALISMO</a:t>
            </a:r>
            <a:endParaRPr lang="en-GB" dirty="0"/>
          </a:p>
        </p:txBody>
      </p:sp>
      <p:sp>
        <p:nvSpPr>
          <p:cNvPr id="3" name="Segnaposto contenuto 2">
            <a:extLst>
              <a:ext uri="{FF2B5EF4-FFF2-40B4-BE49-F238E27FC236}">
                <a16:creationId xmlns:a16="http://schemas.microsoft.com/office/drawing/2014/main" id="{38496D52-9200-4BA8-9A14-D50FDE6AD50E}"/>
              </a:ext>
            </a:extLst>
          </p:cNvPr>
          <p:cNvSpPr>
            <a:spLocks noGrp="1"/>
          </p:cNvSpPr>
          <p:nvPr>
            <p:ph idx="1"/>
          </p:nvPr>
        </p:nvSpPr>
        <p:spPr/>
        <p:txBody>
          <a:bodyPr/>
          <a:lstStyle/>
          <a:p>
            <a:pPr marL="0" indent="0" algn="just">
              <a:buNone/>
            </a:pPr>
            <a:r>
              <a:rPr lang="it-IT" sz="3200" dirty="0">
                <a:effectLst/>
                <a:latin typeface="Calibri" panose="020F0502020204030204" pitchFamily="34" charset="0"/>
                <a:ea typeface="Calibri" panose="020F0502020204030204" pitchFamily="34" charset="0"/>
                <a:cs typeface="Times New Roman" panose="02020603050405020304" pitchFamily="18" charset="0"/>
              </a:rPr>
              <a:t>Il giusnaturalismo (o dottrina del diritto naturale) è una dottrina, o meglio un insieme di dottrine che nascono in Europa nel corso del XVI secolo e si diffondono in particolare nel XVII secolo. L’idea di fondo che accomuna tutte queste dottrine è che esistano dei diritti naturali uguali per tutti gli esseri umani. Questi diritti naturali non trovano il loro fondamento in Dio, ma nella natura.</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egnaposto data 3">
            <a:extLst>
              <a:ext uri="{FF2B5EF4-FFF2-40B4-BE49-F238E27FC236}">
                <a16:creationId xmlns:a16="http://schemas.microsoft.com/office/drawing/2014/main" id="{BC584DE0-D871-4274-8494-ADD9554DD251}"/>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spTree>
    <p:extLst>
      <p:ext uri="{BB962C8B-B14F-4D97-AF65-F5344CB8AC3E}">
        <p14:creationId xmlns:p14="http://schemas.microsoft.com/office/powerpoint/2010/main" val="236306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DB788683-D60B-45F8-804D-9274EFB0941D}"/>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pic>
        <p:nvPicPr>
          <p:cNvPr id="1028" name="Picture 4" descr="http://3.bp.blogspot.com/-GpgfBt_POAg/UJE6WxT48cI/AAAAAAAAAFM/IBdQxX--QuI/s1600/Hobbes-Leviathan.png">
            <a:extLst>
              <a:ext uri="{FF2B5EF4-FFF2-40B4-BE49-F238E27FC236}">
                <a16:creationId xmlns:a16="http://schemas.microsoft.com/office/drawing/2014/main" id="{A9BAA3B8-A602-4EFC-8FEF-D8C380D5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812" y="965966"/>
            <a:ext cx="6705730" cy="518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66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DEC65873-F737-402A-A8D8-BCE038F9257D}"/>
              </a:ext>
            </a:extLst>
          </p:cNvPr>
          <p:cNvSpPr>
            <a:spLocks noGrp="1"/>
          </p:cNvSpPr>
          <p:nvPr>
            <p:ph type="dt" sz="half" idx="10"/>
          </p:nvPr>
        </p:nvSpPr>
        <p:spPr/>
        <p:txBody>
          <a:bodyPr/>
          <a:lstStyle/>
          <a:p>
            <a:pPr rtl="0"/>
            <a:fld id="{FC16C3F1-EAB4-40C7-A804-E4164A432ACC}" type="datetime1">
              <a:rPr lang="it-IT" smtClean="0"/>
              <a:t>22/04/2022</a:t>
            </a:fld>
            <a:endParaRPr lang="en-US" dirty="0"/>
          </a:p>
        </p:txBody>
      </p:sp>
      <p:pic>
        <p:nvPicPr>
          <p:cNvPr id="1026" name="Picture 2" descr="Image dans Infobox.">
            <a:extLst>
              <a:ext uri="{FF2B5EF4-FFF2-40B4-BE49-F238E27FC236}">
                <a16:creationId xmlns:a16="http://schemas.microsoft.com/office/drawing/2014/main" id="{0F5C8F53-43DC-4574-BE7E-0B1689FCAA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5548" y="652997"/>
            <a:ext cx="3496609" cy="585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6808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863_TF33552983" id="{792024A4-83F0-453F-A4BD-1CB3E5CCBFB1}" vid="{E95525AB-6E82-4195-972A-6448D521CC3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{14C22A1A-4676-4D49-82AA-8C222C3EB773}tf33552983_win32</Template>
  <TotalTime>659</TotalTime>
  <Words>922</Words>
  <Application>Microsoft Office PowerPoint</Application>
  <PresentationFormat>Widescreen</PresentationFormat>
  <Paragraphs>47</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Calibri</vt:lpstr>
      <vt:lpstr>Franklin Gothic Book</vt:lpstr>
      <vt:lpstr>Franklin Gothic Demi</vt:lpstr>
      <vt:lpstr>Wingdings 2</vt:lpstr>
      <vt:lpstr>DividendVTI</vt:lpstr>
      <vt:lpstr>Filosofia Sociale</vt:lpstr>
      <vt:lpstr>Presentazione standard di PowerPoint</vt:lpstr>
      <vt:lpstr>Presentazione standard di PowerPoint</vt:lpstr>
      <vt:lpstr>Presentazione standard di PowerPoint</vt:lpstr>
      <vt:lpstr>Presentazione standard di PowerPoint</vt:lpstr>
      <vt:lpstr>Presentazione standard di PowerPoint</vt:lpstr>
      <vt:lpstr>GIUSNATURALISMO</vt:lpstr>
      <vt:lpstr>Presentazione standard di PowerPoint</vt:lpstr>
      <vt:lpstr>Presentazione standard di PowerPoint</vt:lpstr>
      <vt:lpstr>Sieyés </vt:lpstr>
      <vt:lpstr>La nascita dell’economia (politica) </vt:lpstr>
      <vt:lpstr>Presentazione standard di PowerPoint</vt:lpstr>
      <vt:lpstr>L’economia di mercato ha bisogno di: </vt:lpstr>
      <vt:lpstr>L’economia di mercato ha bisogno di: </vt:lpstr>
      <vt:lpstr>La calcolabilità e la scienza economica</vt:lpstr>
      <vt:lpstr>Naturalizzazione della società  e Naturalizzazione della scienza economica (A. Smith, Foucault, sini)</vt:lpstr>
      <vt:lpstr>Naturalizzazione della società  e Naturalizzazione della scienza economica (A. Smith, Foucault, Sini)</vt:lpstr>
      <vt:lpstr>Marx e la critica dell’economia politica (e della sua presunta naturalità)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Filosofia Sociale</dc:title>
  <dc:creator>Michele Basso</dc:creator>
  <cp:lastModifiedBy>Michele Basso</cp:lastModifiedBy>
  <cp:revision>30</cp:revision>
  <cp:lastPrinted>2021-02-27T11:34:16Z</cp:lastPrinted>
  <dcterms:created xsi:type="dcterms:W3CDTF">2021-02-18T11:14:19Z</dcterms:created>
  <dcterms:modified xsi:type="dcterms:W3CDTF">2022-04-22T08:16:38Z</dcterms:modified>
</cp:coreProperties>
</file>