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Coloniality of power and de-colonial thinking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W.D. </a:t>
            </a:r>
            <a:r>
              <a:rPr lang="en-GB" b="1" dirty="0" err="1">
                <a:solidFill>
                  <a:schemeClr val="tx1"/>
                </a:solidFill>
              </a:rPr>
              <a:t>Mignolo</a:t>
            </a:r>
            <a:r>
              <a:rPr lang="en-GB" b="1" dirty="0">
                <a:solidFill>
                  <a:schemeClr val="tx1"/>
                </a:solidFill>
              </a:rPr>
              <a:t>, A. Escobar: chap. 1 (Introduction)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3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difference between de-colonial thinking and Marxism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741714"/>
            <a:ext cx="8915400" cy="3777622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Marxism and de-colonial projects point toward the same </a:t>
            </a:r>
            <a:r>
              <a:rPr lang="en-US" sz="2400" b="1" dirty="0" smtClean="0">
                <a:solidFill>
                  <a:schemeClr val="tx1"/>
                </a:solidFill>
              </a:rPr>
              <a:t>direction, but </a:t>
            </a:r>
            <a:r>
              <a:rPr lang="en-US" sz="2400" b="1" dirty="0">
                <a:solidFill>
                  <a:schemeClr val="tx1"/>
                </a:solidFill>
              </a:rPr>
              <a:t>each has quite different agendas. De-colonial projects cannot be </a:t>
            </a:r>
            <a:r>
              <a:rPr lang="en-US" sz="2400" b="1" dirty="0" smtClean="0">
                <a:solidFill>
                  <a:schemeClr val="tx1"/>
                </a:solidFill>
              </a:rPr>
              <a:t>subsumed under </a:t>
            </a:r>
            <a:r>
              <a:rPr lang="en-US" sz="2400" b="1" dirty="0">
                <a:solidFill>
                  <a:schemeClr val="tx1"/>
                </a:solidFill>
              </a:rPr>
              <a:t>Marxist ideology; Marxism should be subsumed under </a:t>
            </a:r>
            <a:r>
              <a:rPr lang="en-US" sz="2400" b="1" dirty="0" smtClean="0">
                <a:solidFill>
                  <a:schemeClr val="tx1"/>
                </a:solidFill>
              </a:rPr>
              <a:t>de-colonial </a:t>
            </a:r>
            <a:r>
              <a:rPr lang="en-US" sz="2400" b="1" dirty="0" smtClean="0">
                <a:solidFill>
                  <a:schemeClr val="tx1"/>
                </a:solidFill>
              </a:rPr>
              <a:t>projects.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Look </a:t>
            </a:r>
            <a:r>
              <a:rPr lang="en-US" sz="2400" b="1" dirty="0">
                <a:solidFill>
                  <a:schemeClr val="tx1"/>
                </a:solidFill>
              </a:rPr>
              <a:t>at the directionality of </a:t>
            </a:r>
            <a:r>
              <a:rPr lang="en-US" sz="2400" b="1" dirty="0" smtClean="0">
                <a:solidFill>
                  <a:schemeClr val="tx1"/>
                </a:solidFill>
              </a:rPr>
              <a:t>the coloniality </a:t>
            </a:r>
            <a:r>
              <a:rPr lang="en-US" sz="2400" b="1" dirty="0">
                <a:solidFill>
                  <a:schemeClr val="tx1"/>
                </a:solidFill>
              </a:rPr>
              <a:t>of power (e.g., the colonial matrix of power), and you will </a:t>
            </a:r>
            <a:r>
              <a:rPr lang="en-US" sz="2400" b="1" dirty="0" smtClean="0">
                <a:solidFill>
                  <a:schemeClr val="tx1"/>
                </a:solidFill>
              </a:rPr>
              <a:t>soon realize </a:t>
            </a:r>
            <a:r>
              <a:rPr lang="en-US" sz="2400" b="1" dirty="0">
                <a:solidFill>
                  <a:schemeClr val="tx1"/>
                </a:solidFill>
              </a:rPr>
              <a:t>that Marxism would be an imperial ideology from the left, </a:t>
            </a:r>
            <a:r>
              <a:rPr lang="en-US" sz="2400" b="1" dirty="0" smtClean="0">
                <a:solidFill>
                  <a:schemeClr val="tx1"/>
                </a:solidFill>
              </a:rPr>
              <a:t>by imagining </a:t>
            </a:r>
            <a:r>
              <a:rPr lang="en-US" sz="2400" b="1" dirty="0">
                <a:solidFill>
                  <a:schemeClr val="tx1"/>
                </a:solidFill>
              </a:rPr>
              <a:t>that Marxism, instead of Neo-Liberalism or </a:t>
            </a:r>
            <a:r>
              <a:rPr lang="en-US" sz="2400" b="1" dirty="0" smtClean="0">
                <a:solidFill>
                  <a:schemeClr val="tx1"/>
                </a:solidFill>
              </a:rPr>
              <a:t>Islamism, </a:t>
            </a:r>
            <a:r>
              <a:rPr lang="en-US" sz="2400" b="1" dirty="0">
                <a:solidFill>
                  <a:schemeClr val="tx1"/>
                </a:solidFill>
              </a:rPr>
              <a:t>is the good abstract universal for the entire </a:t>
            </a:r>
            <a:r>
              <a:rPr lang="en-US" sz="2400" b="1" dirty="0" smtClean="0">
                <a:solidFill>
                  <a:schemeClr val="tx1"/>
                </a:solidFill>
              </a:rPr>
              <a:t>humanity.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62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W.D. </a:t>
            </a:r>
            <a:r>
              <a:rPr lang="en-GB" b="1" dirty="0" err="1">
                <a:solidFill>
                  <a:schemeClr val="tx1"/>
                </a:solidFill>
              </a:rPr>
              <a:t>Mignolo</a:t>
            </a:r>
            <a:r>
              <a:rPr lang="en-GB" b="1" dirty="0">
                <a:solidFill>
                  <a:schemeClr val="tx1"/>
                </a:solidFill>
              </a:rPr>
              <a:t>, A. Escobar, </a:t>
            </a:r>
            <a:r>
              <a:rPr lang="en-GB" b="1" i="1" dirty="0">
                <a:solidFill>
                  <a:schemeClr val="tx1"/>
                </a:solidFill>
              </a:rPr>
              <a:t>Globalization and the </a:t>
            </a:r>
            <a:r>
              <a:rPr lang="en-GB" b="1" i="1" dirty="0" err="1">
                <a:solidFill>
                  <a:schemeClr val="tx1"/>
                </a:solidFill>
              </a:rPr>
              <a:t>Decolonial</a:t>
            </a:r>
            <a:r>
              <a:rPr lang="en-GB" b="1" i="1" dirty="0">
                <a:solidFill>
                  <a:schemeClr val="tx1"/>
                </a:solidFill>
              </a:rPr>
              <a:t> Option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The book </a:t>
            </a:r>
            <a:r>
              <a:rPr lang="en-US" sz="2400" b="1" dirty="0" smtClean="0">
                <a:solidFill>
                  <a:schemeClr val="tx1"/>
                </a:solidFill>
              </a:rPr>
              <a:t>is </a:t>
            </a:r>
            <a:r>
              <a:rPr lang="en-US" sz="2400" b="1" dirty="0">
                <a:solidFill>
                  <a:schemeClr val="tx1"/>
                </a:solidFill>
              </a:rPr>
              <a:t>the work of </a:t>
            </a:r>
            <a:r>
              <a:rPr lang="en-US" sz="2400" b="1" u="sng" dirty="0">
                <a:solidFill>
                  <a:schemeClr val="tx1"/>
                </a:solidFill>
              </a:rPr>
              <a:t>a research collective </a:t>
            </a:r>
            <a:r>
              <a:rPr lang="en-US" sz="2400" b="1" dirty="0">
                <a:solidFill>
                  <a:schemeClr val="tx1"/>
                </a:solidFill>
              </a:rPr>
              <a:t>that evolved around the notion of "coloniality", understood as the hidden agenda and the darker side of modernity and whose </a:t>
            </a:r>
            <a:r>
              <a:rPr lang="en-US" sz="2400" b="1" u="sng" dirty="0">
                <a:solidFill>
                  <a:schemeClr val="tx1"/>
                </a:solidFill>
              </a:rPr>
              <a:t>members are based in South America and the United States</a:t>
            </a:r>
            <a:r>
              <a:rPr lang="en-US" sz="2400" b="1" dirty="0">
                <a:solidFill>
                  <a:schemeClr val="tx1"/>
                </a:solidFill>
              </a:rPr>
              <a:t>. The project called for an understanding of modernity not from modernity itself but from its darker side, coloniality, and proposes the de-colonization of knowledge as epistemological restitution with political and ethical </a:t>
            </a:r>
            <a:r>
              <a:rPr lang="en-US" sz="2400" b="1" dirty="0" smtClean="0">
                <a:solidFill>
                  <a:schemeClr val="tx1"/>
                </a:solidFill>
              </a:rPr>
              <a:t>implications.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Critical Project to De-</a:t>
            </a:r>
            <a:r>
              <a:rPr lang="it-IT" dirty="0" err="1" smtClean="0"/>
              <a:t>colonial</a:t>
            </a:r>
            <a:r>
              <a:rPr lang="it-IT" dirty="0" smtClean="0"/>
              <a:t> Option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262743"/>
            <a:ext cx="8915400" cy="4648479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The book is </a:t>
            </a:r>
            <a:r>
              <a:rPr lang="en-US" b="1" dirty="0">
                <a:solidFill>
                  <a:schemeClr val="tx1"/>
                </a:solidFill>
              </a:rPr>
              <a:t>the outcome of </a:t>
            </a:r>
            <a:r>
              <a:rPr lang="en-US" b="1" dirty="0" smtClean="0">
                <a:solidFill>
                  <a:schemeClr val="tx1"/>
                </a:solidFill>
              </a:rPr>
              <a:t>a </a:t>
            </a:r>
            <a:r>
              <a:rPr lang="en-US" b="1" u="sng" dirty="0" smtClean="0">
                <a:solidFill>
                  <a:schemeClr val="tx1"/>
                </a:solidFill>
              </a:rPr>
              <a:t>workshop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The workshop focused on the following question: what are the </a:t>
            </a:r>
            <a:r>
              <a:rPr lang="en-US" b="1" dirty="0" smtClean="0">
                <a:solidFill>
                  <a:schemeClr val="tx1"/>
                </a:solidFill>
              </a:rPr>
              <a:t>differences between de-colonization </a:t>
            </a:r>
            <a:r>
              <a:rPr lang="en-US" b="1" dirty="0">
                <a:solidFill>
                  <a:schemeClr val="tx1"/>
                </a:solidFill>
              </a:rPr>
              <a:t>of knowledge </a:t>
            </a:r>
            <a:r>
              <a:rPr lang="en-US" b="1" dirty="0" smtClean="0">
                <a:solidFill>
                  <a:schemeClr val="tx1"/>
                </a:solidFill>
              </a:rPr>
              <a:t>as a critical project and other </a:t>
            </a:r>
            <a:r>
              <a:rPr lang="it-IT" b="1" dirty="0" err="1" smtClean="0">
                <a:solidFill>
                  <a:schemeClr val="tx1"/>
                </a:solidFill>
              </a:rPr>
              <a:t>contemporary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>
                <a:solidFill>
                  <a:schemeClr val="tx1"/>
                </a:solidFill>
              </a:rPr>
              <a:t>critical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projects</a:t>
            </a:r>
            <a:r>
              <a:rPr lang="it-IT" b="1" dirty="0" smtClean="0">
                <a:solidFill>
                  <a:schemeClr val="tx1"/>
                </a:solidFill>
              </a:rPr>
              <a:t>?</a:t>
            </a:r>
            <a:endParaRPr lang="it-IT" b="1" dirty="0">
              <a:solidFill>
                <a:schemeClr val="tx1"/>
              </a:solidFill>
            </a:endParaRPr>
          </a:p>
          <a:p>
            <a:r>
              <a:rPr lang="it-IT" b="1" dirty="0" err="1" smtClean="0">
                <a:solidFill>
                  <a:schemeClr val="tx1"/>
                </a:solidFill>
              </a:rPr>
              <a:t>What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is</a:t>
            </a:r>
            <a:r>
              <a:rPr lang="it-IT" b="1" dirty="0" smtClean="0">
                <a:solidFill>
                  <a:schemeClr val="tx1"/>
                </a:solidFill>
              </a:rPr>
              <a:t> a </a:t>
            </a:r>
            <a:r>
              <a:rPr lang="it-IT" b="1" dirty="0" err="1" smtClean="0">
                <a:solidFill>
                  <a:schemeClr val="tx1"/>
                </a:solidFill>
              </a:rPr>
              <a:t>critical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theory</a:t>
            </a:r>
            <a:r>
              <a:rPr lang="it-IT" b="1" dirty="0" smtClean="0">
                <a:solidFill>
                  <a:schemeClr val="tx1"/>
                </a:solidFill>
              </a:rPr>
              <a:t>? The </a:t>
            </a:r>
            <a:r>
              <a:rPr lang="it-IT" b="1" dirty="0" err="1" smtClean="0">
                <a:solidFill>
                  <a:schemeClr val="tx1"/>
                </a:solidFill>
              </a:rPr>
              <a:t>reference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 err="1" smtClean="0">
                <a:solidFill>
                  <a:schemeClr val="tx1"/>
                </a:solidFill>
              </a:rPr>
              <a:t>is</a:t>
            </a:r>
            <a:r>
              <a:rPr lang="it-IT" b="1" dirty="0" smtClean="0">
                <a:solidFill>
                  <a:schemeClr val="tx1"/>
                </a:solidFill>
              </a:rPr>
              <a:t> to the Frankfurt School (Max Horkheimer, Theodor Adorno). </a:t>
            </a:r>
            <a:r>
              <a:rPr lang="it-IT" b="1" dirty="0">
                <a:solidFill>
                  <a:schemeClr val="tx1"/>
                </a:solidFill>
              </a:rPr>
              <a:t>Frankfurt School </a:t>
            </a:r>
            <a:r>
              <a:rPr lang="it-IT" b="1" dirty="0" err="1" smtClean="0">
                <a:solidFill>
                  <a:schemeClr val="tx1"/>
                </a:solidFill>
              </a:rPr>
              <a:t>condensed</a:t>
            </a:r>
            <a:r>
              <a:rPr lang="it-IT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 </a:t>
            </a:r>
            <a:r>
              <a:rPr lang="en-US" b="1" dirty="0">
                <a:solidFill>
                  <a:schemeClr val="tx1"/>
                </a:solidFill>
              </a:rPr>
              <a:t>tradition of Jewish critical thinkers in Germany during the early years </a:t>
            </a:r>
            <a:r>
              <a:rPr lang="en-US" b="1" dirty="0" smtClean="0">
                <a:solidFill>
                  <a:schemeClr val="tx1"/>
                </a:solidFill>
              </a:rPr>
              <a:t>of Hitler’s </a:t>
            </a:r>
            <a:r>
              <a:rPr lang="en-US" b="1" dirty="0">
                <a:solidFill>
                  <a:schemeClr val="tx1"/>
                </a:solidFill>
              </a:rPr>
              <a:t>regime that although Marxist in spirit was entangled with </a:t>
            </a:r>
            <a:r>
              <a:rPr lang="en-US" b="1" dirty="0" smtClean="0">
                <a:solidFill>
                  <a:schemeClr val="tx1"/>
                </a:solidFill>
              </a:rPr>
              <a:t>racism and </a:t>
            </a:r>
            <a:r>
              <a:rPr lang="en-US" b="1" dirty="0">
                <a:solidFill>
                  <a:schemeClr val="tx1"/>
                </a:solidFill>
              </a:rPr>
              <a:t>coloniality in the </a:t>
            </a:r>
            <a:r>
              <a:rPr lang="en-US" b="1" dirty="0" smtClean="0">
                <a:solidFill>
                  <a:schemeClr val="tx1"/>
                </a:solidFill>
              </a:rPr>
              <a:t>body.</a:t>
            </a:r>
          </a:p>
          <a:p>
            <a:r>
              <a:rPr lang="it-IT" b="1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Holocaust </a:t>
            </a:r>
            <a:r>
              <a:rPr lang="en-US" b="1" dirty="0">
                <a:solidFill>
                  <a:schemeClr val="tx1"/>
                </a:solidFill>
              </a:rPr>
              <a:t>was a racial crime perpetrated against racialized whites in </a:t>
            </a:r>
            <a:r>
              <a:rPr lang="en-US" b="1" dirty="0" smtClean="0">
                <a:solidFill>
                  <a:schemeClr val="tx1"/>
                </a:solidFill>
              </a:rPr>
              <a:t>Europe, applying </a:t>
            </a:r>
            <a:r>
              <a:rPr lang="en-US" b="1" dirty="0">
                <a:solidFill>
                  <a:schemeClr val="tx1"/>
                </a:solidFill>
              </a:rPr>
              <a:t>the same logic that the colonizer had applied to people of </a:t>
            </a:r>
            <a:r>
              <a:rPr lang="en-US" b="1" dirty="0" smtClean="0">
                <a:solidFill>
                  <a:schemeClr val="tx1"/>
                </a:solidFill>
              </a:rPr>
              <a:t>color </a:t>
            </a:r>
            <a:r>
              <a:rPr lang="it-IT" b="1" dirty="0" err="1" smtClean="0">
                <a:solidFill>
                  <a:schemeClr val="tx1"/>
                </a:solidFill>
              </a:rPr>
              <a:t>outside</a:t>
            </a:r>
            <a:r>
              <a:rPr lang="it-IT" b="1" dirty="0" smtClean="0">
                <a:solidFill>
                  <a:schemeClr val="tx1"/>
                </a:solidFill>
              </a:rPr>
              <a:t> </a:t>
            </a:r>
            <a:r>
              <a:rPr lang="it-IT" b="1" dirty="0">
                <a:solidFill>
                  <a:schemeClr val="tx1"/>
                </a:solidFill>
              </a:rPr>
              <a:t>of </a:t>
            </a:r>
            <a:r>
              <a:rPr lang="it-IT" b="1" dirty="0" smtClean="0">
                <a:solidFill>
                  <a:schemeClr val="tx1"/>
                </a:solidFill>
              </a:rPr>
              <a:t>Europe.</a:t>
            </a:r>
          </a:p>
          <a:p>
            <a:r>
              <a:rPr lang="en-US" b="1" dirty="0">
                <a:solidFill>
                  <a:schemeClr val="tx1"/>
                </a:solidFill>
              </a:rPr>
              <a:t>While de-coloniality names critical </a:t>
            </a:r>
            <a:r>
              <a:rPr lang="en-US" b="1" dirty="0" smtClean="0">
                <a:solidFill>
                  <a:schemeClr val="tx1"/>
                </a:solidFill>
              </a:rPr>
              <a:t>thoughts emerging </a:t>
            </a:r>
            <a:r>
              <a:rPr lang="en-US" b="1" dirty="0">
                <a:solidFill>
                  <a:schemeClr val="tx1"/>
                </a:solidFill>
              </a:rPr>
              <a:t>in the colonies and ex-colonies, Jewish critical traditions in </a:t>
            </a:r>
            <a:r>
              <a:rPr lang="en-US" b="1" dirty="0" smtClean="0">
                <a:solidFill>
                  <a:schemeClr val="tx1"/>
                </a:solidFill>
              </a:rPr>
              <a:t>Europe, since </a:t>
            </a:r>
            <a:r>
              <a:rPr lang="en-US" b="1" dirty="0">
                <a:solidFill>
                  <a:schemeClr val="tx1"/>
                </a:solidFill>
              </a:rPr>
              <a:t>the nineteenth century, materialized as the internal responses </a:t>
            </a:r>
            <a:r>
              <a:rPr lang="en-US" b="1" dirty="0" smtClean="0">
                <a:solidFill>
                  <a:schemeClr val="tx1"/>
                </a:solidFill>
              </a:rPr>
              <a:t>to European </a:t>
            </a:r>
            <a:r>
              <a:rPr lang="en-US" b="1" dirty="0">
                <a:solidFill>
                  <a:schemeClr val="tx1"/>
                </a:solidFill>
              </a:rPr>
              <a:t>formation of imperial </a:t>
            </a:r>
            <a:r>
              <a:rPr lang="en-US" b="1" dirty="0" smtClean="0">
                <a:solidFill>
                  <a:schemeClr val="tx1"/>
                </a:solidFill>
              </a:rPr>
              <a:t>nation-states.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89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Critical Project to De-</a:t>
            </a:r>
            <a:r>
              <a:rPr lang="it-IT" dirty="0" err="1">
                <a:solidFill>
                  <a:schemeClr val="tx1"/>
                </a:solidFill>
              </a:rPr>
              <a:t>colonial</a:t>
            </a:r>
            <a:r>
              <a:rPr lang="it-IT" dirty="0">
                <a:solidFill>
                  <a:schemeClr val="tx1"/>
                </a:solidFill>
              </a:rPr>
              <a:t> Option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567543"/>
            <a:ext cx="8915400" cy="4343679"/>
          </a:xfrm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chemeClr val="tx1"/>
                </a:solidFill>
              </a:rPr>
              <a:t>The book </a:t>
            </a:r>
            <a:r>
              <a:rPr lang="en-US" sz="2000" b="1" dirty="0">
                <a:solidFill>
                  <a:schemeClr val="tx1"/>
                </a:solidFill>
              </a:rPr>
              <a:t>intends to be a contribution to the advancement of </a:t>
            </a:r>
            <a:r>
              <a:rPr lang="en-US" sz="2000" b="1" dirty="0" smtClean="0">
                <a:solidFill>
                  <a:schemeClr val="tx1"/>
                </a:solidFill>
              </a:rPr>
              <a:t>de-colonial thinking </a:t>
            </a:r>
            <a:r>
              <a:rPr lang="en-US" sz="2000" b="1" dirty="0">
                <a:solidFill>
                  <a:schemeClr val="tx1"/>
                </a:solidFill>
              </a:rPr>
              <a:t>as a particular kind of critical theory and to the de-colonial </a:t>
            </a:r>
            <a:r>
              <a:rPr lang="en-US" sz="2000" b="1" dirty="0" smtClean="0">
                <a:solidFill>
                  <a:schemeClr val="tx1"/>
                </a:solidFill>
              </a:rPr>
              <a:t>option as </a:t>
            </a:r>
            <a:r>
              <a:rPr lang="en-US" sz="2000" b="1" dirty="0">
                <a:solidFill>
                  <a:schemeClr val="tx1"/>
                </a:solidFill>
              </a:rPr>
              <a:t>a specific orientation of </a:t>
            </a:r>
            <a:r>
              <a:rPr lang="en-US" sz="2000" b="1" dirty="0" smtClean="0">
                <a:solidFill>
                  <a:schemeClr val="tx1"/>
                </a:solidFill>
              </a:rPr>
              <a:t>doing.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Authors  assume that </a:t>
            </a:r>
            <a:r>
              <a:rPr lang="en-US" sz="2000" b="1" dirty="0">
                <a:solidFill>
                  <a:schemeClr val="tx1"/>
                </a:solidFill>
              </a:rPr>
              <a:t>critical theory in the </a:t>
            </a:r>
            <a:r>
              <a:rPr lang="en-US" sz="2000" b="1" dirty="0" smtClean="0">
                <a:solidFill>
                  <a:schemeClr val="tx1"/>
                </a:solidFill>
              </a:rPr>
              <a:t>Marxist genealogy </a:t>
            </a:r>
            <a:r>
              <a:rPr lang="en-US" sz="2000" b="1" dirty="0">
                <a:solidFill>
                  <a:schemeClr val="tx1"/>
                </a:solidFill>
              </a:rPr>
              <a:t>of thought, as articulated </a:t>
            </a:r>
            <a:r>
              <a:rPr lang="en-US" sz="2000" b="1" dirty="0" smtClean="0">
                <a:solidFill>
                  <a:schemeClr val="tx1"/>
                </a:solidFill>
              </a:rPr>
              <a:t>by </a:t>
            </a:r>
            <a:r>
              <a:rPr lang="it-IT" sz="2000" b="1" dirty="0">
                <a:solidFill>
                  <a:schemeClr val="tx1"/>
                </a:solidFill>
              </a:rPr>
              <a:t>Frankfurt School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is also a </a:t>
            </a:r>
            <a:r>
              <a:rPr lang="en-US" sz="2000" b="1" dirty="0" smtClean="0">
                <a:solidFill>
                  <a:schemeClr val="tx1"/>
                </a:solidFill>
              </a:rPr>
              <a:t>particular kind </a:t>
            </a:r>
            <a:r>
              <a:rPr lang="en-US" sz="2000" b="1" dirty="0">
                <a:solidFill>
                  <a:schemeClr val="tx1"/>
                </a:solidFill>
              </a:rPr>
              <a:t>of critical theory and not the norm or the master paradigm </a:t>
            </a:r>
            <a:r>
              <a:rPr lang="en-US" sz="2000" b="1" dirty="0" smtClean="0">
                <a:solidFill>
                  <a:schemeClr val="tx1"/>
                </a:solidFill>
              </a:rPr>
              <a:t>against which </a:t>
            </a:r>
            <a:r>
              <a:rPr lang="en-US" sz="2000" b="1" dirty="0">
                <a:solidFill>
                  <a:schemeClr val="tx1"/>
                </a:solidFill>
              </a:rPr>
              <a:t>all other projects should be compared, measured, evaluated </a:t>
            </a:r>
            <a:r>
              <a:rPr lang="en-US" sz="2000" b="1" dirty="0" smtClean="0">
                <a:solidFill>
                  <a:schemeClr val="tx1"/>
                </a:solidFill>
              </a:rPr>
              <a:t>and </a:t>
            </a:r>
            <a:r>
              <a:rPr lang="it-IT" sz="2000" b="1" dirty="0" err="1" smtClean="0">
                <a:solidFill>
                  <a:schemeClr val="tx1"/>
                </a:solidFill>
              </a:rPr>
              <a:t>judged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Master paradigms are just but options dressed with universal </a:t>
            </a:r>
            <a:r>
              <a:rPr lang="en-US" sz="2000" b="1" dirty="0" smtClean="0">
                <a:solidFill>
                  <a:schemeClr val="tx1"/>
                </a:solidFill>
              </a:rPr>
              <a:t>clothes. One </a:t>
            </a:r>
            <a:r>
              <a:rPr lang="en-US" sz="2000" b="1" dirty="0">
                <a:solidFill>
                  <a:schemeClr val="tx1"/>
                </a:solidFill>
              </a:rPr>
              <a:t>of the consequences of de-colonial options is to make clear </a:t>
            </a:r>
            <a:r>
              <a:rPr lang="en-US" sz="2000" b="1" dirty="0" smtClean="0">
                <a:solidFill>
                  <a:schemeClr val="tx1"/>
                </a:solidFill>
              </a:rPr>
              <a:t>precisely that </a:t>
            </a:r>
            <a:r>
              <a:rPr lang="en-US" sz="2000" b="1" dirty="0">
                <a:solidFill>
                  <a:schemeClr val="tx1"/>
                </a:solidFill>
              </a:rPr>
              <a:t>master paradigms and abstract </a:t>
            </a:r>
            <a:r>
              <a:rPr lang="en-US" sz="2000" b="1" dirty="0" smtClean="0">
                <a:solidFill>
                  <a:schemeClr val="tx1"/>
                </a:solidFill>
              </a:rPr>
              <a:t>universals are still </a:t>
            </a:r>
            <a:r>
              <a:rPr lang="it-IT" sz="2000" b="1" dirty="0" err="1">
                <a:solidFill>
                  <a:schemeClr val="tx1"/>
                </a:solidFill>
              </a:rPr>
              <a:t>caught</a:t>
            </a:r>
            <a:r>
              <a:rPr lang="it-IT" sz="2000" b="1" dirty="0">
                <a:solidFill>
                  <a:schemeClr val="tx1"/>
                </a:solidFill>
              </a:rPr>
              <a:t> in </a:t>
            </a:r>
            <a:r>
              <a:rPr lang="it-IT" sz="2000" b="1" dirty="0" err="1">
                <a:solidFill>
                  <a:schemeClr val="tx1"/>
                </a:solidFill>
              </a:rPr>
              <a:t>imperial</a:t>
            </a:r>
            <a:r>
              <a:rPr lang="it-IT" sz="2000" b="1" dirty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desires</a:t>
            </a:r>
            <a:r>
              <a:rPr lang="it-IT" sz="2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44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Critical Project to De-</a:t>
            </a:r>
            <a:r>
              <a:rPr lang="it-IT" dirty="0" err="1">
                <a:solidFill>
                  <a:schemeClr val="tx1"/>
                </a:solidFill>
              </a:rPr>
              <a:t>colonial</a:t>
            </a:r>
            <a:r>
              <a:rPr lang="it-IT" dirty="0">
                <a:solidFill>
                  <a:schemeClr val="tx1"/>
                </a:solidFill>
              </a:rPr>
              <a:t> Option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45623"/>
            <a:ext cx="8915400" cy="4465599"/>
          </a:xfrm>
        </p:spPr>
        <p:txBody>
          <a:bodyPr>
            <a:normAutofit/>
          </a:bodyPr>
          <a:lstStyle/>
          <a:p>
            <a:r>
              <a:rPr lang="it-IT" sz="2400" b="1" dirty="0" err="1" smtClean="0">
                <a:solidFill>
                  <a:schemeClr val="tx1"/>
                </a:solidFill>
              </a:rPr>
              <a:t>Authors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</a:rPr>
              <a:t>also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assume that ‘history’ is not only </a:t>
            </a:r>
            <a:r>
              <a:rPr lang="en-US" sz="2400" b="1" dirty="0" smtClean="0">
                <a:solidFill>
                  <a:schemeClr val="tx1"/>
                </a:solidFill>
              </a:rPr>
              <a:t>linear; and </a:t>
            </a:r>
            <a:r>
              <a:rPr lang="en-US" sz="2400" b="1" dirty="0">
                <a:solidFill>
                  <a:schemeClr val="tx1"/>
                </a:solidFill>
              </a:rPr>
              <a:t>that ‘historical awards’ are only endowed to those who get there first, </a:t>
            </a:r>
            <a:r>
              <a:rPr lang="en-US" sz="2400" b="1" dirty="0" smtClean="0">
                <a:solidFill>
                  <a:schemeClr val="tx1"/>
                </a:solidFill>
              </a:rPr>
              <a:t>in the </a:t>
            </a:r>
            <a:r>
              <a:rPr lang="en-US" sz="2400" b="1" dirty="0" err="1">
                <a:solidFill>
                  <a:schemeClr val="tx1"/>
                </a:solidFill>
              </a:rPr>
              <a:t>uni</a:t>
            </a:r>
            <a:r>
              <a:rPr lang="en-US" sz="2400" b="1" dirty="0">
                <a:solidFill>
                  <a:schemeClr val="tx1"/>
                </a:solidFill>
              </a:rPr>
              <a:t>-linear chronology of events. There are several histories, </a:t>
            </a:r>
            <a:r>
              <a:rPr lang="en-US" sz="2400" b="1" dirty="0" smtClean="0">
                <a:solidFill>
                  <a:schemeClr val="tx1"/>
                </a:solidFill>
              </a:rPr>
              <a:t>all simultaneous </a:t>
            </a:r>
            <a:r>
              <a:rPr lang="en-US" sz="2400" b="1" dirty="0">
                <a:solidFill>
                  <a:schemeClr val="tx1"/>
                </a:solidFill>
              </a:rPr>
              <a:t>histories, inter-connected by imperial and colonial powers, </a:t>
            </a:r>
            <a:r>
              <a:rPr lang="en-US" sz="2400" b="1" dirty="0" smtClean="0">
                <a:solidFill>
                  <a:schemeClr val="tx1"/>
                </a:solidFill>
              </a:rPr>
              <a:t>by </a:t>
            </a:r>
            <a:r>
              <a:rPr lang="it-IT" sz="2400" b="1" dirty="0" err="1" smtClean="0">
                <a:solidFill>
                  <a:schemeClr val="tx1"/>
                </a:solidFill>
              </a:rPr>
              <a:t>imperial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and </a:t>
            </a:r>
            <a:r>
              <a:rPr lang="it-IT" sz="2400" b="1" dirty="0" err="1">
                <a:solidFill>
                  <a:schemeClr val="tx1"/>
                </a:solidFill>
              </a:rPr>
              <a:t>colonial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differences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400" b="1" dirty="0">
                <a:solidFill>
                  <a:schemeClr val="tx1"/>
                </a:solidFill>
              </a:rPr>
              <a:t>The </a:t>
            </a:r>
            <a:r>
              <a:rPr lang="it-IT" sz="2400" b="1" dirty="0" err="1" smtClean="0">
                <a:solidFill>
                  <a:schemeClr val="tx1"/>
                </a:solidFill>
              </a:rPr>
              <a:t>decolonial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option </a:t>
            </a:r>
            <a:r>
              <a:rPr lang="en-US" sz="2400" b="1" dirty="0">
                <a:solidFill>
                  <a:schemeClr val="tx1"/>
                </a:solidFill>
              </a:rPr>
              <a:t>requires a different type of </a:t>
            </a:r>
            <a:r>
              <a:rPr lang="en-US" sz="2400" b="1" dirty="0" smtClean="0">
                <a:solidFill>
                  <a:schemeClr val="tx1"/>
                </a:solidFill>
              </a:rPr>
              <a:t>thinking, </a:t>
            </a:r>
            <a:r>
              <a:rPr lang="en-US" sz="2400" b="1" dirty="0">
                <a:solidFill>
                  <a:schemeClr val="tx1"/>
                </a:solidFill>
              </a:rPr>
              <a:t>a non-linear and chronological (</a:t>
            </a:r>
            <a:r>
              <a:rPr lang="en-US" sz="2400" b="1" u="sng" dirty="0">
                <a:solidFill>
                  <a:schemeClr val="tx1"/>
                </a:solidFill>
              </a:rPr>
              <a:t>but </a:t>
            </a:r>
            <a:r>
              <a:rPr lang="en-US" sz="2400" b="1" u="sng" dirty="0" smtClean="0">
                <a:solidFill>
                  <a:schemeClr val="tx1"/>
                </a:solidFill>
              </a:rPr>
              <a:t>spatial</a:t>
            </a:r>
            <a:r>
              <a:rPr lang="en-US" sz="2400" b="1" dirty="0" smtClean="0">
                <a:solidFill>
                  <a:schemeClr val="tx1"/>
                </a:solidFill>
              </a:rPr>
              <a:t>) epistemological </a:t>
            </a:r>
            <a:r>
              <a:rPr lang="en-US" sz="2400" b="1" dirty="0">
                <a:solidFill>
                  <a:schemeClr val="tx1"/>
                </a:solidFill>
              </a:rPr>
              <a:t>break; it requires border epistemology </a:t>
            </a:r>
            <a:r>
              <a:rPr lang="en-US" sz="2400" b="1" dirty="0" smtClean="0">
                <a:solidFill>
                  <a:schemeClr val="tx1"/>
                </a:solidFill>
              </a:rPr>
              <a:t>(epistemic disobedience</a:t>
            </a:r>
            <a:r>
              <a:rPr lang="en-US" sz="2400" b="1" dirty="0">
                <a:solidFill>
                  <a:schemeClr val="tx1"/>
                </a:solidFill>
              </a:rPr>
              <a:t>), a non-capitalist political economy, and a </a:t>
            </a:r>
            <a:r>
              <a:rPr lang="en-US" sz="2400" b="1" dirty="0" err="1">
                <a:solidFill>
                  <a:schemeClr val="tx1"/>
                </a:solidFill>
              </a:rPr>
              <a:t>pluri</a:t>
            </a:r>
            <a:r>
              <a:rPr lang="en-US" sz="2400" b="1" dirty="0">
                <a:solidFill>
                  <a:schemeClr val="tx1"/>
                </a:solidFill>
              </a:rPr>
              <a:t>-national </a:t>
            </a:r>
            <a:r>
              <a:rPr lang="en-US" sz="2400" b="1" dirty="0" smtClean="0">
                <a:solidFill>
                  <a:schemeClr val="tx1"/>
                </a:solidFill>
              </a:rPr>
              <a:t>concept </a:t>
            </a:r>
            <a:r>
              <a:rPr lang="en-US" sz="2400" b="1" dirty="0">
                <a:solidFill>
                  <a:schemeClr val="tx1"/>
                </a:solidFill>
              </a:rPr>
              <a:t>of the </a:t>
            </a:r>
            <a:r>
              <a:rPr lang="en-US" sz="2400" b="1" dirty="0" smtClean="0">
                <a:solidFill>
                  <a:schemeClr val="tx1"/>
                </a:solidFill>
              </a:rPr>
              <a:t>state.</a:t>
            </a:r>
            <a:endParaRPr lang="it-IT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De-</a:t>
            </a:r>
            <a:r>
              <a:rPr lang="it-IT" dirty="0" err="1" smtClean="0"/>
              <a:t>colonial</a:t>
            </a:r>
            <a:r>
              <a:rPr lang="it-IT" dirty="0" smtClean="0"/>
              <a:t> Manifesto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>
                <a:solidFill>
                  <a:schemeClr val="tx1"/>
                </a:solidFill>
              </a:rPr>
              <a:t>The de-</a:t>
            </a:r>
            <a:r>
              <a:rPr lang="it-IT" sz="2400" b="1" dirty="0" err="1">
                <a:solidFill>
                  <a:schemeClr val="tx1"/>
                </a:solidFill>
              </a:rPr>
              <a:t>colonial</a:t>
            </a:r>
            <a:r>
              <a:rPr lang="it-IT" sz="2400" b="1" dirty="0">
                <a:solidFill>
                  <a:schemeClr val="tx1"/>
                </a:solidFill>
              </a:rPr>
              <a:t> option </a:t>
            </a:r>
            <a:r>
              <a:rPr lang="it-IT" sz="2400" b="1" dirty="0" err="1" smtClean="0">
                <a:solidFill>
                  <a:schemeClr val="tx1"/>
                </a:solidFill>
              </a:rPr>
              <a:t>opens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up </a:t>
            </a:r>
            <a:r>
              <a:rPr lang="en-US" sz="2400" b="1" dirty="0">
                <a:solidFill>
                  <a:schemeClr val="tx1"/>
                </a:solidFill>
              </a:rPr>
              <a:t>as </a:t>
            </a:r>
            <a:r>
              <a:rPr lang="en-US" sz="2400" b="1" dirty="0" smtClean="0">
                <a:solidFill>
                  <a:schemeClr val="tx1"/>
                </a:solidFill>
              </a:rPr>
              <a:t>DE-LINKING and </a:t>
            </a:r>
            <a:r>
              <a:rPr lang="en-US" sz="2400" b="1" dirty="0">
                <a:solidFill>
                  <a:schemeClr val="tx1"/>
                </a:solidFill>
              </a:rPr>
              <a:t>negativity from the perspective of the spaces that </a:t>
            </a:r>
            <a:r>
              <a:rPr lang="en-US" sz="2400" b="1" dirty="0" smtClean="0">
                <a:solidFill>
                  <a:schemeClr val="tx1"/>
                </a:solidFill>
              </a:rPr>
              <a:t>have been </a:t>
            </a:r>
            <a:r>
              <a:rPr lang="en-US" sz="2400" b="1" dirty="0">
                <a:solidFill>
                  <a:schemeClr val="tx1"/>
                </a:solidFill>
              </a:rPr>
              <a:t>silenced, repressed, demonized, devaluated by the triumphant chant </a:t>
            </a:r>
            <a:r>
              <a:rPr lang="en-US" sz="2400" b="1" dirty="0" smtClean="0">
                <a:solidFill>
                  <a:schemeClr val="tx1"/>
                </a:solidFill>
              </a:rPr>
              <a:t>of self-promoting </a:t>
            </a:r>
            <a:r>
              <a:rPr lang="en-US" sz="2400" b="1" dirty="0">
                <a:solidFill>
                  <a:schemeClr val="tx1"/>
                </a:solidFill>
              </a:rPr>
              <a:t>modern epistemology, politics and economy and its </a:t>
            </a:r>
            <a:r>
              <a:rPr lang="en-US" sz="2400" b="1" dirty="0" smtClean="0">
                <a:solidFill>
                  <a:schemeClr val="tx1"/>
                </a:solidFill>
              </a:rPr>
              <a:t>internal dissensions </a:t>
            </a:r>
            <a:r>
              <a:rPr lang="en-US" sz="2400" b="1" dirty="0">
                <a:solidFill>
                  <a:schemeClr val="tx1"/>
                </a:solidFill>
              </a:rPr>
              <a:t>(honest liberals, theologians of liberation, post-moderns and </a:t>
            </a:r>
            <a:r>
              <a:rPr lang="en-US" sz="2400" b="1" dirty="0" smtClean="0">
                <a:solidFill>
                  <a:schemeClr val="tx1"/>
                </a:solidFill>
              </a:rPr>
              <a:t>poststructuralists, </a:t>
            </a:r>
            <a:r>
              <a:rPr lang="it-IT" sz="2400" b="1" dirty="0" err="1" smtClean="0">
                <a:solidFill>
                  <a:schemeClr val="tx1"/>
                </a:solidFill>
              </a:rPr>
              <a:t>Marxists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b="1" dirty="0">
                <a:solidFill>
                  <a:schemeClr val="tx1"/>
                </a:solidFill>
              </a:rPr>
              <a:t>of </a:t>
            </a:r>
            <a:r>
              <a:rPr lang="it-IT" sz="2400" b="1" dirty="0" err="1">
                <a:solidFill>
                  <a:schemeClr val="tx1"/>
                </a:solidFill>
              </a:rPr>
              <a:t>different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sz="2400" b="1" dirty="0" err="1">
                <a:solidFill>
                  <a:schemeClr val="tx1"/>
                </a:solidFill>
              </a:rPr>
              <a:t>brands</a:t>
            </a:r>
            <a:r>
              <a:rPr lang="it-IT" sz="2400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458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The De-</a:t>
            </a:r>
            <a:r>
              <a:rPr lang="it-IT" dirty="0" err="1">
                <a:solidFill>
                  <a:schemeClr val="tx1"/>
                </a:solidFill>
              </a:rPr>
              <a:t>colonial</a:t>
            </a:r>
            <a:r>
              <a:rPr lang="it-IT" dirty="0">
                <a:solidFill>
                  <a:schemeClr val="tx1"/>
                </a:solidFill>
              </a:rPr>
              <a:t> Manifesto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77068" y="1447800"/>
            <a:ext cx="8915400" cy="4006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C</a:t>
            </a:r>
            <a:r>
              <a:rPr lang="en-US" sz="2000" b="1" dirty="0" smtClean="0">
                <a:solidFill>
                  <a:schemeClr val="tx1"/>
                </a:solidFill>
              </a:rPr>
              <a:t>oloniality (the colonial </a:t>
            </a:r>
            <a:r>
              <a:rPr lang="en-US" sz="2000" b="1" dirty="0">
                <a:solidFill>
                  <a:schemeClr val="tx1"/>
                </a:solidFill>
              </a:rPr>
              <a:t>matrix of power) shall not be </a:t>
            </a:r>
            <a:r>
              <a:rPr lang="en-US" sz="2000" b="1" dirty="0" smtClean="0">
                <a:solidFill>
                  <a:schemeClr val="tx1"/>
                </a:solidFill>
              </a:rPr>
              <a:t>taken as </a:t>
            </a:r>
            <a:r>
              <a:rPr lang="en-US" sz="2000" b="1" dirty="0">
                <a:solidFill>
                  <a:schemeClr val="tx1"/>
                </a:solidFill>
              </a:rPr>
              <a:t>a model, a theory or an object of study. </a:t>
            </a:r>
            <a:r>
              <a:rPr lang="en-US" sz="2000" b="1" dirty="0" smtClean="0">
                <a:solidFill>
                  <a:schemeClr val="tx1"/>
                </a:solidFill>
              </a:rPr>
              <a:t>It </a:t>
            </a:r>
            <a:r>
              <a:rPr lang="en-US" sz="2000" b="1" dirty="0">
                <a:solidFill>
                  <a:schemeClr val="tx1"/>
                </a:solidFill>
              </a:rPr>
              <a:t>is necessary to detach oneself from the hegemonic </a:t>
            </a:r>
            <a:r>
              <a:rPr lang="en-US" sz="2000" b="1" dirty="0" smtClean="0">
                <a:solidFill>
                  <a:schemeClr val="tx1"/>
                </a:solidFill>
              </a:rPr>
              <a:t>and </a:t>
            </a:r>
            <a:r>
              <a:rPr lang="en-US" sz="2000" b="1" dirty="0" err="1" smtClean="0">
                <a:solidFill>
                  <a:schemeClr val="tx1"/>
                </a:solidFill>
              </a:rPr>
              <a:t>Eurocentered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matrix of </a:t>
            </a:r>
            <a:r>
              <a:rPr lang="en-US" sz="2000" b="1" dirty="0" smtClean="0">
                <a:solidFill>
                  <a:schemeClr val="tx1"/>
                </a:solidFill>
              </a:rPr>
              <a:t>knowledge.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chemeClr val="tx1"/>
                </a:solidFill>
              </a:rPr>
              <a:t>very concept of “coloniality” </a:t>
            </a:r>
            <a:r>
              <a:rPr lang="en-US" sz="2000" b="1" dirty="0" smtClean="0">
                <a:solidFill>
                  <a:schemeClr val="tx1"/>
                </a:solidFill>
              </a:rPr>
              <a:t>implies thinking </a:t>
            </a:r>
            <a:r>
              <a:rPr lang="en-US" sz="2000" b="1" dirty="0">
                <a:solidFill>
                  <a:schemeClr val="tx1"/>
                </a:solidFill>
              </a:rPr>
              <a:t>de-colonially (and not for example, “thinking about coloniality”) </a:t>
            </a:r>
            <a:r>
              <a:rPr lang="en-US" sz="2000" b="1" dirty="0" smtClean="0">
                <a:solidFill>
                  <a:schemeClr val="tx1"/>
                </a:solidFill>
              </a:rPr>
              <a:t>it is </a:t>
            </a:r>
            <a:r>
              <a:rPr lang="en-US" sz="2000" b="1" dirty="0">
                <a:solidFill>
                  <a:schemeClr val="tx1"/>
                </a:solidFill>
              </a:rPr>
              <a:t>not intended to map a territory to be “studied” from the perspective </a:t>
            </a:r>
            <a:r>
              <a:rPr lang="en-US" sz="2000" b="1" dirty="0" smtClean="0">
                <a:solidFill>
                  <a:schemeClr val="tx1"/>
                </a:solidFill>
              </a:rPr>
              <a:t>of sociology</a:t>
            </a:r>
            <a:r>
              <a:rPr lang="en-US" sz="2000" b="1" dirty="0">
                <a:solidFill>
                  <a:schemeClr val="tx1"/>
                </a:solidFill>
              </a:rPr>
              <a:t>, political science, economy, cultural studies or postcolonial </a:t>
            </a:r>
            <a:r>
              <a:rPr lang="en-US" sz="2000" b="1" dirty="0" smtClean="0">
                <a:solidFill>
                  <a:schemeClr val="tx1"/>
                </a:solidFill>
              </a:rPr>
              <a:t>studies.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Thinking </a:t>
            </a:r>
            <a:r>
              <a:rPr lang="en-US" sz="2000" b="1" dirty="0">
                <a:solidFill>
                  <a:schemeClr val="tx1"/>
                </a:solidFill>
              </a:rPr>
              <a:t>de-colonially means, precisely, to delink from </a:t>
            </a:r>
            <a:r>
              <a:rPr lang="en-US" sz="2000" b="1" dirty="0" smtClean="0">
                <a:solidFill>
                  <a:schemeClr val="tx1"/>
                </a:solidFill>
              </a:rPr>
              <a:t>thinking “disciplinarily</a:t>
            </a:r>
            <a:r>
              <a:rPr lang="en-US" sz="2000" b="1" dirty="0">
                <a:solidFill>
                  <a:schemeClr val="tx1"/>
                </a:solidFill>
              </a:rPr>
              <a:t>” (e.g., sociologically, economically, </a:t>
            </a:r>
            <a:r>
              <a:rPr lang="en-US" sz="2000" b="1" dirty="0" smtClean="0">
                <a:solidFill>
                  <a:schemeClr val="tx1"/>
                </a:solidFill>
              </a:rPr>
              <a:t>anthropologically, artistically</a:t>
            </a:r>
            <a:r>
              <a:rPr lang="en-US" sz="2000" b="1" dirty="0">
                <a:solidFill>
                  <a:schemeClr val="tx1"/>
                </a:solidFill>
              </a:rPr>
              <a:t>, etc.). </a:t>
            </a:r>
            <a:r>
              <a:rPr lang="en-US" sz="2000" b="1" dirty="0" smtClean="0">
                <a:solidFill>
                  <a:schemeClr val="tx1"/>
                </a:solidFill>
              </a:rPr>
              <a:t>Thinking </a:t>
            </a:r>
            <a:r>
              <a:rPr lang="en-US" sz="2000" b="1" dirty="0">
                <a:solidFill>
                  <a:schemeClr val="tx1"/>
                </a:solidFill>
              </a:rPr>
              <a:t>de-colonially and the </a:t>
            </a:r>
            <a:r>
              <a:rPr lang="en-US" sz="2000" b="1" dirty="0" smtClean="0">
                <a:solidFill>
                  <a:schemeClr val="tx1"/>
                </a:solidFill>
              </a:rPr>
              <a:t>de-colonial option </a:t>
            </a:r>
            <a:r>
              <a:rPr lang="en-US" sz="2000" b="1" dirty="0">
                <a:solidFill>
                  <a:schemeClr val="tx1"/>
                </a:solidFill>
              </a:rPr>
              <a:t>are not “new interpretive tools” but an-other thinking grounded </a:t>
            </a:r>
            <a:r>
              <a:rPr lang="en-US" sz="2000" b="1" dirty="0" smtClean="0">
                <a:solidFill>
                  <a:schemeClr val="tx1"/>
                </a:solidFill>
              </a:rPr>
              <a:t>in </a:t>
            </a:r>
            <a:r>
              <a:rPr lang="it-IT" sz="2000" b="1" dirty="0" err="1" smtClean="0">
                <a:solidFill>
                  <a:schemeClr val="tx1"/>
                </a:solidFill>
              </a:rPr>
              <a:t>border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epistemology</a:t>
            </a:r>
            <a:r>
              <a:rPr lang="it-IT" sz="2000" b="1" dirty="0" smtClean="0">
                <a:solidFill>
                  <a:schemeClr val="tx1"/>
                </a:solidFill>
              </a:rPr>
              <a:t>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6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difference between de-colonial thinking and Marxism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Marxism is a critical and liberating project </a:t>
            </a:r>
            <a:r>
              <a:rPr lang="en-US" sz="2000" b="1" dirty="0" smtClean="0">
                <a:solidFill>
                  <a:schemeClr val="tx1"/>
                </a:solidFill>
              </a:rPr>
              <a:t>dwelling in </a:t>
            </a:r>
            <a:r>
              <a:rPr lang="en-US" sz="2000" b="1" dirty="0">
                <a:solidFill>
                  <a:schemeClr val="tx1"/>
                </a:solidFill>
              </a:rPr>
              <a:t>the local history of Europe, in a relatively homogeneous community </a:t>
            </a:r>
            <a:r>
              <a:rPr lang="en-US" sz="2000" b="1" dirty="0" smtClean="0">
                <a:solidFill>
                  <a:schemeClr val="tx1"/>
                </a:solidFill>
              </a:rPr>
              <a:t>where workers </a:t>
            </a:r>
            <a:r>
              <a:rPr lang="en-US" sz="2000" b="1" dirty="0">
                <a:solidFill>
                  <a:schemeClr val="tx1"/>
                </a:solidFill>
              </a:rPr>
              <a:t>and factory owners belonged to the same ethnicity and, </a:t>
            </a:r>
            <a:r>
              <a:rPr lang="en-US" sz="2000" b="1" dirty="0" smtClean="0">
                <a:solidFill>
                  <a:schemeClr val="tx1"/>
                </a:solidFill>
              </a:rPr>
              <a:t>therefore, Marxism </a:t>
            </a:r>
            <a:r>
              <a:rPr lang="en-US" sz="2000" b="1" dirty="0">
                <a:solidFill>
                  <a:schemeClr val="tx1"/>
                </a:solidFill>
              </a:rPr>
              <a:t>relied on class oppression and the exploitation of labor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</a:rPr>
              <a:t>s </a:t>
            </a:r>
            <a:r>
              <a:rPr lang="en-US" sz="2000" b="1" dirty="0">
                <a:solidFill>
                  <a:schemeClr val="tx1"/>
                </a:solidFill>
              </a:rPr>
              <a:t>European economy and political theory expanded and conquered the world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>
                <a:solidFill>
                  <a:schemeClr val="tx1"/>
                </a:solidFill>
              </a:rPr>
              <a:t>the tools that Marx offered in the analysis of capital are of course </a:t>
            </a:r>
            <a:r>
              <a:rPr lang="en-US" sz="2000" b="1" dirty="0" smtClean="0">
                <a:solidFill>
                  <a:schemeClr val="tx1"/>
                </a:solidFill>
              </a:rPr>
              <a:t>useful beyond </a:t>
            </a:r>
            <a:r>
              <a:rPr lang="en-US" sz="2000" b="1" dirty="0">
                <a:solidFill>
                  <a:schemeClr val="tx1"/>
                </a:solidFill>
              </a:rPr>
              <a:t>Europe. However, subjectivities and knowledge in the colonial </a:t>
            </a:r>
            <a:r>
              <a:rPr lang="en-US" sz="2000" b="1" dirty="0" smtClean="0">
                <a:solidFill>
                  <a:schemeClr val="tx1"/>
                </a:solidFill>
              </a:rPr>
              <a:t>and ex-colonial </a:t>
            </a:r>
            <a:r>
              <a:rPr lang="en-US" sz="2000" b="1" dirty="0">
                <a:solidFill>
                  <a:schemeClr val="tx1"/>
                </a:solidFill>
              </a:rPr>
              <a:t>world are as important as are divergent from </a:t>
            </a:r>
            <a:r>
              <a:rPr lang="en-US" sz="2000" b="1" dirty="0" smtClean="0">
                <a:solidFill>
                  <a:schemeClr val="tx1"/>
                </a:solidFill>
              </a:rPr>
              <a:t>European experiences</a:t>
            </a:r>
            <a:r>
              <a:rPr lang="en-US" sz="2000" b="1" dirty="0">
                <a:solidFill>
                  <a:schemeClr val="tx1"/>
                </a:solidFill>
              </a:rPr>
              <a:t>. From those subjectivities, experience, religions, </a:t>
            </a:r>
            <a:r>
              <a:rPr lang="en-US" sz="2000" b="1" dirty="0" smtClean="0">
                <a:solidFill>
                  <a:schemeClr val="tx1"/>
                </a:solidFill>
              </a:rPr>
              <a:t>histories, everyday </a:t>
            </a:r>
            <a:r>
              <a:rPr lang="en-US" sz="2000" b="1" dirty="0">
                <a:solidFill>
                  <a:schemeClr val="tx1"/>
                </a:solidFill>
              </a:rPr>
              <a:t>life, emerged border thinking and de-colonial liberating projects.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difference between de-colonial thinking and Marxism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831675"/>
            <a:ext cx="8915400" cy="377762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Marxism is </a:t>
            </a:r>
            <a:r>
              <a:rPr lang="en-US" sz="2000" b="1" dirty="0" smtClean="0">
                <a:solidFill>
                  <a:schemeClr val="tx1"/>
                </a:solidFill>
              </a:rPr>
              <a:t>subsumed </a:t>
            </a:r>
            <a:r>
              <a:rPr lang="en-US" sz="2000" b="1" dirty="0">
                <a:solidFill>
                  <a:schemeClr val="tx1"/>
                </a:solidFill>
              </a:rPr>
              <a:t>and incorporated into parallel but </a:t>
            </a:r>
            <a:r>
              <a:rPr lang="en-US" sz="2000" b="1" dirty="0" smtClean="0">
                <a:solidFill>
                  <a:schemeClr val="tx1"/>
                </a:solidFill>
              </a:rPr>
              <a:t>different projects</a:t>
            </a:r>
            <a:r>
              <a:rPr lang="en-US" sz="2000" b="1" dirty="0">
                <a:solidFill>
                  <a:schemeClr val="tx1"/>
                </a:solidFill>
              </a:rPr>
              <a:t>. De-colonial thinking highlights racial discrimination (the </a:t>
            </a:r>
            <a:r>
              <a:rPr lang="en-US" sz="2000" b="1" dirty="0" smtClean="0">
                <a:solidFill>
                  <a:schemeClr val="tx1"/>
                </a:solidFill>
              </a:rPr>
              <a:t>hierarchy of </a:t>
            </a:r>
            <a:r>
              <a:rPr lang="en-US" sz="2000" b="1" dirty="0">
                <a:solidFill>
                  <a:schemeClr val="tx1"/>
                </a:solidFill>
              </a:rPr>
              <a:t>human beings, since the sixteenth century, that justified economic </a:t>
            </a:r>
            <a:r>
              <a:rPr lang="en-US" sz="2000" b="1" dirty="0" smtClean="0">
                <a:solidFill>
                  <a:schemeClr val="tx1"/>
                </a:solidFill>
              </a:rPr>
              <a:t>and political </a:t>
            </a:r>
            <a:r>
              <a:rPr lang="en-US" sz="2000" b="1" dirty="0">
                <a:solidFill>
                  <a:schemeClr val="tx1"/>
                </a:solidFill>
              </a:rPr>
              <a:t>subordination of people of color and women) and of course also </a:t>
            </a:r>
            <a:r>
              <a:rPr lang="en-US" sz="2000" b="1" dirty="0" smtClean="0">
                <a:solidFill>
                  <a:schemeClr val="tx1"/>
                </a:solidFill>
              </a:rPr>
              <a:t>in class </a:t>
            </a:r>
            <a:r>
              <a:rPr lang="en-US" sz="2000" b="1" dirty="0">
                <a:solidFill>
                  <a:schemeClr val="tx1"/>
                </a:solidFill>
              </a:rPr>
              <a:t>exploitation, in the sense that “class” acquired in Europe after </a:t>
            </a:r>
            <a:r>
              <a:rPr lang="en-US" sz="2000" b="1" dirty="0" smtClean="0">
                <a:solidFill>
                  <a:schemeClr val="tx1"/>
                </a:solidFill>
              </a:rPr>
              <a:t>the Industrial </a:t>
            </a:r>
            <a:r>
              <a:rPr lang="en-US" sz="2000" b="1" dirty="0">
                <a:solidFill>
                  <a:schemeClr val="tx1"/>
                </a:solidFill>
              </a:rPr>
              <a:t>Revolution. In the colonies workers are colonial subjects of </a:t>
            </a:r>
            <a:r>
              <a:rPr lang="en-US" sz="2000" b="1" dirty="0" smtClean="0">
                <a:solidFill>
                  <a:schemeClr val="tx1"/>
                </a:solidFill>
              </a:rPr>
              <a:t>color.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In </a:t>
            </a:r>
            <a:r>
              <a:rPr lang="en-US" sz="2000" b="1" dirty="0">
                <a:solidFill>
                  <a:schemeClr val="tx1"/>
                </a:solidFill>
              </a:rPr>
              <a:t>the heart of the empire (Western Europe and the US), workers are </a:t>
            </a:r>
            <a:r>
              <a:rPr lang="en-US" sz="2000" b="1" dirty="0" smtClean="0">
                <a:solidFill>
                  <a:schemeClr val="tx1"/>
                </a:solidFill>
              </a:rPr>
              <a:t>the racialized </a:t>
            </a:r>
            <a:r>
              <a:rPr lang="en-US" sz="2000" b="1" dirty="0">
                <a:solidFill>
                  <a:schemeClr val="tx1"/>
                </a:solidFill>
              </a:rPr>
              <a:t>minorities. Certainly, neo-liberalism is bringing the “</a:t>
            </a:r>
            <a:r>
              <a:rPr lang="en-US" sz="2000" b="1" dirty="0" smtClean="0">
                <a:solidFill>
                  <a:schemeClr val="tx1"/>
                </a:solidFill>
              </a:rPr>
              <a:t>celebration” to </a:t>
            </a:r>
            <a:r>
              <a:rPr lang="en-US" sz="2000" b="1" dirty="0">
                <a:solidFill>
                  <a:schemeClr val="tx1"/>
                </a:solidFill>
              </a:rPr>
              <a:t>the white middle class in the US, Germany, and elsewhere and of </a:t>
            </a:r>
            <a:r>
              <a:rPr lang="en-US" sz="2000" b="1" dirty="0" smtClean="0">
                <a:solidFill>
                  <a:schemeClr val="tx1"/>
                </a:solidFill>
              </a:rPr>
              <a:t>course, more </a:t>
            </a:r>
            <a:r>
              <a:rPr lang="en-US" sz="2000" b="1" dirty="0">
                <a:solidFill>
                  <a:schemeClr val="tx1"/>
                </a:solidFill>
              </a:rPr>
              <a:t>than ever, to the once existing middle class in some </a:t>
            </a:r>
            <a:r>
              <a:rPr lang="en-US" sz="2000" b="1" dirty="0" smtClean="0">
                <a:solidFill>
                  <a:schemeClr val="tx1"/>
                </a:solidFill>
              </a:rPr>
              <a:t>ex-colonial </a:t>
            </a:r>
            <a:r>
              <a:rPr lang="it-IT" sz="2000" b="1" dirty="0" err="1" smtClean="0">
                <a:solidFill>
                  <a:schemeClr val="tx1"/>
                </a:solidFill>
              </a:rPr>
              <a:t>countries</a:t>
            </a:r>
            <a:r>
              <a:rPr lang="it-IT" sz="2000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9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1055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Filo</vt:lpstr>
      <vt:lpstr>Coloniality of power and de-colonial thinking</vt:lpstr>
      <vt:lpstr>W.D. Mignolo, A. Escobar, Globalization and the Decolonial Option</vt:lpstr>
      <vt:lpstr>Critical Project to De-colonial Option</vt:lpstr>
      <vt:lpstr>Critical Project to De-colonial Option</vt:lpstr>
      <vt:lpstr>Critical Project to De-colonial Option</vt:lpstr>
      <vt:lpstr>The De-colonial Manifesto</vt:lpstr>
      <vt:lpstr>The De-colonial Manifesto</vt:lpstr>
      <vt:lpstr>The difference between de-colonial thinking and Marxism</vt:lpstr>
      <vt:lpstr>The difference between de-colonial thinking and Marxism</vt:lpstr>
      <vt:lpstr>The difference between de-colonial thinking and Marxism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Coloniality of power and de-colonial thinking</dc:title>
  <dc:creator>Hewlett-Packard Company</dc:creator>
  <cp:lastModifiedBy>Hewlett-Packard Company</cp:lastModifiedBy>
  <cp:revision>17</cp:revision>
  <dcterms:created xsi:type="dcterms:W3CDTF">2019-05-02T06:55:39Z</dcterms:created>
  <dcterms:modified xsi:type="dcterms:W3CDTF">2019-11-19T10:41:48Z</dcterms:modified>
</cp:coreProperties>
</file>