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4"/>
  </p:sldMasterIdLst>
  <p:sldIdLst>
    <p:sldId id="256" r:id="rId5"/>
    <p:sldId id="257" r:id="rId6"/>
    <p:sldId id="258" r:id="rId7"/>
    <p:sldId id="259" r:id="rId8"/>
    <p:sldId id="271" r:id="rId9"/>
    <p:sldId id="260" r:id="rId10"/>
    <p:sldId id="261" r:id="rId11"/>
    <p:sldId id="262" r:id="rId12"/>
    <p:sldId id="263" r:id="rId13"/>
    <p:sldId id="264" r:id="rId14"/>
    <p:sldId id="265" r:id="rId15"/>
    <p:sldId id="267" r:id="rId16"/>
    <p:sldId id="266" r:id="rId17"/>
    <p:sldId id="268" r:id="rId18"/>
    <p:sldId id="269" r:id="rId19"/>
    <p:sldId id="270"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660"/>
  </p:normalViewPr>
  <p:slideViewPr>
    <p:cSldViewPr snapToGrid="0">
      <p:cViewPr varScale="1">
        <p:scale>
          <a:sx n="113" d="100"/>
          <a:sy n="113" d="100"/>
        </p:scale>
        <p:origin x="85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5/17/2022</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‹N›</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97367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5/17/2022</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‹N›</a:t>
            </a:fld>
            <a:endParaRPr lang="en-US"/>
          </a:p>
        </p:txBody>
      </p:sp>
    </p:spTree>
    <p:extLst>
      <p:ext uri="{BB962C8B-B14F-4D97-AF65-F5344CB8AC3E}">
        <p14:creationId xmlns:p14="http://schemas.microsoft.com/office/powerpoint/2010/main" val="56874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5/17/2022</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‹N›</a:t>
            </a:fld>
            <a:endParaRPr lang="en-US"/>
          </a:p>
        </p:txBody>
      </p:sp>
    </p:spTree>
    <p:extLst>
      <p:ext uri="{BB962C8B-B14F-4D97-AF65-F5344CB8AC3E}">
        <p14:creationId xmlns:p14="http://schemas.microsoft.com/office/powerpoint/2010/main" val="406956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5/17/2022</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‹N›</a:t>
            </a:fld>
            <a:endParaRPr lang="en-US"/>
          </a:p>
        </p:txBody>
      </p:sp>
    </p:spTree>
    <p:extLst>
      <p:ext uri="{BB962C8B-B14F-4D97-AF65-F5344CB8AC3E}">
        <p14:creationId xmlns:p14="http://schemas.microsoft.com/office/powerpoint/2010/main" val="355014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5/17/2022</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‹N›</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77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5/17/2022</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‹N›</a:t>
            </a:fld>
            <a:endParaRPr lang="en-US"/>
          </a:p>
        </p:txBody>
      </p:sp>
    </p:spTree>
    <p:extLst>
      <p:ext uri="{BB962C8B-B14F-4D97-AF65-F5344CB8AC3E}">
        <p14:creationId xmlns:p14="http://schemas.microsoft.com/office/powerpoint/2010/main" val="346780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5/17/2022</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‹N›</a:t>
            </a:fld>
            <a:endParaRPr lang="en-US"/>
          </a:p>
        </p:txBody>
      </p:sp>
    </p:spTree>
    <p:extLst>
      <p:ext uri="{BB962C8B-B14F-4D97-AF65-F5344CB8AC3E}">
        <p14:creationId xmlns:p14="http://schemas.microsoft.com/office/powerpoint/2010/main" val="399496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5/17/2022</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‹N›</a:t>
            </a:fld>
            <a:endParaRPr lang="en-US"/>
          </a:p>
        </p:txBody>
      </p:sp>
    </p:spTree>
    <p:extLst>
      <p:ext uri="{BB962C8B-B14F-4D97-AF65-F5344CB8AC3E}">
        <p14:creationId xmlns:p14="http://schemas.microsoft.com/office/powerpoint/2010/main" val="418535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5/17/2022</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‹N›</a:t>
            </a:fld>
            <a:endParaRPr lang="en-US"/>
          </a:p>
        </p:txBody>
      </p:sp>
    </p:spTree>
    <p:extLst>
      <p:ext uri="{BB962C8B-B14F-4D97-AF65-F5344CB8AC3E}">
        <p14:creationId xmlns:p14="http://schemas.microsoft.com/office/powerpoint/2010/main" val="39330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5/17/2022</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‹N›</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36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5/17/2022</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‹N›</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33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5/17/2022</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‹N›</a:t>
            </a:fld>
            <a:endParaRPr lang="en-US" dirty="0"/>
          </a:p>
        </p:txBody>
      </p:sp>
    </p:spTree>
    <p:extLst>
      <p:ext uri="{BB962C8B-B14F-4D97-AF65-F5344CB8AC3E}">
        <p14:creationId xmlns:p14="http://schemas.microsoft.com/office/powerpoint/2010/main" val="189864659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07" r:id="rId6"/>
    <p:sldLayoutId id="2147483803" r:id="rId7"/>
    <p:sldLayoutId id="2147483804" r:id="rId8"/>
    <p:sldLayoutId id="2147483805" r:id="rId9"/>
    <p:sldLayoutId id="2147483806" r:id="rId10"/>
    <p:sldLayoutId id="2147483808"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pt/photos/grey-rachaduras-terreno-seca-208869/"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erdecologia.it/cms/featured/il-suolo-e-in-pericolo-il-33-delle-terre-e-oggetto-di-degrado/"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verdecologia.it/cms/featured/il-suolo-e-in-pericolo-il-33-delle-terre-e-oggetto-di-degrado/"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verdecologia.it/cms/featured/il-suolo-e-in-pericolo-il-33-delle-terre-e-oggetto-di-degrado/"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verdecologia.it/cms/featured/il-suolo-e-in-pericolo-il-33-delle-terre-e-oggetto-di-degrado/"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erdecologia.it/cms/featured/il-suolo-e-in-pericolo-il-33-delle-terre-e-oggetto-di-degrado/"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erdecologia.it/cms/featured/il-suolo-e-in-pericolo-il-33-delle-terre-e-oggetto-di-degrado/"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verdecologia.it/cms/featured/il-suolo-e-in-pericolo-il-33-delle-terre-e-oggetto-di-degrado/"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verdecologia.it/cms/featured/il-suolo-e-in-pericolo-il-33-delle-terre-e-oggetto-di-degrado/"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42EC32AE-E4F8-4BC6-BEF2-B48BDD157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AD392F5-58C7-71B0-4D4E-CE64C1B8C495}"/>
              </a:ext>
            </a:extLst>
          </p:cNvPr>
          <p:cNvSpPr>
            <a:spLocks noGrp="1"/>
          </p:cNvSpPr>
          <p:nvPr>
            <p:ph type="ctrTitle"/>
          </p:nvPr>
        </p:nvSpPr>
        <p:spPr>
          <a:xfrm>
            <a:off x="7760863" y="1079500"/>
            <a:ext cx="3882286" cy="2138400"/>
          </a:xfrm>
        </p:spPr>
        <p:txBody>
          <a:bodyPr>
            <a:normAutofit/>
          </a:bodyPr>
          <a:lstStyle/>
          <a:p>
            <a:pPr>
              <a:lnSpc>
                <a:spcPct val="90000"/>
              </a:lnSpc>
            </a:pPr>
            <a:r>
              <a:rPr lang="it-IT" dirty="0"/>
              <a:t>Degrado del suolo: il caso Veneto</a:t>
            </a:r>
          </a:p>
        </p:txBody>
      </p:sp>
      <p:sp>
        <p:nvSpPr>
          <p:cNvPr id="3" name="Sottotitolo 2">
            <a:extLst>
              <a:ext uri="{FF2B5EF4-FFF2-40B4-BE49-F238E27FC236}">
                <a16:creationId xmlns:a16="http://schemas.microsoft.com/office/drawing/2014/main" id="{9CCFAF3F-0954-8821-9C42-243C37CCE31B}"/>
              </a:ext>
            </a:extLst>
          </p:cNvPr>
          <p:cNvSpPr>
            <a:spLocks noGrp="1"/>
          </p:cNvSpPr>
          <p:nvPr>
            <p:ph type="subTitle" idx="1"/>
          </p:nvPr>
        </p:nvSpPr>
        <p:spPr>
          <a:xfrm>
            <a:off x="8208005" y="4113213"/>
            <a:ext cx="3435143" cy="1655762"/>
          </a:xfrm>
        </p:spPr>
        <p:txBody>
          <a:bodyPr>
            <a:normAutofit lnSpcReduction="10000"/>
          </a:bodyPr>
          <a:lstStyle/>
          <a:p>
            <a:r>
              <a:rPr lang="it-IT" dirty="0"/>
              <a:t>Benedetta </a:t>
            </a:r>
            <a:r>
              <a:rPr lang="it-IT" dirty="0" err="1"/>
              <a:t>Arcolin</a:t>
            </a:r>
            <a:endParaRPr lang="it-IT" dirty="0"/>
          </a:p>
          <a:p>
            <a:r>
              <a:rPr lang="it-IT" dirty="0"/>
              <a:t>Matricola: 2017875</a:t>
            </a:r>
          </a:p>
          <a:p>
            <a:r>
              <a:rPr lang="it-IT" dirty="0"/>
              <a:t>Prof: Maurizio Malo</a:t>
            </a:r>
          </a:p>
          <a:p>
            <a:endParaRPr lang="it-IT" dirty="0"/>
          </a:p>
        </p:txBody>
      </p:sp>
      <p:pic>
        <p:nvPicPr>
          <p:cNvPr id="4" name="Picture 3" descr="Immagine che contiene terra&#10;&#10;Descrizione generata automaticamente">
            <a:extLst>
              <a:ext uri="{FF2B5EF4-FFF2-40B4-BE49-F238E27FC236}">
                <a16:creationId xmlns:a16="http://schemas.microsoft.com/office/drawing/2014/main" id="{2F4665CF-A1A0-2E83-C4D4-52AAFC8C89C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066" r="12737" b="-1"/>
          <a:stretch/>
        </p:blipFill>
        <p:spPr>
          <a:xfrm>
            <a:off x="20" y="-203190"/>
            <a:ext cx="7211993" cy="6857990"/>
          </a:xfrm>
          <a:prstGeom prst="rect">
            <a:avLst/>
          </a:prstGeom>
        </p:spPr>
      </p:pic>
      <p:cxnSp>
        <p:nvCxnSpPr>
          <p:cNvPr id="57" name="Straight Connector 56">
            <a:extLst>
              <a:ext uri="{FF2B5EF4-FFF2-40B4-BE49-F238E27FC236}">
                <a16:creationId xmlns:a16="http://schemas.microsoft.com/office/drawing/2014/main" id="{5211C822-2379-4749-95C7-3CDA93294E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2006"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85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1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98E76F9-E689-F5CE-0DF1-5F14D43610A0}"/>
              </a:ext>
            </a:extLst>
          </p:cNvPr>
          <p:cNvSpPr txBox="1"/>
          <p:nvPr/>
        </p:nvSpPr>
        <p:spPr>
          <a:xfrm>
            <a:off x="6632295" y="267877"/>
            <a:ext cx="5382228" cy="707886"/>
          </a:xfrm>
          <a:prstGeom prst="rect">
            <a:avLst/>
          </a:prstGeom>
          <a:noFill/>
        </p:spPr>
        <p:txBody>
          <a:bodyPr wrap="square" rtlCol="0">
            <a:spAutoFit/>
          </a:bodyPr>
          <a:lstStyle/>
          <a:p>
            <a:r>
              <a:rPr lang="it-IT" sz="2000" dirty="0">
                <a:solidFill>
                  <a:srgbClr val="000000"/>
                </a:solidFill>
                <a:effectLst/>
                <a:latin typeface="+mj-lt"/>
                <a:ea typeface="Times New Roman" panose="02020603050405020304" pitchFamily="18" charset="0"/>
                <a:cs typeface="Arial" panose="020B0604020202020204" pitchFamily="34" charset="0"/>
              </a:rPr>
              <a:t>La legge promuove operazioni di rinaturalizzazione del suolo occupato da </a:t>
            </a:r>
            <a:r>
              <a:rPr lang="it-IT" sz="2000" b="1" dirty="0">
                <a:solidFill>
                  <a:srgbClr val="000000"/>
                </a:solidFill>
                <a:effectLst/>
                <a:latin typeface="+mj-lt"/>
                <a:ea typeface="Times New Roman" panose="02020603050405020304" pitchFamily="18" charset="0"/>
                <a:cs typeface="Arial" panose="020B0604020202020204" pitchFamily="34" charset="0"/>
              </a:rPr>
              <a:t>manufatti incongrui</a:t>
            </a:r>
            <a:endParaRPr lang="it-IT" sz="2000" b="1" dirty="0">
              <a:latin typeface="+mj-lt"/>
            </a:endParaRPr>
          </a:p>
        </p:txBody>
      </p:sp>
      <p:sp>
        <p:nvSpPr>
          <p:cNvPr id="6" name="CasellaDiTesto 5">
            <a:extLst>
              <a:ext uri="{FF2B5EF4-FFF2-40B4-BE49-F238E27FC236}">
                <a16:creationId xmlns:a16="http://schemas.microsoft.com/office/drawing/2014/main" id="{93FD40B4-E578-EC1A-732E-9DDE42E7011E}"/>
              </a:ext>
            </a:extLst>
          </p:cNvPr>
          <p:cNvSpPr txBox="1"/>
          <p:nvPr/>
        </p:nvSpPr>
        <p:spPr>
          <a:xfrm>
            <a:off x="639384" y="2833284"/>
            <a:ext cx="2519423" cy="400110"/>
          </a:xfrm>
          <a:prstGeom prst="rect">
            <a:avLst/>
          </a:prstGeom>
          <a:noFill/>
        </p:spPr>
        <p:txBody>
          <a:bodyPr wrap="square" rtlCol="0">
            <a:spAutoFit/>
          </a:bodyPr>
          <a:lstStyle/>
          <a:p>
            <a:r>
              <a:rPr lang="it-IT" sz="2000" b="1" dirty="0">
                <a:solidFill>
                  <a:srgbClr val="000000"/>
                </a:solidFill>
                <a:effectLst/>
                <a:latin typeface="+mj-lt"/>
                <a:ea typeface="Times New Roman" panose="02020603050405020304" pitchFamily="18" charset="0"/>
                <a:cs typeface="Arial" panose="020B0604020202020204" pitchFamily="34" charset="0"/>
              </a:rPr>
              <a:t>le condizioni indicate:</a:t>
            </a:r>
            <a:endParaRPr lang="it-IT" dirty="0">
              <a:latin typeface="+mj-lt"/>
            </a:endParaRPr>
          </a:p>
        </p:txBody>
      </p:sp>
      <p:sp>
        <p:nvSpPr>
          <p:cNvPr id="7" name="CasellaDiTesto 6">
            <a:extLst>
              <a:ext uri="{FF2B5EF4-FFF2-40B4-BE49-F238E27FC236}">
                <a16:creationId xmlns:a16="http://schemas.microsoft.com/office/drawing/2014/main" id="{C626637F-CFD2-87E5-9C2B-9C0999B3F3F5}"/>
              </a:ext>
            </a:extLst>
          </p:cNvPr>
          <p:cNvSpPr txBox="1"/>
          <p:nvPr/>
        </p:nvSpPr>
        <p:spPr>
          <a:xfrm>
            <a:off x="870876" y="752356"/>
            <a:ext cx="2636251" cy="1477328"/>
          </a:xfrm>
          <a:prstGeom prst="rect">
            <a:avLst/>
          </a:prstGeom>
          <a:noFill/>
        </p:spPr>
        <p:txBody>
          <a:bodyPr wrap="square" rtlCol="0">
            <a:spAutoFit/>
          </a:bodyPr>
          <a:lstStyle/>
          <a:p>
            <a:r>
              <a:rPr lang="it-IT" sz="1800" dirty="0">
                <a:solidFill>
                  <a:srgbClr val="000000"/>
                </a:solidFill>
                <a:effectLst/>
                <a:latin typeface="+mj-lt"/>
                <a:ea typeface="Times New Roman" panose="02020603050405020304" pitchFamily="18" charset="0"/>
                <a:cs typeface="Arial" panose="020B0604020202020204" pitchFamily="34" charset="0"/>
              </a:rPr>
              <a:t>Gli interventi di riqualificazione del patrimonio edilizio esistente previsti dalla legge in questione sono</a:t>
            </a:r>
            <a:endParaRPr lang="it-IT" dirty="0">
              <a:latin typeface="+mj-lt"/>
            </a:endParaRPr>
          </a:p>
        </p:txBody>
      </p:sp>
      <p:sp>
        <p:nvSpPr>
          <p:cNvPr id="8" name="CasellaDiTesto 7">
            <a:extLst>
              <a:ext uri="{FF2B5EF4-FFF2-40B4-BE49-F238E27FC236}">
                <a16:creationId xmlns:a16="http://schemas.microsoft.com/office/drawing/2014/main" id="{E76A18EB-78ED-2CCF-E350-F3DB1C171E7F}"/>
              </a:ext>
            </a:extLst>
          </p:cNvPr>
          <p:cNvSpPr txBox="1"/>
          <p:nvPr/>
        </p:nvSpPr>
        <p:spPr>
          <a:xfrm>
            <a:off x="9203565" y="1956121"/>
            <a:ext cx="2349051" cy="1754326"/>
          </a:xfrm>
          <a:prstGeom prst="rect">
            <a:avLst/>
          </a:prstGeom>
          <a:noFill/>
        </p:spPr>
        <p:txBody>
          <a:bodyPr wrap="square" rtlCol="0">
            <a:spAutoFit/>
          </a:bodyPr>
          <a:lstStyle/>
          <a:p>
            <a:r>
              <a:rPr lang="it-IT" dirty="0">
                <a:solidFill>
                  <a:srgbClr val="000000"/>
                </a:solidFill>
                <a:latin typeface="+mj-lt"/>
                <a:ea typeface="Times New Roman" panose="02020603050405020304" pitchFamily="18" charset="0"/>
                <a:cs typeface="Arial" panose="020B0604020202020204" pitchFamily="34" charset="0"/>
              </a:rPr>
              <a:t>M</a:t>
            </a:r>
            <a:r>
              <a:rPr lang="it-IT" sz="1800" dirty="0">
                <a:solidFill>
                  <a:srgbClr val="000000"/>
                </a:solidFill>
                <a:effectLst/>
                <a:latin typeface="+mj-lt"/>
                <a:ea typeface="Times New Roman" panose="02020603050405020304" pitchFamily="18" charset="0"/>
                <a:cs typeface="Arial" panose="020B0604020202020204" pitchFamily="34" charset="0"/>
              </a:rPr>
              <a:t>ediante la loro demolizione e il riconoscimento di uno </a:t>
            </a:r>
            <a:r>
              <a:rPr lang="it-IT" sz="1800" b="1" dirty="0">
                <a:solidFill>
                  <a:srgbClr val="000000"/>
                </a:solidFill>
                <a:effectLst/>
                <a:latin typeface="+mj-lt"/>
                <a:ea typeface="Times New Roman" panose="02020603050405020304" pitchFamily="18" charset="0"/>
                <a:cs typeface="Arial" panose="020B0604020202020204" pitchFamily="34" charset="0"/>
              </a:rPr>
              <a:t>specifico credito edilizio definito di rinaturalizzazione.</a:t>
            </a:r>
            <a:endParaRPr lang="it-IT" b="1" dirty="0">
              <a:latin typeface="+mj-lt"/>
            </a:endParaRPr>
          </a:p>
        </p:txBody>
      </p:sp>
      <p:sp>
        <p:nvSpPr>
          <p:cNvPr id="9" name="Freccia in giù 8">
            <a:extLst>
              <a:ext uri="{FF2B5EF4-FFF2-40B4-BE49-F238E27FC236}">
                <a16:creationId xmlns:a16="http://schemas.microsoft.com/office/drawing/2014/main" id="{947EF2CB-38B6-5506-F02C-A361CFC15F2D}"/>
              </a:ext>
            </a:extLst>
          </p:cNvPr>
          <p:cNvSpPr/>
          <p:nvPr/>
        </p:nvSpPr>
        <p:spPr>
          <a:xfrm>
            <a:off x="9642557" y="975763"/>
            <a:ext cx="508440" cy="707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D50CBDD9-961D-B07F-9251-1AA965B5C5ED}"/>
              </a:ext>
            </a:extLst>
          </p:cNvPr>
          <p:cNvSpPr/>
          <p:nvPr/>
        </p:nvSpPr>
        <p:spPr>
          <a:xfrm>
            <a:off x="1705205" y="2369882"/>
            <a:ext cx="387779" cy="463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7324AFA0-BB3A-307C-5D6E-F0824F53A837}"/>
              </a:ext>
            </a:extLst>
          </p:cNvPr>
          <p:cNvSpPr txBox="1"/>
          <p:nvPr/>
        </p:nvSpPr>
        <p:spPr>
          <a:xfrm>
            <a:off x="3832911" y="3517297"/>
            <a:ext cx="4247908" cy="3139321"/>
          </a:xfrm>
          <a:prstGeom prst="rect">
            <a:avLst/>
          </a:prstGeom>
          <a:noFill/>
        </p:spPr>
        <p:txBody>
          <a:bodyPr wrap="square" rtlCol="0">
            <a:spAutoFit/>
          </a:bodyPr>
          <a:lstStyle/>
          <a:p>
            <a:pPr marL="285750" indent="-285750">
              <a:buFont typeface="Arial" panose="020B0604020202020204" pitchFamily="34" charset="0"/>
              <a:buChar char="•"/>
            </a:pPr>
            <a:r>
              <a:rPr lang="it-IT" sz="1800" dirty="0">
                <a:solidFill>
                  <a:srgbClr val="000000"/>
                </a:solidFill>
                <a:effectLst/>
                <a:latin typeface="+mj-lt"/>
                <a:ea typeface="Times New Roman" panose="02020603050405020304" pitchFamily="18" charset="0"/>
                <a:cs typeface="Arial" panose="020B0604020202020204" pitchFamily="34" charset="0"/>
              </a:rPr>
              <a:t>l’utilizzo di materiali di recupero o di coperture a verde;</a:t>
            </a:r>
          </a:p>
          <a:p>
            <a:pPr marL="285750" indent="-285750">
              <a:buFont typeface="Arial" panose="020B0604020202020204" pitchFamily="34" charset="0"/>
              <a:buChar char="•"/>
            </a:pPr>
            <a:r>
              <a:rPr lang="it-IT" sz="1800" dirty="0">
                <a:solidFill>
                  <a:srgbClr val="000000"/>
                </a:solidFill>
                <a:effectLst/>
                <a:latin typeface="+mj-lt"/>
                <a:ea typeface="Times New Roman" panose="02020603050405020304" pitchFamily="18" charset="0"/>
                <a:cs typeface="Arial" panose="020B0604020202020204" pitchFamily="34" charset="0"/>
              </a:rPr>
              <a:t>la realizzazione di pareti ventilate;</a:t>
            </a:r>
          </a:p>
          <a:p>
            <a:pPr marL="285750" indent="-285750">
              <a:buFont typeface="Arial" panose="020B0604020202020204" pitchFamily="34" charset="0"/>
              <a:buChar char="•"/>
            </a:pPr>
            <a:r>
              <a:rPr lang="it-IT" sz="1800" dirty="0">
                <a:solidFill>
                  <a:srgbClr val="000000"/>
                </a:solidFill>
                <a:effectLst/>
                <a:latin typeface="+mj-lt"/>
                <a:ea typeface="Times New Roman" panose="02020603050405020304" pitchFamily="18" charset="0"/>
                <a:cs typeface="Arial" panose="020B0604020202020204" pitchFamily="34" charset="0"/>
              </a:rPr>
              <a:t>l’isolamento acustico; </a:t>
            </a:r>
          </a:p>
          <a:p>
            <a:pPr marL="285750" indent="-285750">
              <a:buFont typeface="Arial" panose="020B0604020202020204" pitchFamily="34" charset="0"/>
              <a:buChar char="•"/>
            </a:pPr>
            <a:r>
              <a:rPr lang="it-IT" sz="1800" dirty="0">
                <a:solidFill>
                  <a:srgbClr val="000000"/>
                </a:solidFill>
                <a:effectLst/>
                <a:latin typeface="+mj-lt"/>
                <a:ea typeface="Times New Roman" panose="02020603050405020304" pitchFamily="18" charset="0"/>
                <a:cs typeface="Arial" panose="020B0604020202020204" pitchFamily="34" charset="0"/>
              </a:rPr>
              <a:t>l’adozione di sistemi di recupero per le acque piovane;</a:t>
            </a:r>
          </a:p>
          <a:p>
            <a:pPr marL="285750" indent="-285750">
              <a:buFont typeface="Arial" panose="020B0604020202020204" pitchFamily="34" charset="0"/>
              <a:buChar char="•"/>
            </a:pPr>
            <a:r>
              <a:rPr lang="it-IT" sz="1800" dirty="0">
                <a:solidFill>
                  <a:srgbClr val="000000"/>
                </a:solidFill>
                <a:effectLst/>
                <a:latin typeface="+mj-lt"/>
                <a:ea typeface="Times New Roman" panose="02020603050405020304" pitchFamily="18" charset="0"/>
                <a:cs typeface="Arial" panose="020B0604020202020204" pitchFamily="34" charset="0"/>
              </a:rPr>
              <a:t>la rimozione e lo smaltimento; del cemento amianto;</a:t>
            </a:r>
          </a:p>
          <a:p>
            <a:pPr marL="285750" indent="-285750">
              <a:buFont typeface="Arial" panose="020B0604020202020204" pitchFamily="34" charset="0"/>
              <a:buChar char="•"/>
            </a:pPr>
            <a:r>
              <a:rPr lang="it-IT" sz="1800" dirty="0">
                <a:solidFill>
                  <a:srgbClr val="000000"/>
                </a:solidFill>
                <a:effectLst/>
                <a:latin typeface="+mj-lt"/>
                <a:ea typeface="Times New Roman" panose="02020603050405020304" pitchFamily="18" charset="0"/>
                <a:cs typeface="Arial" panose="020B0604020202020204" pitchFamily="34" charset="0"/>
              </a:rPr>
              <a:t>l’utilizzo di BACS (Building Automation Control System);  </a:t>
            </a:r>
          </a:p>
          <a:p>
            <a:pPr marL="285750" indent="-285750">
              <a:buFont typeface="Arial" panose="020B0604020202020204" pitchFamily="34" charset="0"/>
              <a:buChar char="•"/>
            </a:pPr>
            <a:r>
              <a:rPr lang="it-IT" sz="1800" dirty="0">
                <a:solidFill>
                  <a:srgbClr val="000000"/>
                </a:solidFill>
                <a:effectLst/>
                <a:latin typeface="+mj-lt"/>
                <a:ea typeface="Times New Roman" panose="02020603050405020304" pitchFamily="18" charset="0"/>
                <a:cs typeface="Arial" panose="020B0604020202020204" pitchFamily="34" charset="0"/>
              </a:rPr>
              <a:t>BIM (Building Information </a:t>
            </a:r>
            <a:r>
              <a:rPr lang="it-IT" sz="1800" dirty="0" err="1">
                <a:solidFill>
                  <a:srgbClr val="000000"/>
                </a:solidFill>
                <a:effectLst/>
                <a:latin typeface="+mj-lt"/>
                <a:ea typeface="Times New Roman" panose="02020603050405020304" pitchFamily="18" charset="0"/>
                <a:cs typeface="Arial" panose="020B0604020202020204" pitchFamily="34" charset="0"/>
              </a:rPr>
              <a:t>Modeling</a:t>
            </a:r>
            <a:r>
              <a:rPr lang="it-IT" sz="1800" dirty="0">
                <a:solidFill>
                  <a:srgbClr val="000000"/>
                </a:solidFill>
                <a:effectLst/>
                <a:latin typeface="+mj-lt"/>
                <a:ea typeface="Times New Roman" panose="02020603050405020304" pitchFamily="18" charset="0"/>
                <a:cs typeface="Arial" panose="020B0604020202020204" pitchFamily="34" charset="0"/>
              </a:rPr>
              <a:t>);</a:t>
            </a:r>
          </a:p>
        </p:txBody>
      </p:sp>
      <p:cxnSp>
        <p:nvCxnSpPr>
          <p:cNvPr id="14" name="Connettore curvo 13">
            <a:extLst>
              <a:ext uri="{FF2B5EF4-FFF2-40B4-BE49-F238E27FC236}">
                <a16:creationId xmlns:a16="http://schemas.microsoft.com/office/drawing/2014/main" id="{7393727D-31F2-0BBC-BCA4-BC5A8D3E1B14}"/>
              </a:ext>
            </a:extLst>
          </p:cNvPr>
          <p:cNvCxnSpPr>
            <a:endCxn id="11" idx="1"/>
          </p:cNvCxnSpPr>
          <p:nvPr/>
        </p:nvCxnSpPr>
        <p:spPr>
          <a:xfrm>
            <a:off x="1840375" y="3333509"/>
            <a:ext cx="1992536" cy="1753449"/>
          </a:xfrm>
          <a:prstGeom prst="curvedConnector3">
            <a:avLst>
              <a:gd name="adj1" fmla="val 5058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68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4000" r="-4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7B2A87-4C07-6178-AB45-AB52B2A3A9B1}"/>
              </a:ext>
            </a:extLst>
          </p:cNvPr>
          <p:cNvSpPr>
            <a:spLocks noGrp="1"/>
          </p:cNvSpPr>
          <p:nvPr>
            <p:ph type="title"/>
          </p:nvPr>
        </p:nvSpPr>
        <p:spPr>
          <a:xfrm>
            <a:off x="989400" y="395289"/>
            <a:ext cx="10213200" cy="580071"/>
          </a:xfrm>
        </p:spPr>
        <p:txBody>
          <a:bodyPr/>
          <a:lstStyle/>
          <a:p>
            <a:pPr algn="ctr"/>
            <a:r>
              <a:rPr lang="it-IT" dirty="0"/>
              <a:t>Pesante ritardo normativo</a:t>
            </a:r>
          </a:p>
        </p:txBody>
      </p:sp>
      <p:sp>
        <p:nvSpPr>
          <p:cNvPr id="4" name="CasellaDiTesto 3">
            <a:extLst>
              <a:ext uri="{FF2B5EF4-FFF2-40B4-BE49-F238E27FC236}">
                <a16:creationId xmlns:a16="http://schemas.microsoft.com/office/drawing/2014/main" id="{5FC44FEA-D4B5-FD23-AD49-46A0BF8FF2A4}"/>
              </a:ext>
            </a:extLst>
          </p:cNvPr>
          <p:cNvSpPr txBox="1"/>
          <p:nvPr/>
        </p:nvSpPr>
        <p:spPr>
          <a:xfrm>
            <a:off x="7284721" y="1170147"/>
            <a:ext cx="4500880" cy="1200329"/>
          </a:xfrm>
          <a:prstGeom prst="rect">
            <a:avLst/>
          </a:prstGeom>
          <a:noFill/>
        </p:spPr>
        <p:txBody>
          <a:bodyPr wrap="square" rtlCol="0">
            <a:spAutoFit/>
          </a:bodyPr>
          <a:lstStyle/>
          <a:p>
            <a:r>
              <a:rPr lang="it-IT" dirty="0">
                <a:latin typeface="+mj-lt"/>
              </a:rPr>
              <a:t>Va rilevato che l’impatto di questi processi non si riflette soltanto nella </a:t>
            </a:r>
            <a:r>
              <a:rPr lang="it-IT" b="1" dirty="0">
                <a:latin typeface="+mj-lt"/>
              </a:rPr>
              <a:t>gestione del suolo</a:t>
            </a:r>
            <a:r>
              <a:rPr lang="it-IT" dirty="0">
                <a:latin typeface="+mj-lt"/>
              </a:rPr>
              <a:t>, ma esercita ricadute pesanti </a:t>
            </a:r>
            <a:r>
              <a:rPr lang="it-IT" b="1" dirty="0">
                <a:latin typeface="+mj-lt"/>
              </a:rPr>
              <a:t>sull’intero assetto anche socio-economico</a:t>
            </a:r>
            <a:r>
              <a:rPr lang="it-IT" dirty="0">
                <a:latin typeface="+mj-lt"/>
              </a:rPr>
              <a:t> della regione</a:t>
            </a:r>
          </a:p>
        </p:txBody>
      </p:sp>
      <p:sp>
        <p:nvSpPr>
          <p:cNvPr id="5" name="CasellaDiTesto 4">
            <a:extLst>
              <a:ext uri="{FF2B5EF4-FFF2-40B4-BE49-F238E27FC236}">
                <a16:creationId xmlns:a16="http://schemas.microsoft.com/office/drawing/2014/main" id="{94E0F21F-C022-77D3-278B-B1B253284155}"/>
              </a:ext>
            </a:extLst>
          </p:cNvPr>
          <p:cNvSpPr txBox="1"/>
          <p:nvPr/>
        </p:nvSpPr>
        <p:spPr>
          <a:xfrm>
            <a:off x="5384799" y="3166823"/>
            <a:ext cx="6807201" cy="369332"/>
          </a:xfrm>
          <a:prstGeom prst="rect">
            <a:avLst/>
          </a:prstGeom>
          <a:noFill/>
        </p:spPr>
        <p:txBody>
          <a:bodyPr wrap="square" rtlCol="0">
            <a:spAutoFit/>
          </a:bodyPr>
          <a:lstStyle/>
          <a:p>
            <a:r>
              <a:rPr lang="it-IT" dirty="0">
                <a:latin typeface="+mj-lt"/>
                <a:ea typeface="Calibri" panose="020F0502020204030204" pitchFamily="34" charset="0"/>
                <a:cs typeface="Times New Roman" panose="02020603050405020304" pitchFamily="18" charset="0"/>
              </a:rPr>
              <a:t>I</a:t>
            </a:r>
            <a:r>
              <a:rPr lang="it-IT" sz="1800" dirty="0">
                <a:effectLst/>
                <a:latin typeface="+mj-lt"/>
                <a:ea typeface="Calibri" panose="020F0502020204030204" pitchFamily="34" charset="0"/>
                <a:cs typeface="Times New Roman" panose="02020603050405020304" pitchFamily="18" charset="0"/>
              </a:rPr>
              <a:t>n un Veneto che aspira a diventare un’area metropolitana diffusa; </a:t>
            </a:r>
            <a:endParaRPr lang="it-IT" dirty="0">
              <a:latin typeface="+mj-lt"/>
            </a:endParaRPr>
          </a:p>
        </p:txBody>
      </p:sp>
      <p:cxnSp>
        <p:nvCxnSpPr>
          <p:cNvPr id="7" name="Connettore 2 6">
            <a:extLst>
              <a:ext uri="{FF2B5EF4-FFF2-40B4-BE49-F238E27FC236}">
                <a16:creationId xmlns:a16="http://schemas.microsoft.com/office/drawing/2014/main" id="{A98BCB8D-81D4-98F6-3A4D-2A47B40ED7B6}"/>
              </a:ext>
            </a:extLst>
          </p:cNvPr>
          <p:cNvCxnSpPr>
            <a:cxnSpLocks/>
            <a:endCxn id="4" idx="1"/>
          </p:cNvCxnSpPr>
          <p:nvPr/>
        </p:nvCxnSpPr>
        <p:spPr>
          <a:xfrm flipV="1">
            <a:off x="6492240" y="1770312"/>
            <a:ext cx="792481" cy="13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D71D2200-609E-0930-EED7-B87FB68BF410}"/>
              </a:ext>
            </a:extLst>
          </p:cNvPr>
          <p:cNvCxnSpPr>
            <a:cxnSpLocks/>
            <a:stCxn id="4" idx="2"/>
            <a:endCxn id="5" idx="0"/>
          </p:cNvCxnSpPr>
          <p:nvPr/>
        </p:nvCxnSpPr>
        <p:spPr>
          <a:xfrm flipH="1">
            <a:off x="8788400" y="2370476"/>
            <a:ext cx="746761" cy="796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E4FA1982-3E20-BAD8-C0FD-E45EE377AADA}"/>
              </a:ext>
            </a:extLst>
          </p:cNvPr>
          <p:cNvSpPr txBox="1"/>
          <p:nvPr/>
        </p:nvSpPr>
        <p:spPr>
          <a:xfrm>
            <a:off x="609600" y="2987040"/>
            <a:ext cx="2631440" cy="1200329"/>
          </a:xfrm>
          <a:prstGeom prst="rect">
            <a:avLst/>
          </a:prstGeom>
          <a:noFill/>
        </p:spPr>
        <p:txBody>
          <a:bodyPr wrap="square" rtlCol="0">
            <a:spAutoFit/>
          </a:bodyPr>
          <a:lstStyle/>
          <a:p>
            <a:r>
              <a:rPr lang="it-IT" dirty="0">
                <a:latin typeface="+mj-lt"/>
              </a:rPr>
              <a:t>Allo stato attuale, però, la si potrebbe definire una “metropoli preterintenzionale”, </a:t>
            </a:r>
          </a:p>
        </p:txBody>
      </p:sp>
      <p:sp>
        <p:nvSpPr>
          <p:cNvPr id="22" name="CasellaDiTesto 21">
            <a:extLst>
              <a:ext uri="{FF2B5EF4-FFF2-40B4-BE49-F238E27FC236}">
                <a16:creationId xmlns:a16="http://schemas.microsoft.com/office/drawing/2014/main" id="{F5E4F8ED-321C-0491-D3C0-129CAEF38E90}"/>
              </a:ext>
            </a:extLst>
          </p:cNvPr>
          <p:cNvSpPr txBox="1"/>
          <p:nvPr/>
        </p:nvSpPr>
        <p:spPr>
          <a:xfrm>
            <a:off x="497840" y="4591226"/>
            <a:ext cx="3417640" cy="1754326"/>
          </a:xfrm>
          <a:prstGeom prst="rect">
            <a:avLst/>
          </a:prstGeom>
          <a:noFill/>
        </p:spPr>
        <p:txBody>
          <a:bodyPr wrap="square" rtlCol="0">
            <a:spAutoFit/>
          </a:bodyPr>
          <a:lstStyle/>
          <a:p>
            <a:r>
              <a:rPr lang="it-IT" dirty="0">
                <a:latin typeface="+mj-lt"/>
              </a:rPr>
              <a:t>Considerando i guasti profondi arrecati al territorio (e alle relazioni che in esso si sviluppano) da almeno tre decenni di espansione selvaggia dell’edilizia industriale, commerciale e abitativa</a:t>
            </a:r>
          </a:p>
        </p:txBody>
      </p:sp>
      <p:sp>
        <p:nvSpPr>
          <p:cNvPr id="23" name="CasellaDiTesto 22">
            <a:extLst>
              <a:ext uri="{FF2B5EF4-FFF2-40B4-BE49-F238E27FC236}">
                <a16:creationId xmlns:a16="http://schemas.microsoft.com/office/drawing/2014/main" id="{5AFE1431-A9E9-3617-C900-D76BDEFD69DB}"/>
              </a:ext>
            </a:extLst>
          </p:cNvPr>
          <p:cNvSpPr txBox="1"/>
          <p:nvPr/>
        </p:nvSpPr>
        <p:spPr>
          <a:xfrm>
            <a:off x="5402580" y="4225246"/>
            <a:ext cx="3764281" cy="1477328"/>
          </a:xfrm>
          <a:prstGeom prst="rect">
            <a:avLst/>
          </a:prstGeom>
          <a:noFill/>
        </p:spPr>
        <p:txBody>
          <a:bodyPr wrap="square" rtlCol="0">
            <a:spAutoFit/>
          </a:bodyPr>
          <a:lstStyle/>
          <a:p>
            <a:r>
              <a:rPr lang="it-IT" dirty="0">
                <a:latin typeface="+mj-lt"/>
              </a:rPr>
              <a:t>Ha trasformato il tradizionale policentrismo di quest’area in un guazzabuglio informe e senza soluzione di continuità, con le relative e micidiali </a:t>
            </a:r>
            <a:r>
              <a:rPr lang="it-IT" b="1" dirty="0">
                <a:latin typeface="+mj-lt"/>
              </a:rPr>
              <a:t>ripercussioni</a:t>
            </a:r>
          </a:p>
        </p:txBody>
      </p:sp>
      <p:sp>
        <p:nvSpPr>
          <p:cNvPr id="24" name="CasellaDiTesto 23">
            <a:extLst>
              <a:ext uri="{FF2B5EF4-FFF2-40B4-BE49-F238E27FC236}">
                <a16:creationId xmlns:a16="http://schemas.microsoft.com/office/drawing/2014/main" id="{99000FC5-5EEE-0117-4E26-6B0EB573F7D5}"/>
              </a:ext>
            </a:extLst>
          </p:cNvPr>
          <p:cNvSpPr txBox="1"/>
          <p:nvPr/>
        </p:nvSpPr>
        <p:spPr>
          <a:xfrm>
            <a:off x="9936480" y="5514859"/>
            <a:ext cx="1757680" cy="923330"/>
          </a:xfrm>
          <a:prstGeom prst="rect">
            <a:avLst/>
          </a:prstGeom>
          <a:noFill/>
        </p:spPr>
        <p:txBody>
          <a:bodyPr wrap="square" rtlCol="0">
            <a:spAutoFit/>
          </a:bodyPr>
          <a:lstStyle/>
          <a:p>
            <a:r>
              <a:rPr lang="it-IT" dirty="0">
                <a:latin typeface="+mj-lt"/>
              </a:rPr>
              <a:t>Sistema della </a:t>
            </a:r>
            <a:r>
              <a:rPr lang="it-IT" b="1" dirty="0">
                <a:latin typeface="+mj-lt"/>
              </a:rPr>
              <a:t>mobilità</a:t>
            </a:r>
            <a:r>
              <a:rPr lang="it-IT" dirty="0">
                <a:latin typeface="+mj-lt"/>
              </a:rPr>
              <a:t> e sull’</a:t>
            </a:r>
            <a:r>
              <a:rPr lang="it-IT" b="1" dirty="0">
                <a:latin typeface="+mj-lt"/>
              </a:rPr>
              <a:t>ambiente</a:t>
            </a:r>
          </a:p>
        </p:txBody>
      </p:sp>
      <p:cxnSp>
        <p:nvCxnSpPr>
          <p:cNvPr id="26" name="Connettore 2 25">
            <a:extLst>
              <a:ext uri="{FF2B5EF4-FFF2-40B4-BE49-F238E27FC236}">
                <a16:creationId xmlns:a16="http://schemas.microsoft.com/office/drawing/2014/main" id="{5E4480CD-D74A-4704-2F19-574A7FB2E45C}"/>
              </a:ext>
            </a:extLst>
          </p:cNvPr>
          <p:cNvCxnSpPr>
            <a:stCxn id="5" idx="1"/>
            <a:endCxn id="21" idx="3"/>
          </p:cNvCxnSpPr>
          <p:nvPr/>
        </p:nvCxnSpPr>
        <p:spPr>
          <a:xfrm flipH="1">
            <a:off x="3241040" y="3351489"/>
            <a:ext cx="2143759" cy="235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ADD0ADAF-2202-9110-00F1-884498611C16}"/>
              </a:ext>
            </a:extLst>
          </p:cNvPr>
          <p:cNvCxnSpPr>
            <a:cxnSpLocks/>
            <a:stCxn id="21" idx="2"/>
            <a:endCxn id="22" idx="0"/>
          </p:cNvCxnSpPr>
          <p:nvPr/>
        </p:nvCxnSpPr>
        <p:spPr>
          <a:xfrm>
            <a:off x="1925320" y="4187369"/>
            <a:ext cx="281340" cy="403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EEABB4F5-ADDB-B28F-EC20-F05A611ACF87}"/>
              </a:ext>
            </a:extLst>
          </p:cNvPr>
          <p:cNvCxnSpPr>
            <a:cxnSpLocks/>
            <a:stCxn id="22" idx="3"/>
            <a:endCxn id="23" idx="1"/>
          </p:cNvCxnSpPr>
          <p:nvPr/>
        </p:nvCxnSpPr>
        <p:spPr>
          <a:xfrm flipV="1">
            <a:off x="3915480" y="4963910"/>
            <a:ext cx="1487100" cy="504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51F0339E-0998-5AF3-D6BB-48F4E0DFE869}"/>
              </a:ext>
            </a:extLst>
          </p:cNvPr>
          <p:cNvCxnSpPr>
            <a:cxnSpLocks/>
          </p:cNvCxnSpPr>
          <p:nvPr/>
        </p:nvCxnSpPr>
        <p:spPr>
          <a:xfrm>
            <a:off x="6854190" y="5514859"/>
            <a:ext cx="2940050" cy="428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CasellaDiTesto 36">
            <a:extLst>
              <a:ext uri="{FF2B5EF4-FFF2-40B4-BE49-F238E27FC236}">
                <a16:creationId xmlns:a16="http://schemas.microsoft.com/office/drawing/2014/main" id="{ABC074DC-0066-05C8-0322-6D26D126C762}"/>
              </a:ext>
            </a:extLst>
          </p:cNvPr>
          <p:cNvSpPr txBox="1"/>
          <p:nvPr/>
        </p:nvSpPr>
        <p:spPr>
          <a:xfrm>
            <a:off x="497840" y="1155426"/>
            <a:ext cx="5882640" cy="1200329"/>
          </a:xfrm>
          <a:prstGeom prst="rect">
            <a:avLst/>
          </a:prstGeom>
          <a:noFill/>
        </p:spPr>
        <p:txBody>
          <a:bodyPr wrap="square" rtlCol="0">
            <a:spAutoFit/>
          </a:bodyPr>
          <a:lstStyle/>
          <a:p>
            <a:r>
              <a:rPr lang="it-IT"/>
              <a:t>Tuttavia, la produzione normativa risulta ancora insufficiente, e comunque in ritardo rispetto all’effetto che il sistematico degrado del territorio, in atto ormai da decenni, ha esercitato sulla regione.</a:t>
            </a:r>
            <a:endParaRPr lang="it-IT" dirty="0"/>
          </a:p>
        </p:txBody>
      </p:sp>
    </p:spTree>
    <p:extLst>
      <p:ext uri="{BB962C8B-B14F-4D97-AF65-F5344CB8AC3E}">
        <p14:creationId xmlns:p14="http://schemas.microsoft.com/office/powerpoint/2010/main" val="56759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4000" r="-4000"/>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87804A5-B45F-CAD4-8746-5647E8E10A00}"/>
              </a:ext>
            </a:extLst>
          </p:cNvPr>
          <p:cNvSpPr txBox="1"/>
          <p:nvPr/>
        </p:nvSpPr>
        <p:spPr>
          <a:xfrm>
            <a:off x="8473440" y="1026160"/>
            <a:ext cx="3545840" cy="2862322"/>
          </a:xfrm>
          <a:prstGeom prst="rect">
            <a:avLst/>
          </a:prstGeom>
          <a:noFill/>
        </p:spPr>
        <p:txBody>
          <a:bodyPr wrap="square" rtlCol="0">
            <a:spAutoFit/>
          </a:bodyPr>
          <a:lstStyle/>
          <a:p>
            <a:r>
              <a:rPr lang="it-IT" dirty="0"/>
              <a:t>ANNI ‘80</a:t>
            </a:r>
            <a:r>
              <a:rPr lang="it-IT" dirty="0">
                <a:sym typeface="Wingdings" panose="05000000000000000000" pitchFamily="2" charset="2"/>
              </a:rPr>
              <a:t></a:t>
            </a:r>
            <a:r>
              <a:rPr lang="it-IT" dirty="0"/>
              <a:t>si è registrata una proliferazione delle macro e mini imprese e dei distretti produttivi: dei 199 individuati dall’ISTAT a fini statistici in tutto il territorio nazionale, ben 34 (il 17 per cento) risultano localizzati in Veneto.</a:t>
            </a:r>
          </a:p>
          <a:p>
            <a:r>
              <a:rPr lang="it-IT" dirty="0"/>
              <a:t>Da allora, la situazione semmai è peggiorata. </a:t>
            </a:r>
          </a:p>
        </p:txBody>
      </p:sp>
      <p:sp>
        <p:nvSpPr>
          <p:cNvPr id="5" name="CasellaDiTesto 4">
            <a:extLst>
              <a:ext uri="{FF2B5EF4-FFF2-40B4-BE49-F238E27FC236}">
                <a16:creationId xmlns:a16="http://schemas.microsoft.com/office/drawing/2014/main" id="{23047E35-F6BF-DD1D-E48F-6A69E8AE38FD}"/>
              </a:ext>
            </a:extLst>
          </p:cNvPr>
          <p:cNvSpPr txBox="1"/>
          <p:nvPr/>
        </p:nvSpPr>
        <p:spPr>
          <a:xfrm>
            <a:off x="619760" y="472217"/>
            <a:ext cx="3535680" cy="1477328"/>
          </a:xfrm>
          <a:prstGeom prst="rect">
            <a:avLst/>
          </a:prstGeom>
          <a:noFill/>
        </p:spPr>
        <p:txBody>
          <a:bodyPr wrap="square" rtlCol="0">
            <a:spAutoFit/>
          </a:bodyPr>
          <a:lstStyle/>
          <a:p>
            <a:r>
              <a:rPr lang="it-IT" dirty="0"/>
              <a:t>ANNI ‘70</a:t>
            </a:r>
            <a:r>
              <a:rPr lang="it-IT" dirty="0">
                <a:sym typeface="Wingdings" panose="05000000000000000000" pitchFamily="2" charset="2"/>
              </a:rPr>
              <a:t></a:t>
            </a:r>
            <a:r>
              <a:rPr lang="it-IT" dirty="0"/>
              <a:t> il volume complessivo di fabbricati non residenziali aveva raggiunto quello delle abitazioni (circa 176 milioni di metri cubi)</a:t>
            </a:r>
          </a:p>
        </p:txBody>
      </p:sp>
      <p:sp>
        <p:nvSpPr>
          <p:cNvPr id="8" name="CasellaDiTesto 7">
            <a:extLst>
              <a:ext uri="{FF2B5EF4-FFF2-40B4-BE49-F238E27FC236}">
                <a16:creationId xmlns:a16="http://schemas.microsoft.com/office/drawing/2014/main" id="{DC1D4CAB-6B27-4808-9080-FCDBDAC77B36}"/>
              </a:ext>
            </a:extLst>
          </p:cNvPr>
          <p:cNvSpPr txBox="1"/>
          <p:nvPr/>
        </p:nvSpPr>
        <p:spPr>
          <a:xfrm>
            <a:off x="619760" y="3191966"/>
            <a:ext cx="7731760" cy="3416320"/>
          </a:xfrm>
          <a:prstGeom prst="rect">
            <a:avLst/>
          </a:prstGeom>
          <a:noFill/>
        </p:spPr>
        <p:txBody>
          <a:bodyPr wrap="square" rtlCol="0">
            <a:spAutoFit/>
          </a:bodyPr>
          <a:lstStyle/>
          <a:p>
            <a:r>
              <a:rPr lang="it-IT" dirty="0"/>
              <a:t>Come documenta anche, dato di gran lunga superiore rispetto alla media nazionale, che è del 7,1. Nella regione, le pagelle peggiori sono per Treviso, con un consumo di suolo di 468 metri quadri pro capite, </a:t>
            </a:r>
            <a:r>
              <a:rPr lang="it-IT" b="1" dirty="0"/>
              <a:t>Padova con 427</a:t>
            </a:r>
            <a:r>
              <a:rPr lang="it-IT" dirty="0"/>
              <a:t>, Venezia con 417; Padova peraltro è prima per la quota percentuale, pari al 18,6. Il Nordest, nel suo complesso, brucia 2,16 metri quadri per ogni ettaro di territorio, a fronte di una media nazionale di 1,72; nel Veneto in modo specifico, la densità di consumo è di 3,72 metri quadri per ettaro, superiore a quella della stessa Lombardia. Infine, per presenza di nuovo suolo artificiale, Vicenza figura al terzo posto della graduatoria nazionale, con un incremento di 172 ettari, dopo Roma e Brescia; ma anche Verona, Padova e Treviso si segnalano in negativo, con aumenti compresi tra i 100 e i 170 ettari.</a:t>
            </a:r>
          </a:p>
        </p:txBody>
      </p:sp>
      <p:sp>
        <p:nvSpPr>
          <p:cNvPr id="9" name="Nuvola 8">
            <a:extLst>
              <a:ext uri="{FF2B5EF4-FFF2-40B4-BE49-F238E27FC236}">
                <a16:creationId xmlns:a16="http://schemas.microsoft.com/office/drawing/2014/main" id="{D1835936-57B2-EA7C-2293-75957BFDF2AE}"/>
              </a:ext>
            </a:extLst>
          </p:cNvPr>
          <p:cNvSpPr/>
          <p:nvPr/>
        </p:nvSpPr>
        <p:spPr>
          <a:xfrm>
            <a:off x="254000" y="3015446"/>
            <a:ext cx="8097520" cy="3769360"/>
          </a:xfrm>
          <a:prstGeom prst="cloud">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a:extLst>
              <a:ext uri="{FF2B5EF4-FFF2-40B4-BE49-F238E27FC236}">
                <a16:creationId xmlns:a16="http://schemas.microsoft.com/office/drawing/2014/main" id="{02433F36-12ED-9255-3332-E037F3A76CA1}"/>
              </a:ext>
            </a:extLst>
          </p:cNvPr>
          <p:cNvSpPr/>
          <p:nvPr/>
        </p:nvSpPr>
        <p:spPr>
          <a:xfrm>
            <a:off x="10982960" y="5791200"/>
            <a:ext cx="995680" cy="817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2283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4000" r="-4000"/>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DF91BDC-B0D0-8889-B66E-ABB922AEDF4D}"/>
              </a:ext>
            </a:extLst>
          </p:cNvPr>
          <p:cNvSpPr txBox="1"/>
          <p:nvPr/>
        </p:nvSpPr>
        <p:spPr>
          <a:xfrm>
            <a:off x="782320" y="599440"/>
            <a:ext cx="4318000" cy="1200329"/>
          </a:xfrm>
          <a:prstGeom prst="rect">
            <a:avLst/>
          </a:prstGeom>
          <a:noFill/>
        </p:spPr>
        <p:txBody>
          <a:bodyPr wrap="square" rtlCol="0">
            <a:spAutoFit/>
          </a:bodyPr>
          <a:lstStyle/>
          <a:p>
            <a:r>
              <a:rPr lang="it-IT" dirty="0">
                <a:latin typeface="+mj-lt"/>
              </a:rPr>
              <a:t>ANNI ’90</a:t>
            </a:r>
            <a:r>
              <a:rPr lang="it-IT" dirty="0">
                <a:latin typeface="+mj-lt"/>
                <a:sym typeface="Wingdings" panose="05000000000000000000" pitchFamily="2" charset="2"/>
              </a:rPr>
              <a:t></a:t>
            </a:r>
            <a:r>
              <a:rPr lang="it-IT" dirty="0">
                <a:latin typeface="+mj-lt"/>
              </a:rPr>
              <a:t>negli anni Novanta il volume complessivo edificato è stato di 179 milioni di metri cubi per magazzini, capannoni e uffici, contro i 101 delle case. </a:t>
            </a:r>
          </a:p>
        </p:txBody>
      </p:sp>
      <p:sp>
        <p:nvSpPr>
          <p:cNvPr id="6" name="CasellaDiTesto 5">
            <a:extLst>
              <a:ext uri="{FF2B5EF4-FFF2-40B4-BE49-F238E27FC236}">
                <a16:creationId xmlns:a16="http://schemas.microsoft.com/office/drawing/2014/main" id="{9F4956A1-BF2A-99AD-0C8E-A139AA6D2200}"/>
              </a:ext>
            </a:extLst>
          </p:cNvPr>
          <p:cNvSpPr txBox="1"/>
          <p:nvPr/>
        </p:nvSpPr>
        <p:spPr>
          <a:xfrm>
            <a:off x="5913120" y="1888311"/>
            <a:ext cx="6024880" cy="923330"/>
          </a:xfrm>
          <a:prstGeom prst="rect">
            <a:avLst/>
          </a:prstGeom>
          <a:noFill/>
        </p:spPr>
        <p:txBody>
          <a:bodyPr wrap="square" rtlCol="0">
            <a:spAutoFit/>
          </a:bodyPr>
          <a:lstStyle/>
          <a:p>
            <a:r>
              <a:rPr lang="it-IT" dirty="0">
                <a:latin typeface="+mj-lt"/>
              </a:rPr>
              <a:t>Nel 1999, l’ammontare di fabbricati non residenziali progettati in Veneto rappresentava il 18 % per cento della produzione complessiva italiana, livello inferiore alla sola Lombardia.</a:t>
            </a:r>
          </a:p>
        </p:txBody>
      </p:sp>
      <p:sp>
        <p:nvSpPr>
          <p:cNvPr id="7" name="CasellaDiTesto 6">
            <a:extLst>
              <a:ext uri="{FF2B5EF4-FFF2-40B4-BE49-F238E27FC236}">
                <a16:creationId xmlns:a16="http://schemas.microsoft.com/office/drawing/2014/main" id="{C6F1B008-6C90-1198-18AD-9B3AB170DF8F}"/>
              </a:ext>
            </a:extLst>
          </p:cNvPr>
          <p:cNvSpPr txBox="1"/>
          <p:nvPr/>
        </p:nvSpPr>
        <p:spPr>
          <a:xfrm>
            <a:off x="782320" y="3088640"/>
            <a:ext cx="3332480" cy="1477328"/>
          </a:xfrm>
          <a:prstGeom prst="rect">
            <a:avLst/>
          </a:prstGeom>
          <a:noFill/>
        </p:spPr>
        <p:txBody>
          <a:bodyPr wrap="square" rtlCol="0">
            <a:spAutoFit/>
          </a:bodyPr>
          <a:lstStyle/>
          <a:p>
            <a:r>
              <a:rPr lang="it-IT" dirty="0">
                <a:latin typeface="+mj-lt"/>
              </a:rPr>
              <a:t>Nei vent’anni tra il 1961 e il 1981, hanno cambiato destinazione d’uso più aree agricole di quanto non fosse capitato nella storia dei due millenni precedenti.</a:t>
            </a:r>
          </a:p>
        </p:txBody>
      </p:sp>
      <p:sp>
        <p:nvSpPr>
          <p:cNvPr id="9" name="CasellaDiTesto 8">
            <a:extLst>
              <a:ext uri="{FF2B5EF4-FFF2-40B4-BE49-F238E27FC236}">
                <a16:creationId xmlns:a16="http://schemas.microsoft.com/office/drawing/2014/main" id="{191259CE-367E-859C-03FB-9AC677EE562C}"/>
              </a:ext>
            </a:extLst>
          </p:cNvPr>
          <p:cNvSpPr txBox="1"/>
          <p:nvPr/>
        </p:nvSpPr>
        <p:spPr>
          <a:xfrm>
            <a:off x="5913120" y="4133117"/>
            <a:ext cx="5689600" cy="2031325"/>
          </a:xfrm>
          <a:prstGeom prst="rect">
            <a:avLst/>
          </a:prstGeom>
          <a:noFill/>
        </p:spPr>
        <p:txBody>
          <a:bodyPr wrap="square" rtlCol="0">
            <a:spAutoFit/>
          </a:bodyPr>
          <a:lstStyle/>
          <a:p>
            <a:r>
              <a:rPr lang="it-IT" dirty="0">
                <a:latin typeface="+mj-lt"/>
              </a:rPr>
              <a:t>l’ultimo rapporto annuale 2020 dell’Ispra, l’Istituto superiore per la protezione e la ricerca ambientale, che opera nell’ambito del ministero dell’Ambiente: </a:t>
            </a:r>
          </a:p>
          <a:p>
            <a:pPr marL="285750" indent="-285750">
              <a:buFont typeface="Arial" panose="020B0604020202020204" pitchFamily="34" charset="0"/>
              <a:buChar char="•"/>
            </a:pPr>
            <a:r>
              <a:rPr lang="it-IT" dirty="0">
                <a:latin typeface="+mj-lt"/>
              </a:rPr>
              <a:t>Il Veneto figura in testa a questa graduatoria dello scempio, subito dietro la Lombardia: 11,9 per cento di suolo consumato (contro il 12,1 dei lombardi), 682 ettari in più rispetto al 2019</a:t>
            </a:r>
          </a:p>
        </p:txBody>
      </p:sp>
      <p:sp>
        <p:nvSpPr>
          <p:cNvPr id="10" name="Nuvola 9">
            <a:extLst>
              <a:ext uri="{FF2B5EF4-FFF2-40B4-BE49-F238E27FC236}">
                <a16:creationId xmlns:a16="http://schemas.microsoft.com/office/drawing/2014/main" id="{56986B39-4838-8F53-81B1-DF8CDAF09F1E}"/>
              </a:ext>
            </a:extLst>
          </p:cNvPr>
          <p:cNvSpPr/>
          <p:nvPr/>
        </p:nvSpPr>
        <p:spPr>
          <a:xfrm>
            <a:off x="589280" y="3088640"/>
            <a:ext cx="3383280" cy="1656080"/>
          </a:xfrm>
          <a:prstGeom prst="cloud">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curvo 11">
            <a:extLst>
              <a:ext uri="{FF2B5EF4-FFF2-40B4-BE49-F238E27FC236}">
                <a16:creationId xmlns:a16="http://schemas.microsoft.com/office/drawing/2014/main" id="{E89E87FA-A341-0B1D-8A31-D14E85C46C5F}"/>
              </a:ext>
            </a:extLst>
          </p:cNvPr>
          <p:cNvCxnSpPr>
            <a:stCxn id="4" idx="3"/>
            <a:endCxn id="6" idx="0"/>
          </p:cNvCxnSpPr>
          <p:nvPr/>
        </p:nvCxnSpPr>
        <p:spPr>
          <a:xfrm>
            <a:off x="5100320" y="1199605"/>
            <a:ext cx="3825240" cy="68870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curvo 13">
            <a:extLst>
              <a:ext uri="{FF2B5EF4-FFF2-40B4-BE49-F238E27FC236}">
                <a16:creationId xmlns:a16="http://schemas.microsoft.com/office/drawing/2014/main" id="{03C106F5-36D4-7288-F4BC-549F4F889BFC}"/>
              </a:ext>
            </a:extLst>
          </p:cNvPr>
          <p:cNvCxnSpPr>
            <a:stCxn id="6" idx="2"/>
            <a:endCxn id="9" idx="0"/>
          </p:cNvCxnSpPr>
          <p:nvPr/>
        </p:nvCxnSpPr>
        <p:spPr>
          <a:xfrm rot="5400000">
            <a:off x="8181002" y="3388559"/>
            <a:ext cx="1321476" cy="16764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7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4000" r="-4000"/>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AB7BC96-0F6D-8E7D-3ACC-B234E4EE43BE}"/>
              </a:ext>
            </a:extLst>
          </p:cNvPr>
          <p:cNvSpPr txBox="1"/>
          <p:nvPr/>
        </p:nvSpPr>
        <p:spPr>
          <a:xfrm>
            <a:off x="3637280" y="331709"/>
            <a:ext cx="5379720" cy="646331"/>
          </a:xfrm>
          <a:prstGeom prst="rect">
            <a:avLst/>
          </a:prstGeom>
          <a:noFill/>
        </p:spPr>
        <p:txBody>
          <a:bodyPr wrap="square" rtlCol="0">
            <a:spAutoFit/>
          </a:bodyPr>
          <a:lstStyle/>
          <a:p>
            <a:r>
              <a:rPr lang="it-IT" dirty="0"/>
              <a:t> la Regione Veneto ha da tempo emanato una legge che prevede il consumo zero entro il 2050; </a:t>
            </a:r>
          </a:p>
        </p:txBody>
      </p:sp>
      <p:sp>
        <p:nvSpPr>
          <p:cNvPr id="8" name="CasellaDiTesto 7">
            <a:extLst>
              <a:ext uri="{FF2B5EF4-FFF2-40B4-BE49-F238E27FC236}">
                <a16:creationId xmlns:a16="http://schemas.microsoft.com/office/drawing/2014/main" id="{63EE7B9C-DD98-70C2-5424-33509D66A948}"/>
              </a:ext>
            </a:extLst>
          </p:cNvPr>
          <p:cNvSpPr txBox="1"/>
          <p:nvPr/>
        </p:nvSpPr>
        <p:spPr>
          <a:xfrm>
            <a:off x="9032240" y="1347371"/>
            <a:ext cx="2926080" cy="646331"/>
          </a:xfrm>
          <a:prstGeom prst="rect">
            <a:avLst/>
          </a:prstGeom>
          <a:noFill/>
        </p:spPr>
        <p:txBody>
          <a:bodyPr wrap="square" rtlCol="0">
            <a:spAutoFit/>
          </a:bodyPr>
          <a:lstStyle/>
          <a:p>
            <a:r>
              <a:rPr lang="it-IT" dirty="0"/>
              <a:t>rapporto Ispra segnala un fatto incontrovertibile:</a:t>
            </a:r>
          </a:p>
        </p:txBody>
      </p:sp>
      <p:sp>
        <p:nvSpPr>
          <p:cNvPr id="9" name="CasellaDiTesto 8">
            <a:extLst>
              <a:ext uri="{FF2B5EF4-FFF2-40B4-BE49-F238E27FC236}">
                <a16:creationId xmlns:a16="http://schemas.microsoft.com/office/drawing/2014/main" id="{5CC38F7F-D7BF-A9CB-653D-8E036F893B3B}"/>
              </a:ext>
            </a:extLst>
          </p:cNvPr>
          <p:cNvSpPr txBox="1"/>
          <p:nvPr/>
        </p:nvSpPr>
        <p:spPr>
          <a:xfrm>
            <a:off x="9362440" y="4763422"/>
            <a:ext cx="2479040" cy="2031325"/>
          </a:xfrm>
          <a:prstGeom prst="rect">
            <a:avLst/>
          </a:prstGeom>
          <a:noFill/>
        </p:spPr>
        <p:txBody>
          <a:bodyPr wrap="square" rtlCol="0">
            <a:spAutoFit/>
          </a:bodyPr>
          <a:lstStyle/>
          <a:p>
            <a:r>
              <a:rPr lang="it-IT" dirty="0"/>
              <a:t>Valori molto lontani dagli obbiettivi di sostenibilità sanciti nell’Agenda 2030 a suo tempo sottoscritta dai Paesi aderenti all’ONU. </a:t>
            </a:r>
          </a:p>
        </p:txBody>
      </p:sp>
      <p:sp>
        <p:nvSpPr>
          <p:cNvPr id="10" name="CasellaDiTesto 9">
            <a:extLst>
              <a:ext uri="{FF2B5EF4-FFF2-40B4-BE49-F238E27FC236}">
                <a16:creationId xmlns:a16="http://schemas.microsoft.com/office/drawing/2014/main" id="{9BB06269-0BD9-5850-8066-092A8FC83198}"/>
              </a:ext>
            </a:extLst>
          </p:cNvPr>
          <p:cNvSpPr txBox="1"/>
          <p:nvPr/>
        </p:nvSpPr>
        <p:spPr>
          <a:xfrm>
            <a:off x="2407920" y="4901921"/>
            <a:ext cx="5379720" cy="1200329"/>
          </a:xfrm>
          <a:prstGeom prst="rect">
            <a:avLst/>
          </a:prstGeom>
          <a:noFill/>
        </p:spPr>
        <p:txBody>
          <a:bodyPr wrap="square" rtlCol="0">
            <a:spAutoFit/>
          </a:bodyPr>
          <a:lstStyle/>
          <a:p>
            <a:r>
              <a:rPr lang="it-IT" dirty="0"/>
              <a:t>Ispra parla esplicitamente di un “continuo e significativo incremento delle superfici artificiali, specie nelle aree urbane e periurbane, e nei poli logistici e commerciali”; </a:t>
            </a:r>
          </a:p>
        </p:txBody>
      </p:sp>
      <p:sp>
        <p:nvSpPr>
          <p:cNvPr id="11" name="CasellaDiTesto 10">
            <a:extLst>
              <a:ext uri="{FF2B5EF4-FFF2-40B4-BE49-F238E27FC236}">
                <a16:creationId xmlns:a16="http://schemas.microsoft.com/office/drawing/2014/main" id="{5FAF2337-BF8E-316C-91F4-80FAFAA74D41}"/>
              </a:ext>
            </a:extLst>
          </p:cNvPr>
          <p:cNvSpPr txBox="1"/>
          <p:nvPr/>
        </p:nvSpPr>
        <p:spPr>
          <a:xfrm>
            <a:off x="756920" y="2532182"/>
            <a:ext cx="3302000" cy="1200329"/>
          </a:xfrm>
          <a:prstGeom prst="rect">
            <a:avLst/>
          </a:prstGeom>
          <a:noFill/>
        </p:spPr>
        <p:txBody>
          <a:bodyPr wrap="square" rtlCol="0">
            <a:spAutoFit/>
          </a:bodyPr>
          <a:lstStyle/>
          <a:p>
            <a:r>
              <a:rPr lang="it-IT" dirty="0"/>
              <a:t>la perdita di superfici naturali, preziose per assicurare l’adattamento ai cambiamenti climatici in atto”.</a:t>
            </a:r>
          </a:p>
        </p:txBody>
      </p:sp>
      <p:sp>
        <p:nvSpPr>
          <p:cNvPr id="13" name="CasellaDiTesto 12">
            <a:extLst>
              <a:ext uri="{FF2B5EF4-FFF2-40B4-BE49-F238E27FC236}">
                <a16:creationId xmlns:a16="http://schemas.microsoft.com/office/drawing/2014/main" id="{5A8AA92F-E8AF-C3E8-AE93-4DED953594EA}"/>
              </a:ext>
            </a:extLst>
          </p:cNvPr>
          <p:cNvSpPr txBox="1"/>
          <p:nvPr/>
        </p:nvSpPr>
        <p:spPr>
          <a:xfrm>
            <a:off x="6390642" y="2532182"/>
            <a:ext cx="2336800" cy="2031325"/>
          </a:xfrm>
          <a:prstGeom prst="rect">
            <a:avLst/>
          </a:prstGeom>
          <a:noFill/>
        </p:spPr>
        <p:txBody>
          <a:bodyPr wrap="square" rtlCol="0">
            <a:spAutoFit/>
          </a:bodyPr>
          <a:lstStyle/>
          <a:p>
            <a:r>
              <a:rPr lang="it-IT" dirty="0"/>
              <a:t>se si continua di questo passo, entro il 2050 si verificherà in Italia un nuovo consumo di suolo pari a 1.552 chilometri quadrati; </a:t>
            </a:r>
          </a:p>
        </p:txBody>
      </p:sp>
      <p:cxnSp>
        <p:nvCxnSpPr>
          <p:cNvPr id="15" name="Connettore 2 14">
            <a:extLst>
              <a:ext uri="{FF2B5EF4-FFF2-40B4-BE49-F238E27FC236}">
                <a16:creationId xmlns:a16="http://schemas.microsoft.com/office/drawing/2014/main" id="{D7F16742-55EB-14E3-AF84-5538BA3AE97E}"/>
              </a:ext>
            </a:extLst>
          </p:cNvPr>
          <p:cNvCxnSpPr>
            <a:cxnSpLocks/>
            <a:stCxn id="8" idx="2"/>
            <a:endCxn id="13" idx="3"/>
          </p:cNvCxnSpPr>
          <p:nvPr/>
        </p:nvCxnSpPr>
        <p:spPr>
          <a:xfrm flipH="1">
            <a:off x="8727442" y="1993702"/>
            <a:ext cx="1767838" cy="1554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F4CEF488-DE71-1FC9-590C-5F2691965E20}"/>
              </a:ext>
            </a:extLst>
          </p:cNvPr>
          <p:cNvCxnSpPr>
            <a:cxnSpLocks/>
            <a:stCxn id="4" idx="2"/>
            <a:endCxn id="8" idx="0"/>
          </p:cNvCxnSpPr>
          <p:nvPr/>
        </p:nvCxnSpPr>
        <p:spPr>
          <a:xfrm>
            <a:off x="6327140" y="978040"/>
            <a:ext cx="4168140" cy="369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53FF2B1F-1AFC-C424-7A94-354F1D7D8D83}"/>
              </a:ext>
            </a:extLst>
          </p:cNvPr>
          <p:cNvCxnSpPr>
            <a:cxnSpLocks/>
            <a:stCxn id="13" idx="3"/>
            <a:endCxn id="9" idx="0"/>
          </p:cNvCxnSpPr>
          <p:nvPr/>
        </p:nvCxnSpPr>
        <p:spPr>
          <a:xfrm>
            <a:off x="8727442" y="3547845"/>
            <a:ext cx="1874518" cy="1215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7BDB8640-C004-0F7B-CE90-5BABB9CBA8C7}"/>
              </a:ext>
            </a:extLst>
          </p:cNvPr>
          <p:cNvCxnSpPr>
            <a:stCxn id="9" idx="1"/>
            <a:endCxn id="10" idx="3"/>
          </p:cNvCxnSpPr>
          <p:nvPr/>
        </p:nvCxnSpPr>
        <p:spPr>
          <a:xfrm flipH="1" flipV="1">
            <a:off x="7787640" y="5502086"/>
            <a:ext cx="1574800" cy="27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47081E7B-A5A1-91D1-1E74-3A0F6BE8D1C6}"/>
              </a:ext>
            </a:extLst>
          </p:cNvPr>
          <p:cNvCxnSpPr>
            <a:stCxn id="10" idx="0"/>
            <a:endCxn id="11" idx="2"/>
          </p:cNvCxnSpPr>
          <p:nvPr/>
        </p:nvCxnSpPr>
        <p:spPr>
          <a:xfrm flipH="1" flipV="1">
            <a:off x="2407920" y="3732511"/>
            <a:ext cx="2689860" cy="1169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492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4000" r="-4000"/>
          </a:stretch>
        </a:blip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A20FAF4B-AE4C-62B2-9F52-E96C503A98FE}"/>
              </a:ext>
            </a:extLst>
          </p:cNvPr>
          <p:cNvSpPr txBox="1"/>
          <p:nvPr/>
        </p:nvSpPr>
        <p:spPr>
          <a:xfrm>
            <a:off x="8107680" y="2505670"/>
            <a:ext cx="2042160" cy="646331"/>
          </a:xfrm>
          <a:prstGeom prst="rect">
            <a:avLst/>
          </a:prstGeom>
          <a:noFill/>
        </p:spPr>
        <p:txBody>
          <a:bodyPr wrap="square" rtlCol="0">
            <a:spAutoFit/>
          </a:bodyPr>
          <a:lstStyle/>
          <a:p>
            <a:r>
              <a:rPr lang="it-IT" dirty="0"/>
              <a:t>Costo monetario: 4Mlr</a:t>
            </a:r>
          </a:p>
        </p:txBody>
      </p:sp>
      <p:sp>
        <p:nvSpPr>
          <p:cNvPr id="7" name="CasellaDiTesto 6">
            <a:extLst>
              <a:ext uri="{FF2B5EF4-FFF2-40B4-BE49-F238E27FC236}">
                <a16:creationId xmlns:a16="http://schemas.microsoft.com/office/drawing/2014/main" id="{0001D10F-4DDD-712E-738A-6CB514932A17}"/>
              </a:ext>
            </a:extLst>
          </p:cNvPr>
          <p:cNvSpPr txBox="1"/>
          <p:nvPr/>
        </p:nvSpPr>
        <p:spPr>
          <a:xfrm>
            <a:off x="4353560" y="1351509"/>
            <a:ext cx="3484880" cy="369332"/>
          </a:xfrm>
          <a:prstGeom prst="rect">
            <a:avLst/>
          </a:prstGeom>
          <a:noFill/>
        </p:spPr>
        <p:txBody>
          <a:bodyPr wrap="square" rtlCol="0">
            <a:spAutoFit/>
          </a:bodyPr>
          <a:lstStyle/>
          <a:p>
            <a:r>
              <a:rPr lang="it-IT" dirty="0"/>
              <a:t>Migliaia di fabbricati inutilizzati</a:t>
            </a:r>
          </a:p>
        </p:txBody>
      </p:sp>
      <p:sp>
        <p:nvSpPr>
          <p:cNvPr id="8" name="Rettangolo 7">
            <a:extLst>
              <a:ext uri="{FF2B5EF4-FFF2-40B4-BE49-F238E27FC236}">
                <a16:creationId xmlns:a16="http://schemas.microsoft.com/office/drawing/2014/main" id="{D0E0AD11-6B6F-1012-B814-C5A68F5702CC}"/>
              </a:ext>
            </a:extLst>
          </p:cNvPr>
          <p:cNvSpPr/>
          <p:nvPr/>
        </p:nvSpPr>
        <p:spPr>
          <a:xfrm>
            <a:off x="909668" y="229552"/>
            <a:ext cx="10047544" cy="707886"/>
          </a:xfrm>
          <a:prstGeom prst="rect">
            <a:avLst/>
          </a:prstGeom>
          <a:noFill/>
        </p:spPr>
        <p:txBody>
          <a:bodyPr wrap="square" lIns="91440" tIns="45720" rIns="91440" bIns="45720">
            <a:spAutoFit/>
          </a:bodyPr>
          <a:lstStyle/>
          <a:p>
            <a:pPr algn="ctr"/>
            <a:r>
              <a:rPr lang="it-IT"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 patrimonio paralizzato in Veneto</a:t>
            </a:r>
          </a:p>
        </p:txBody>
      </p:sp>
      <p:sp>
        <p:nvSpPr>
          <p:cNvPr id="9" name="CasellaDiTesto 8">
            <a:extLst>
              <a:ext uri="{FF2B5EF4-FFF2-40B4-BE49-F238E27FC236}">
                <a16:creationId xmlns:a16="http://schemas.microsoft.com/office/drawing/2014/main" id="{545CAA7A-A318-7747-8EFC-1B7E220B84F5}"/>
              </a:ext>
            </a:extLst>
          </p:cNvPr>
          <p:cNvSpPr txBox="1"/>
          <p:nvPr/>
        </p:nvSpPr>
        <p:spPr>
          <a:xfrm>
            <a:off x="1686560" y="2228672"/>
            <a:ext cx="3667760" cy="1200328"/>
          </a:xfrm>
          <a:prstGeom prst="rect">
            <a:avLst/>
          </a:prstGeom>
          <a:noFill/>
        </p:spPr>
        <p:txBody>
          <a:bodyPr wrap="square" rtlCol="0">
            <a:spAutoFit/>
          </a:bodyPr>
          <a:lstStyle/>
          <a:p>
            <a:r>
              <a:rPr lang="it-IT" dirty="0"/>
              <a:t>Costi sociali:</a:t>
            </a:r>
          </a:p>
          <a:p>
            <a:r>
              <a:rPr lang="it-IT" dirty="0"/>
              <a:t>-mobilità congestionata- inquinamento e devastazione ambientale</a:t>
            </a:r>
          </a:p>
        </p:txBody>
      </p:sp>
      <p:sp>
        <p:nvSpPr>
          <p:cNvPr id="10" name="CasellaDiTesto 9">
            <a:extLst>
              <a:ext uri="{FF2B5EF4-FFF2-40B4-BE49-F238E27FC236}">
                <a16:creationId xmlns:a16="http://schemas.microsoft.com/office/drawing/2014/main" id="{8C7889CB-5837-762E-B64B-E1A9141ED079}"/>
              </a:ext>
            </a:extLst>
          </p:cNvPr>
          <p:cNvSpPr txBox="1"/>
          <p:nvPr/>
        </p:nvSpPr>
        <p:spPr>
          <a:xfrm>
            <a:off x="4439920" y="4758230"/>
            <a:ext cx="3312160" cy="1477328"/>
          </a:xfrm>
          <a:prstGeom prst="rect">
            <a:avLst/>
          </a:prstGeom>
          <a:noFill/>
        </p:spPr>
        <p:txBody>
          <a:bodyPr wrap="square" rtlCol="0">
            <a:spAutoFit/>
          </a:bodyPr>
          <a:lstStyle/>
          <a:p>
            <a:r>
              <a:rPr lang="it-IT" dirty="0"/>
              <a:t>Iniziativa Confindustria Veneto cento:</a:t>
            </a:r>
          </a:p>
          <a:p>
            <a:r>
              <a:rPr lang="it-IT" dirty="0"/>
              <a:t>Mappatura e recupero edifici della provincia di Padova e Treviso</a:t>
            </a:r>
          </a:p>
        </p:txBody>
      </p:sp>
      <p:cxnSp>
        <p:nvCxnSpPr>
          <p:cNvPr id="12" name="Connettore 2 11">
            <a:extLst>
              <a:ext uri="{FF2B5EF4-FFF2-40B4-BE49-F238E27FC236}">
                <a16:creationId xmlns:a16="http://schemas.microsoft.com/office/drawing/2014/main" id="{66173F38-BF30-6DF5-FD5D-C9C04AFEA7E2}"/>
              </a:ext>
            </a:extLst>
          </p:cNvPr>
          <p:cNvCxnSpPr>
            <a:cxnSpLocks/>
            <a:stCxn id="7" idx="2"/>
            <a:endCxn id="6" idx="1"/>
          </p:cNvCxnSpPr>
          <p:nvPr/>
        </p:nvCxnSpPr>
        <p:spPr>
          <a:xfrm>
            <a:off x="6096000" y="1720841"/>
            <a:ext cx="2011680" cy="1107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20CB61AF-E7A5-529A-B012-0486ABE83622}"/>
              </a:ext>
            </a:extLst>
          </p:cNvPr>
          <p:cNvCxnSpPr>
            <a:cxnSpLocks/>
            <a:stCxn id="7" idx="2"/>
            <a:endCxn id="9" idx="0"/>
          </p:cNvCxnSpPr>
          <p:nvPr/>
        </p:nvCxnSpPr>
        <p:spPr>
          <a:xfrm flipH="1">
            <a:off x="3520440" y="1720841"/>
            <a:ext cx="2575560" cy="507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93ED904A-9464-7687-32B5-218AAB944A39}"/>
              </a:ext>
            </a:extLst>
          </p:cNvPr>
          <p:cNvCxnSpPr>
            <a:stCxn id="9" idx="2"/>
            <a:endCxn id="10" idx="0"/>
          </p:cNvCxnSpPr>
          <p:nvPr/>
        </p:nvCxnSpPr>
        <p:spPr>
          <a:xfrm>
            <a:off x="3520440" y="3429000"/>
            <a:ext cx="2575560" cy="1329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CF5C10D6-CC54-3CDB-2AA2-FF8778625DB0}"/>
              </a:ext>
            </a:extLst>
          </p:cNvPr>
          <p:cNvCxnSpPr>
            <a:stCxn id="6" idx="2"/>
            <a:endCxn id="10" idx="0"/>
          </p:cNvCxnSpPr>
          <p:nvPr/>
        </p:nvCxnSpPr>
        <p:spPr>
          <a:xfrm flipH="1">
            <a:off x="6096000" y="3152001"/>
            <a:ext cx="3032760" cy="1606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8053DD9E-9F6E-0773-EE23-A14B77A4085F}"/>
              </a:ext>
            </a:extLst>
          </p:cNvPr>
          <p:cNvSpPr txBox="1"/>
          <p:nvPr/>
        </p:nvSpPr>
        <p:spPr>
          <a:xfrm>
            <a:off x="9128760" y="4213831"/>
            <a:ext cx="2799080" cy="2308324"/>
          </a:xfrm>
          <a:prstGeom prst="rect">
            <a:avLst/>
          </a:prstGeom>
          <a:noFill/>
        </p:spPr>
        <p:txBody>
          <a:bodyPr wrap="square" rtlCol="0">
            <a:spAutoFit/>
          </a:bodyPr>
          <a:lstStyle/>
          <a:p>
            <a:r>
              <a:rPr lang="it-IT" dirty="0"/>
              <a:t>Oggi in regione esistono 92mila capannoni, uno ogni 54 abitanti, e 5.679 aree produttive (in media dieci per ciascun Comune…) per oltre 41mila di ettari di terreno. </a:t>
            </a:r>
          </a:p>
        </p:txBody>
      </p:sp>
      <p:sp>
        <p:nvSpPr>
          <p:cNvPr id="34" name="Nuvola 33">
            <a:extLst>
              <a:ext uri="{FF2B5EF4-FFF2-40B4-BE49-F238E27FC236}">
                <a16:creationId xmlns:a16="http://schemas.microsoft.com/office/drawing/2014/main" id="{4F70EDDF-E653-6481-B12A-11CE3D22D0F5}"/>
              </a:ext>
            </a:extLst>
          </p:cNvPr>
          <p:cNvSpPr/>
          <p:nvPr/>
        </p:nvSpPr>
        <p:spPr>
          <a:xfrm>
            <a:off x="8493760" y="3936830"/>
            <a:ext cx="3479800" cy="2709903"/>
          </a:xfrm>
          <a:prstGeom prst="cloud">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347913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4000" r="-4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06C5D-F250-6DA4-42A3-B489B10D2F21}"/>
              </a:ext>
            </a:extLst>
          </p:cNvPr>
          <p:cNvSpPr>
            <a:spLocks noGrp="1"/>
          </p:cNvSpPr>
          <p:nvPr>
            <p:ph type="title"/>
          </p:nvPr>
        </p:nvSpPr>
        <p:spPr>
          <a:xfrm>
            <a:off x="3119120" y="385129"/>
            <a:ext cx="6258560" cy="1006791"/>
          </a:xfrm>
        </p:spPr>
        <p:txBody>
          <a:bodyPr>
            <a:normAutofit fontScale="90000"/>
          </a:bodyPr>
          <a:lstStyle/>
          <a:p>
            <a:pPr algn="ctr"/>
            <a:r>
              <a:rPr lang="it-IT" sz="4000" dirty="0"/>
              <a:t>Mondo Politico ed Economico</a:t>
            </a:r>
          </a:p>
        </p:txBody>
      </p:sp>
      <p:sp>
        <p:nvSpPr>
          <p:cNvPr id="4" name="Rettangolo 3">
            <a:extLst>
              <a:ext uri="{FF2B5EF4-FFF2-40B4-BE49-F238E27FC236}">
                <a16:creationId xmlns:a16="http://schemas.microsoft.com/office/drawing/2014/main" id="{07D43DB5-F7E3-653A-711D-1E93C90433A1}"/>
              </a:ext>
            </a:extLst>
          </p:cNvPr>
          <p:cNvSpPr/>
          <p:nvPr/>
        </p:nvSpPr>
        <p:spPr>
          <a:xfrm>
            <a:off x="1808480" y="2733266"/>
            <a:ext cx="9052560" cy="1200329"/>
          </a:xfrm>
          <a:prstGeom prst="rect">
            <a:avLst/>
          </a:prstGeom>
          <a:noFill/>
        </p:spPr>
        <p:txBody>
          <a:bodyPr wrap="square" lIns="91440" tIns="45720" rIns="91440" bIns="45720">
            <a:spAutoFit/>
          </a:bodyPr>
          <a:lstStyle/>
          <a:p>
            <a:pPr algn="ctr"/>
            <a:r>
              <a:rPr lang="it-IT"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Silenzio assordante</a:t>
            </a:r>
          </a:p>
        </p:txBody>
      </p:sp>
    </p:spTree>
    <p:extLst>
      <p:ext uri="{BB962C8B-B14F-4D97-AF65-F5344CB8AC3E}">
        <p14:creationId xmlns:p14="http://schemas.microsoft.com/office/powerpoint/2010/main" val="197378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928FAB-3719-172B-0DD1-1AD81E6A7F74}"/>
              </a:ext>
            </a:extLst>
          </p:cNvPr>
          <p:cNvSpPr>
            <a:spLocks noGrp="1"/>
          </p:cNvSpPr>
          <p:nvPr>
            <p:ph type="title"/>
          </p:nvPr>
        </p:nvSpPr>
        <p:spPr>
          <a:xfrm>
            <a:off x="989400" y="395289"/>
            <a:ext cx="10213200" cy="569911"/>
          </a:xfrm>
          <a:noFill/>
        </p:spPr>
        <p:txBody>
          <a:bodyPr>
            <a:normAutofit fontScale="90000"/>
          </a:bodyPr>
          <a:lstStyle/>
          <a:p>
            <a:pPr algn="ctr"/>
            <a:r>
              <a:rPr lang="it-IT" b="1" u="sng" dirty="0"/>
              <a:t>Il Quadro Italiano</a:t>
            </a:r>
          </a:p>
        </p:txBody>
      </p:sp>
      <p:sp>
        <p:nvSpPr>
          <p:cNvPr id="9" name="CasellaDiTesto 8">
            <a:extLst>
              <a:ext uri="{FF2B5EF4-FFF2-40B4-BE49-F238E27FC236}">
                <a16:creationId xmlns:a16="http://schemas.microsoft.com/office/drawing/2014/main" id="{A767CDA5-FE66-D19C-4C3D-930C8E74B8C6}"/>
              </a:ext>
            </a:extLst>
          </p:cNvPr>
          <p:cNvSpPr txBox="1"/>
          <p:nvPr/>
        </p:nvSpPr>
        <p:spPr>
          <a:xfrm>
            <a:off x="1310641" y="3545840"/>
            <a:ext cx="3982720" cy="923330"/>
          </a:xfrm>
          <a:prstGeom prst="rect">
            <a:avLst/>
          </a:prstGeom>
          <a:noFill/>
        </p:spPr>
        <p:txBody>
          <a:bodyPr wrap="square" rtlCol="0">
            <a:spAutoFit/>
          </a:bodyPr>
          <a:lstStyle/>
          <a:p>
            <a:r>
              <a:rPr lang="it-IT" dirty="0">
                <a:solidFill>
                  <a:srgbClr val="FF0000"/>
                </a:solidFill>
                <a:latin typeface="+mj-lt"/>
              </a:rPr>
              <a:t>L.N 183/1989</a:t>
            </a:r>
            <a:r>
              <a:rPr lang="it-IT" dirty="0">
                <a:latin typeface="+mj-lt"/>
              </a:rPr>
              <a:t>: Norme per il riassetto organizzativo e funzionale della difesa del suolo.</a:t>
            </a:r>
          </a:p>
        </p:txBody>
      </p:sp>
      <p:cxnSp>
        <p:nvCxnSpPr>
          <p:cNvPr id="11" name="Connettore 2 10">
            <a:extLst>
              <a:ext uri="{FF2B5EF4-FFF2-40B4-BE49-F238E27FC236}">
                <a16:creationId xmlns:a16="http://schemas.microsoft.com/office/drawing/2014/main" id="{D4982720-40E1-4F76-7821-4777A047CB2A}"/>
              </a:ext>
            </a:extLst>
          </p:cNvPr>
          <p:cNvCxnSpPr>
            <a:cxnSpLocks/>
            <a:stCxn id="9" idx="3"/>
            <a:endCxn id="12" idx="1"/>
          </p:cNvCxnSpPr>
          <p:nvPr/>
        </p:nvCxnSpPr>
        <p:spPr>
          <a:xfrm>
            <a:off x="5293361" y="4007505"/>
            <a:ext cx="19913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025294F3-8BE6-3086-692C-668F649E7725}"/>
              </a:ext>
            </a:extLst>
          </p:cNvPr>
          <p:cNvSpPr txBox="1"/>
          <p:nvPr/>
        </p:nvSpPr>
        <p:spPr>
          <a:xfrm>
            <a:off x="7284720" y="3545840"/>
            <a:ext cx="3566160" cy="923330"/>
          </a:xfrm>
          <a:prstGeom prst="rect">
            <a:avLst/>
          </a:prstGeom>
          <a:noFill/>
        </p:spPr>
        <p:txBody>
          <a:bodyPr wrap="square" rtlCol="0">
            <a:spAutoFit/>
          </a:bodyPr>
          <a:lstStyle/>
          <a:p>
            <a:r>
              <a:rPr lang="it-IT" dirty="0">
                <a:latin typeface="+mj-lt"/>
              </a:rPr>
              <a:t>La competenza a livello statale vengono attribuite ai ministeri dei lavori pubblici dell’ambiente</a:t>
            </a:r>
          </a:p>
        </p:txBody>
      </p:sp>
      <p:sp>
        <p:nvSpPr>
          <p:cNvPr id="15" name="CasellaDiTesto 14">
            <a:extLst>
              <a:ext uri="{FF2B5EF4-FFF2-40B4-BE49-F238E27FC236}">
                <a16:creationId xmlns:a16="http://schemas.microsoft.com/office/drawing/2014/main" id="{9959A319-A2FC-24AE-73AC-5D50F7958093}"/>
              </a:ext>
            </a:extLst>
          </p:cNvPr>
          <p:cNvSpPr txBox="1"/>
          <p:nvPr/>
        </p:nvSpPr>
        <p:spPr>
          <a:xfrm>
            <a:off x="7076440" y="4930835"/>
            <a:ext cx="3982720" cy="1754326"/>
          </a:xfrm>
          <a:prstGeom prst="rect">
            <a:avLst/>
          </a:prstGeom>
          <a:noFill/>
        </p:spPr>
        <p:txBody>
          <a:bodyPr wrap="square" rtlCol="0">
            <a:spAutoFit/>
          </a:bodyPr>
          <a:lstStyle/>
          <a:p>
            <a:r>
              <a:rPr lang="it-IT" dirty="0">
                <a:latin typeface="+mj-lt"/>
              </a:rPr>
              <a:t>Con </a:t>
            </a:r>
            <a:r>
              <a:rPr lang="it-IT" dirty="0">
                <a:solidFill>
                  <a:srgbClr val="FF0000"/>
                </a:solidFill>
                <a:latin typeface="+mj-lt"/>
              </a:rPr>
              <a:t>Dlgs. N 300/1999 </a:t>
            </a:r>
            <a:r>
              <a:rPr lang="it-IT" dirty="0">
                <a:latin typeface="+mj-lt"/>
              </a:rPr>
              <a:t>Rif Bassanini (entrata in vigore nel 2001) diventa Ministro delle Infrastrutture e dei Trasporti.</a:t>
            </a:r>
          </a:p>
          <a:p>
            <a:r>
              <a:rPr lang="it-IT" dirty="0">
                <a:latin typeface="+mj-lt"/>
              </a:rPr>
              <a:t>Il quale assorbe ogni competenza e funzione del precedente Ministero</a:t>
            </a:r>
          </a:p>
        </p:txBody>
      </p:sp>
      <p:cxnSp>
        <p:nvCxnSpPr>
          <p:cNvPr id="17" name="Connettore 2 16">
            <a:extLst>
              <a:ext uri="{FF2B5EF4-FFF2-40B4-BE49-F238E27FC236}">
                <a16:creationId xmlns:a16="http://schemas.microsoft.com/office/drawing/2014/main" id="{82247AE1-9073-4143-1326-48C0A40A90FF}"/>
              </a:ext>
            </a:extLst>
          </p:cNvPr>
          <p:cNvCxnSpPr>
            <a:stCxn id="12" idx="2"/>
            <a:endCxn id="15" idx="0"/>
          </p:cNvCxnSpPr>
          <p:nvPr/>
        </p:nvCxnSpPr>
        <p:spPr>
          <a:xfrm>
            <a:off x="9067800" y="4469170"/>
            <a:ext cx="0" cy="461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30D2CC24-B6C1-FC2F-D497-6D35B699FCB6}"/>
              </a:ext>
            </a:extLst>
          </p:cNvPr>
          <p:cNvCxnSpPr>
            <a:cxnSpLocks/>
            <a:stCxn id="15" idx="1"/>
            <a:endCxn id="23" idx="3"/>
          </p:cNvCxnSpPr>
          <p:nvPr/>
        </p:nvCxnSpPr>
        <p:spPr>
          <a:xfrm flipH="1">
            <a:off x="6471920" y="5807998"/>
            <a:ext cx="6045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EF7F3F96-54AA-41BD-A09F-E9AB0F632B8C}"/>
              </a:ext>
            </a:extLst>
          </p:cNvPr>
          <p:cNvSpPr txBox="1"/>
          <p:nvPr/>
        </p:nvSpPr>
        <p:spPr>
          <a:xfrm>
            <a:off x="3180080" y="5069334"/>
            <a:ext cx="3291840" cy="1477328"/>
          </a:xfrm>
          <a:prstGeom prst="rect">
            <a:avLst/>
          </a:prstGeom>
          <a:noFill/>
        </p:spPr>
        <p:txBody>
          <a:bodyPr wrap="square" rtlCol="0">
            <a:spAutoFit/>
          </a:bodyPr>
          <a:lstStyle/>
          <a:p>
            <a:r>
              <a:rPr lang="it-IT" dirty="0">
                <a:latin typeface="+mj-lt"/>
              </a:rPr>
              <a:t>Lavori pubblici solo nell’ottica dei trasporti e delle infrastrutture, quindi scompare una visone primaria della difesa del suolo (competenza in capo allo stato)</a:t>
            </a:r>
          </a:p>
        </p:txBody>
      </p:sp>
      <p:sp>
        <p:nvSpPr>
          <p:cNvPr id="27" name="CasellaDiTesto 26">
            <a:extLst>
              <a:ext uri="{FF2B5EF4-FFF2-40B4-BE49-F238E27FC236}">
                <a16:creationId xmlns:a16="http://schemas.microsoft.com/office/drawing/2014/main" id="{3EA03C9D-78CC-ADE9-B8EF-722C4EE1DE00}"/>
              </a:ext>
            </a:extLst>
          </p:cNvPr>
          <p:cNvSpPr txBox="1"/>
          <p:nvPr/>
        </p:nvSpPr>
        <p:spPr>
          <a:xfrm>
            <a:off x="579120" y="5069334"/>
            <a:ext cx="1996440" cy="1477328"/>
          </a:xfrm>
          <a:prstGeom prst="rect">
            <a:avLst/>
          </a:prstGeom>
          <a:noFill/>
        </p:spPr>
        <p:txBody>
          <a:bodyPr wrap="square" rtlCol="0">
            <a:spAutoFit/>
          </a:bodyPr>
          <a:lstStyle/>
          <a:p>
            <a:r>
              <a:rPr lang="it-IT" b="1" dirty="0">
                <a:latin typeface="+mj-lt"/>
              </a:rPr>
              <a:t>Non giustifica una struttura ministeriale ad hoc per la difesa del suolo. </a:t>
            </a:r>
          </a:p>
        </p:txBody>
      </p:sp>
      <p:sp>
        <p:nvSpPr>
          <p:cNvPr id="28" name="Nuvola 27">
            <a:extLst>
              <a:ext uri="{FF2B5EF4-FFF2-40B4-BE49-F238E27FC236}">
                <a16:creationId xmlns:a16="http://schemas.microsoft.com/office/drawing/2014/main" id="{AA938920-AB99-EEC0-43F6-87743F209682}"/>
              </a:ext>
            </a:extLst>
          </p:cNvPr>
          <p:cNvSpPr/>
          <p:nvPr/>
        </p:nvSpPr>
        <p:spPr>
          <a:xfrm>
            <a:off x="314960" y="4744720"/>
            <a:ext cx="2174238" cy="1940441"/>
          </a:xfrm>
          <a:prstGeom prst="cloud">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F33C8A2D-3C63-ACE3-6AB5-299C58BD94CF}"/>
              </a:ext>
            </a:extLst>
          </p:cNvPr>
          <p:cNvSpPr txBox="1"/>
          <p:nvPr/>
        </p:nvSpPr>
        <p:spPr>
          <a:xfrm>
            <a:off x="989400" y="1224001"/>
            <a:ext cx="10069760" cy="1754326"/>
          </a:xfrm>
          <a:prstGeom prst="rect">
            <a:avLst/>
          </a:prstGeom>
          <a:noFill/>
        </p:spPr>
        <p:txBody>
          <a:bodyPr wrap="square" rtlCol="0">
            <a:spAutoFit/>
          </a:bodyPr>
          <a:lstStyle/>
          <a:p>
            <a:r>
              <a:rPr lang="it-IT" dirty="0"/>
              <a:t>La difesa del suolo in Italia dovrebbe essere una delle priorità nazionali, specie per il fatto che il vistoso degrado innescato a partire dalla seconda metà del Novecento ha recato e continua a recare pesanti devastazioni ambientali, con costi vistosi sia sul piano economico che su quello sociale. Gli interventi per contrastare il fenomeno sono stati numerosi, ma poco e male ispirati a una logica di sistema, con misure frammentarie, a volte contradditorie, e soprattutto non risolutive. </a:t>
            </a:r>
          </a:p>
        </p:txBody>
      </p:sp>
    </p:spTree>
    <p:extLst>
      <p:ext uri="{BB962C8B-B14F-4D97-AF65-F5344CB8AC3E}">
        <p14:creationId xmlns:p14="http://schemas.microsoft.com/office/powerpoint/2010/main" val="130210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1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a:blip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B73F498-E5C1-2D1A-DC47-180038936C1C}"/>
              </a:ext>
            </a:extLst>
          </p:cNvPr>
          <p:cNvSpPr>
            <a:spLocks noGrp="1"/>
          </p:cNvSpPr>
          <p:nvPr>
            <p:ph idx="1"/>
          </p:nvPr>
        </p:nvSpPr>
        <p:spPr>
          <a:xfrm>
            <a:off x="1060520" y="344805"/>
            <a:ext cx="10213200" cy="630555"/>
          </a:xfrm>
        </p:spPr>
        <p:txBody>
          <a:bodyPr/>
          <a:lstStyle/>
          <a:p>
            <a:r>
              <a:rPr lang="it-IT" dirty="0">
                <a:latin typeface="+mj-lt"/>
              </a:rPr>
              <a:t>La legge dell’89 viene abrogata dal </a:t>
            </a:r>
            <a:r>
              <a:rPr lang="it-IT" b="1" dirty="0">
                <a:solidFill>
                  <a:srgbClr val="0070C0">
                    <a:alpha val="60000"/>
                  </a:srgbClr>
                </a:solidFill>
                <a:latin typeface="+mj-lt"/>
              </a:rPr>
              <a:t>Dlgs n. 152/2006</a:t>
            </a:r>
            <a:r>
              <a:rPr lang="it-IT" dirty="0">
                <a:latin typeface="+mj-lt"/>
              </a:rPr>
              <a:t>: «norme in materia ambientale»</a:t>
            </a:r>
          </a:p>
        </p:txBody>
      </p:sp>
      <p:cxnSp>
        <p:nvCxnSpPr>
          <p:cNvPr id="5" name="Connettore 2 4">
            <a:extLst>
              <a:ext uri="{FF2B5EF4-FFF2-40B4-BE49-F238E27FC236}">
                <a16:creationId xmlns:a16="http://schemas.microsoft.com/office/drawing/2014/main" id="{61919CBF-D425-CEA7-E806-79AD6EDC9FEC}"/>
              </a:ext>
            </a:extLst>
          </p:cNvPr>
          <p:cNvCxnSpPr>
            <a:cxnSpLocks/>
            <a:stCxn id="6" idx="2"/>
            <a:endCxn id="12" idx="0"/>
          </p:cNvCxnSpPr>
          <p:nvPr/>
        </p:nvCxnSpPr>
        <p:spPr>
          <a:xfrm>
            <a:off x="8818880" y="1806357"/>
            <a:ext cx="0" cy="272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624FC595-56D8-63EE-E22E-88AF2DB75C10}"/>
              </a:ext>
            </a:extLst>
          </p:cNvPr>
          <p:cNvSpPr txBox="1"/>
          <p:nvPr/>
        </p:nvSpPr>
        <p:spPr>
          <a:xfrm>
            <a:off x="7081520" y="1160026"/>
            <a:ext cx="3474720" cy="646331"/>
          </a:xfrm>
          <a:prstGeom prst="rect">
            <a:avLst/>
          </a:prstGeom>
          <a:noFill/>
          <a:ln>
            <a:solidFill>
              <a:schemeClr val="tx1"/>
            </a:solidFill>
          </a:ln>
        </p:spPr>
        <p:txBody>
          <a:bodyPr wrap="square" rtlCol="0">
            <a:spAutoFit/>
          </a:bodyPr>
          <a:lstStyle/>
          <a:p>
            <a:r>
              <a:rPr lang="it-IT" dirty="0">
                <a:latin typeface="+mj-lt"/>
              </a:rPr>
              <a:t>FONTE LEGISLATIVA IN TEMA DI AMBIENTE: VERO CODICE </a:t>
            </a:r>
          </a:p>
        </p:txBody>
      </p:sp>
      <p:sp>
        <p:nvSpPr>
          <p:cNvPr id="12" name="CasellaDiTesto 11">
            <a:extLst>
              <a:ext uri="{FF2B5EF4-FFF2-40B4-BE49-F238E27FC236}">
                <a16:creationId xmlns:a16="http://schemas.microsoft.com/office/drawing/2014/main" id="{5487C0CD-2FC6-DF78-2229-6EBCD552D114}"/>
              </a:ext>
            </a:extLst>
          </p:cNvPr>
          <p:cNvSpPr txBox="1"/>
          <p:nvPr/>
        </p:nvSpPr>
        <p:spPr>
          <a:xfrm>
            <a:off x="6918960" y="2078781"/>
            <a:ext cx="3799839" cy="1200329"/>
          </a:xfrm>
          <a:prstGeom prst="rect">
            <a:avLst/>
          </a:prstGeom>
          <a:noFill/>
        </p:spPr>
        <p:txBody>
          <a:bodyPr wrap="square" rtlCol="0">
            <a:spAutoFit/>
          </a:bodyPr>
          <a:lstStyle/>
          <a:p>
            <a:r>
              <a:rPr lang="it-IT" dirty="0">
                <a:latin typeface="+mj-lt"/>
              </a:rPr>
              <a:t>SCOPO: introduce disposizioni che già erano in vigore all’interno di leggi diverse, riformulando nella sostanza la disciplina in un’unica fonte normativa </a:t>
            </a:r>
          </a:p>
        </p:txBody>
      </p:sp>
      <p:cxnSp>
        <p:nvCxnSpPr>
          <p:cNvPr id="14" name="Connettore 2 13">
            <a:extLst>
              <a:ext uri="{FF2B5EF4-FFF2-40B4-BE49-F238E27FC236}">
                <a16:creationId xmlns:a16="http://schemas.microsoft.com/office/drawing/2014/main" id="{2370BDFF-1337-768F-4C32-3E08AF2C405E}"/>
              </a:ext>
            </a:extLst>
          </p:cNvPr>
          <p:cNvCxnSpPr>
            <a:cxnSpLocks/>
            <a:stCxn id="12" idx="1"/>
            <a:endCxn id="15" idx="3"/>
          </p:cNvCxnSpPr>
          <p:nvPr/>
        </p:nvCxnSpPr>
        <p:spPr>
          <a:xfrm flipH="1" flipV="1">
            <a:off x="4187860" y="1621691"/>
            <a:ext cx="2731100" cy="1057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8B302D87-1030-ACCE-ECA5-9C94A943C51D}"/>
              </a:ext>
            </a:extLst>
          </p:cNvPr>
          <p:cNvSpPr txBox="1"/>
          <p:nvPr/>
        </p:nvSpPr>
        <p:spPr>
          <a:xfrm>
            <a:off x="2267620" y="1437025"/>
            <a:ext cx="1920240" cy="369332"/>
          </a:xfrm>
          <a:prstGeom prst="rect">
            <a:avLst/>
          </a:prstGeom>
          <a:noFill/>
        </p:spPr>
        <p:txBody>
          <a:bodyPr wrap="square" rtlCol="0">
            <a:spAutoFit/>
          </a:bodyPr>
          <a:lstStyle/>
          <a:p>
            <a:r>
              <a:rPr lang="it-IT" dirty="0"/>
              <a:t>Mancano aspetti </a:t>
            </a:r>
          </a:p>
        </p:txBody>
      </p:sp>
      <p:sp>
        <p:nvSpPr>
          <p:cNvPr id="23" name="Ovale 22">
            <a:extLst>
              <a:ext uri="{FF2B5EF4-FFF2-40B4-BE49-F238E27FC236}">
                <a16:creationId xmlns:a16="http://schemas.microsoft.com/office/drawing/2014/main" id="{D44F692D-61CC-8A45-2E7D-6A5B2AD89FED}"/>
              </a:ext>
            </a:extLst>
          </p:cNvPr>
          <p:cNvSpPr/>
          <p:nvPr/>
        </p:nvSpPr>
        <p:spPr>
          <a:xfrm>
            <a:off x="1475140" y="2522975"/>
            <a:ext cx="3525520" cy="1656080"/>
          </a:xfrm>
          <a:prstGeom prst="ellipse">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mj-lt"/>
              </a:rPr>
              <a:t>-</a:t>
            </a:r>
            <a:r>
              <a:rPr lang="it-IT" dirty="0">
                <a:latin typeface="+mj-lt"/>
              </a:rPr>
              <a:t> </a:t>
            </a:r>
            <a:r>
              <a:rPr lang="it-IT" dirty="0">
                <a:solidFill>
                  <a:schemeClr val="tx1"/>
                </a:solidFill>
                <a:latin typeface="+mj-lt"/>
              </a:rPr>
              <a:t>Tutela del paesaggio (codice 2004)</a:t>
            </a:r>
          </a:p>
          <a:p>
            <a:pPr algn="ctr"/>
            <a:r>
              <a:rPr lang="it-IT" dirty="0">
                <a:solidFill>
                  <a:schemeClr val="tx1"/>
                </a:solidFill>
                <a:latin typeface="+mj-lt"/>
              </a:rPr>
              <a:t>- Disciplina dei parchi naturali protetti(L del 1991)</a:t>
            </a:r>
          </a:p>
        </p:txBody>
      </p:sp>
      <p:sp>
        <p:nvSpPr>
          <p:cNvPr id="29" name="CasellaDiTesto 28">
            <a:extLst>
              <a:ext uri="{FF2B5EF4-FFF2-40B4-BE49-F238E27FC236}">
                <a16:creationId xmlns:a16="http://schemas.microsoft.com/office/drawing/2014/main" id="{76D6C2C2-0A30-C5B6-9FFA-488A6AC736FF}"/>
              </a:ext>
            </a:extLst>
          </p:cNvPr>
          <p:cNvSpPr txBox="1"/>
          <p:nvPr/>
        </p:nvSpPr>
        <p:spPr>
          <a:xfrm>
            <a:off x="508000" y="4610406"/>
            <a:ext cx="11531600" cy="1754326"/>
          </a:xfrm>
          <a:prstGeom prst="rect">
            <a:avLst/>
          </a:prstGeom>
          <a:noFill/>
        </p:spPr>
        <p:txBody>
          <a:bodyPr wrap="square" rtlCol="0">
            <a:spAutoFit/>
          </a:bodyPr>
          <a:lstStyle/>
          <a:p>
            <a:r>
              <a:rPr lang="it-IT" b="1" dirty="0">
                <a:latin typeface="+mj-lt"/>
              </a:rPr>
              <a:t>Mancanza di una legge-quadro nazionale</a:t>
            </a:r>
            <a:r>
              <a:rPr lang="it-IT" b="1" dirty="0">
                <a:latin typeface="+mj-lt"/>
                <a:sym typeface="Wingdings" panose="05000000000000000000" pitchFamily="2" charset="2"/>
              </a:rPr>
              <a:t></a:t>
            </a:r>
            <a:r>
              <a:rPr lang="it-IT" dirty="0">
                <a:latin typeface="+mj-lt"/>
              </a:rPr>
              <a:t> più volte invocata ma tuttora inesistente </a:t>
            </a:r>
            <a:r>
              <a:rPr lang="it-IT" dirty="0">
                <a:latin typeface="+mj-lt"/>
                <a:sym typeface="Wingdings" panose="05000000000000000000" pitchFamily="2" charset="2"/>
              </a:rPr>
              <a:t> </a:t>
            </a:r>
            <a:r>
              <a:rPr lang="it-IT" dirty="0">
                <a:latin typeface="+mj-lt"/>
              </a:rPr>
              <a:t>intanto ogni Regione si regola per conto proprio. Ma le ricadute della mancanza di una normativa nazionale non si limitano al </a:t>
            </a:r>
            <a:r>
              <a:rPr lang="it-IT" u="sng" dirty="0">
                <a:latin typeface="+mj-lt"/>
              </a:rPr>
              <a:t>degrado dell’ambiente </a:t>
            </a:r>
            <a:r>
              <a:rPr lang="it-IT" dirty="0">
                <a:latin typeface="+mj-lt"/>
              </a:rPr>
              <a:t>e al </a:t>
            </a:r>
            <a:r>
              <a:rPr lang="it-IT" u="sng" dirty="0">
                <a:latin typeface="+mj-lt"/>
              </a:rPr>
              <a:t>consumo di suolo</a:t>
            </a:r>
            <a:r>
              <a:rPr lang="it-IT" dirty="0">
                <a:latin typeface="+mj-lt"/>
              </a:rPr>
              <a:t>, ma si estendono al </a:t>
            </a:r>
            <a:r>
              <a:rPr lang="it-IT" u="sng" dirty="0">
                <a:latin typeface="+mj-lt"/>
              </a:rPr>
              <a:t>dissesto idrogeologico</a:t>
            </a:r>
            <a:r>
              <a:rPr lang="it-IT" dirty="0">
                <a:latin typeface="+mj-lt"/>
              </a:rPr>
              <a:t>, perché l’aumento della cementificazione comporta un indebolimento della capacità dei terreni di assorbire acqua, la quale si ferma in superficie, provocando ripetute calamità naturali. Inoltre, si determina un impoverimento delle falde, con conseguenze in termini di riduzione delle riserve idriche cui ricorrere in caso di siccità.</a:t>
            </a:r>
          </a:p>
        </p:txBody>
      </p:sp>
    </p:spTree>
    <p:extLst>
      <p:ext uri="{BB962C8B-B14F-4D97-AF65-F5344CB8AC3E}">
        <p14:creationId xmlns:p14="http://schemas.microsoft.com/office/powerpoint/2010/main" val="59645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1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182BBF-1FE5-8C2B-72F3-2623FD4AD2AC}"/>
              </a:ext>
            </a:extLst>
          </p:cNvPr>
          <p:cNvSpPr>
            <a:spLocks noGrp="1"/>
          </p:cNvSpPr>
          <p:nvPr>
            <p:ph type="title"/>
          </p:nvPr>
        </p:nvSpPr>
        <p:spPr>
          <a:xfrm>
            <a:off x="989400" y="335281"/>
            <a:ext cx="10694600" cy="843280"/>
          </a:xfrm>
        </p:spPr>
        <p:txBody>
          <a:bodyPr>
            <a:noAutofit/>
          </a:bodyPr>
          <a:lstStyle/>
          <a:p>
            <a:pPr algn="ctr"/>
            <a:r>
              <a:rPr lang="it-IT" sz="3600" dirty="0"/>
              <a:t>La situazione in Veneto</a:t>
            </a:r>
          </a:p>
        </p:txBody>
      </p:sp>
      <p:pic>
        <p:nvPicPr>
          <p:cNvPr id="16" name="Immagine 15">
            <a:extLst>
              <a:ext uri="{FF2B5EF4-FFF2-40B4-BE49-F238E27FC236}">
                <a16:creationId xmlns:a16="http://schemas.microsoft.com/office/drawing/2014/main" id="{F741D2E6-EF56-4B48-3001-3963D328050B}"/>
              </a:ext>
            </a:extLst>
          </p:cNvPr>
          <p:cNvPicPr>
            <a:picLocks noChangeAspect="1"/>
          </p:cNvPicPr>
          <p:nvPr/>
        </p:nvPicPr>
        <p:blipFill>
          <a:blip r:embed="rId4">
            <a:alphaModFix/>
          </a:blip>
          <a:stretch>
            <a:fillRect/>
          </a:stretch>
        </p:blipFill>
        <p:spPr>
          <a:xfrm>
            <a:off x="8260080" y="2894188"/>
            <a:ext cx="3761141" cy="2115643"/>
          </a:xfrm>
          <a:prstGeom prst="rect">
            <a:avLst/>
          </a:prstGeom>
        </p:spPr>
      </p:pic>
      <p:sp>
        <p:nvSpPr>
          <p:cNvPr id="4" name="CasellaDiTesto 3">
            <a:extLst>
              <a:ext uri="{FF2B5EF4-FFF2-40B4-BE49-F238E27FC236}">
                <a16:creationId xmlns:a16="http://schemas.microsoft.com/office/drawing/2014/main" id="{9BFD904C-D0CC-453D-9802-7CAE01343B9C}"/>
              </a:ext>
            </a:extLst>
          </p:cNvPr>
          <p:cNvSpPr txBox="1"/>
          <p:nvPr/>
        </p:nvSpPr>
        <p:spPr>
          <a:xfrm>
            <a:off x="355600" y="1505185"/>
            <a:ext cx="7457440" cy="4893647"/>
          </a:xfrm>
          <a:prstGeom prst="rect">
            <a:avLst/>
          </a:prstGeom>
          <a:noFill/>
        </p:spPr>
        <p:txBody>
          <a:bodyPr wrap="square" rtlCol="0">
            <a:spAutoFit/>
          </a:bodyPr>
          <a:lstStyle/>
          <a:p>
            <a:r>
              <a:rPr lang="it-IT" sz="2400" dirty="0">
                <a:latin typeface="+mj-lt"/>
              </a:rPr>
              <a:t>Effetti dannosi derivanti dal dissesto idrogeologico</a:t>
            </a:r>
          </a:p>
          <a:p>
            <a:r>
              <a:rPr lang="it-IT" sz="2400" dirty="0">
                <a:latin typeface="+mj-lt"/>
              </a:rPr>
              <a:t>31 ottobre 2010 ha coinvolto 130 comuni allagando 140 km² di territorio;</a:t>
            </a:r>
          </a:p>
          <a:p>
            <a:r>
              <a:rPr lang="it-IT" sz="2400" dirty="0">
                <a:latin typeface="+mj-lt"/>
              </a:rPr>
              <a:t> le zone più colpite sono state quelle di Vicenza e della sua provincia, della provincia di Padova e di quella di Verona, dove le forti piogge hanno portato allo straripamento degli affluenti </a:t>
            </a:r>
            <a:r>
              <a:rPr lang="it-IT" sz="2400" dirty="0" err="1">
                <a:latin typeface="+mj-lt"/>
              </a:rPr>
              <a:t>Timonchio</a:t>
            </a:r>
            <a:r>
              <a:rPr lang="it-IT" sz="2400" dirty="0">
                <a:latin typeface="+mj-lt"/>
              </a:rPr>
              <a:t>, Bacchiglione, Retrone, Alpone, Tramigna,  Frassine. Anche nelle province di Treviso e Belluno gli smottamenti sono stati numerosi.</a:t>
            </a:r>
          </a:p>
          <a:p>
            <a:r>
              <a:rPr lang="it-IT" sz="2400" dirty="0">
                <a:latin typeface="+mj-lt"/>
              </a:rPr>
              <a:t>Le persone coinvolte sono state 500.000. </a:t>
            </a:r>
          </a:p>
          <a:p>
            <a:r>
              <a:rPr lang="it-IT" sz="2400" dirty="0">
                <a:latin typeface="+mj-lt"/>
              </a:rPr>
              <a:t>Nella sola provincia di Padova sono state sfollate 4.500 persone </a:t>
            </a:r>
          </a:p>
          <a:p>
            <a:r>
              <a:rPr lang="it-IT" sz="2400" dirty="0">
                <a:latin typeface="+mj-lt"/>
              </a:rPr>
              <a:t> nel vicentino sono morte due persone. </a:t>
            </a:r>
          </a:p>
        </p:txBody>
      </p:sp>
    </p:spTree>
    <p:extLst>
      <p:ext uri="{BB962C8B-B14F-4D97-AF65-F5344CB8AC3E}">
        <p14:creationId xmlns:p14="http://schemas.microsoft.com/office/powerpoint/2010/main" val="19969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4000" r="-4000"/>
          </a:stretch>
        </a:blip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F849C8D-3E2D-0AA7-A00E-B1693B301799}"/>
              </a:ext>
            </a:extLst>
          </p:cNvPr>
          <p:cNvPicPr>
            <a:picLocks noChangeAspect="1"/>
          </p:cNvPicPr>
          <p:nvPr/>
        </p:nvPicPr>
        <p:blipFill>
          <a:blip r:embed="rId3"/>
          <a:stretch>
            <a:fillRect/>
          </a:stretch>
        </p:blipFill>
        <p:spPr>
          <a:xfrm>
            <a:off x="6568202" y="3728721"/>
            <a:ext cx="5341258" cy="2804160"/>
          </a:xfrm>
          <a:prstGeom prst="rect">
            <a:avLst/>
          </a:prstGeom>
        </p:spPr>
      </p:pic>
      <p:sp>
        <p:nvSpPr>
          <p:cNvPr id="5" name="CasellaDiTesto 4">
            <a:extLst>
              <a:ext uri="{FF2B5EF4-FFF2-40B4-BE49-F238E27FC236}">
                <a16:creationId xmlns:a16="http://schemas.microsoft.com/office/drawing/2014/main" id="{141DEF82-28D5-77EA-9697-F5B89097B3C6}"/>
              </a:ext>
            </a:extLst>
          </p:cNvPr>
          <p:cNvSpPr txBox="1"/>
          <p:nvPr/>
        </p:nvSpPr>
        <p:spPr>
          <a:xfrm>
            <a:off x="406400" y="405099"/>
            <a:ext cx="6390640" cy="3170099"/>
          </a:xfrm>
          <a:prstGeom prst="rect">
            <a:avLst/>
          </a:prstGeom>
          <a:noFill/>
        </p:spPr>
        <p:txBody>
          <a:bodyPr wrap="square" rtlCol="0">
            <a:spAutoFit/>
          </a:bodyPr>
          <a:lstStyle/>
          <a:p>
            <a:r>
              <a:rPr lang="it-IT" sz="2000" dirty="0">
                <a:latin typeface="+mj-lt"/>
              </a:rPr>
              <a:t>In seguito, la notte fra il 12 novembre ed il 13 novembre del 2019 si è verificato a Venezia uno degli eventi di “acqua alta” più importanti degli ultimi decenni, con  un picco massimo di altezza di 187 cm, il valore di marea più alto da quello del disastroso 4 novembre 1966. L’evento ha portato all’allagamento di gran parte del centro cittadino, causando anche gravi danni al patrimonio storico della città, con l’allagamento della Basilica di San Marco (oltre un metro di acqua nella cripta). Un evento questo avvenuto solo sei volte nei precedenti 12 secoli.</a:t>
            </a:r>
          </a:p>
        </p:txBody>
      </p:sp>
    </p:spTree>
    <p:extLst>
      <p:ext uri="{BB962C8B-B14F-4D97-AF65-F5344CB8AC3E}">
        <p14:creationId xmlns:p14="http://schemas.microsoft.com/office/powerpoint/2010/main" val="290386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1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EF7CAE-3F45-AEA0-972E-2233CF6A3677}"/>
              </a:ext>
            </a:extLst>
          </p:cNvPr>
          <p:cNvSpPr>
            <a:spLocks noGrp="1"/>
          </p:cNvSpPr>
          <p:nvPr>
            <p:ph type="title"/>
          </p:nvPr>
        </p:nvSpPr>
        <p:spPr>
          <a:xfrm>
            <a:off x="989400" y="395289"/>
            <a:ext cx="10213200" cy="580071"/>
          </a:xfrm>
        </p:spPr>
        <p:txBody>
          <a:bodyPr/>
          <a:lstStyle/>
          <a:p>
            <a:pPr algn="ctr"/>
            <a:r>
              <a:rPr lang="it-IT" dirty="0"/>
              <a:t>Le norme Venete in materia:</a:t>
            </a:r>
          </a:p>
        </p:txBody>
      </p:sp>
      <p:cxnSp>
        <p:nvCxnSpPr>
          <p:cNvPr id="5" name="Connettore 2 4">
            <a:extLst>
              <a:ext uri="{FF2B5EF4-FFF2-40B4-BE49-F238E27FC236}">
                <a16:creationId xmlns:a16="http://schemas.microsoft.com/office/drawing/2014/main" id="{90FC923A-7F12-6A0A-2916-F5530CAC37B6}"/>
              </a:ext>
            </a:extLst>
          </p:cNvPr>
          <p:cNvCxnSpPr>
            <a:cxnSpLocks/>
          </p:cNvCxnSpPr>
          <p:nvPr/>
        </p:nvCxnSpPr>
        <p:spPr>
          <a:xfrm flipV="1">
            <a:off x="3474720" y="3962400"/>
            <a:ext cx="2336800" cy="187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E7286770-F29D-8A1C-001E-3817195C79A2}"/>
              </a:ext>
            </a:extLst>
          </p:cNvPr>
          <p:cNvSpPr txBox="1"/>
          <p:nvPr/>
        </p:nvSpPr>
        <p:spPr>
          <a:xfrm>
            <a:off x="5811520" y="3821111"/>
            <a:ext cx="1828800" cy="646331"/>
          </a:xfrm>
          <a:prstGeom prst="rect">
            <a:avLst/>
          </a:prstGeom>
          <a:noFill/>
        </p:spPr>
        <p:txBody>
          <a:bodyPr wrap="square" rtlCol="0">
            <a:spAutoFit/>
          </a:bodyPr>
          <a:lstStyle/>
          <a:p>
            <a:r>
              <a:rPr lang="it-IT" sz="1200" dirty="0"/>
              <a:t>CONCERTAZIONE</a:t>
            </a:r>
          </a:p>
          <a:p>
            <a:r>
              <a:rPr lang="it-IT" sz="1200" dirty="0"/>
              <a:t>SUSSIDIARIETA’</a:t>
            </a:r>
          </a:p>
          <a:p>
            <a:r>
              <a:rPr lang="it-IT" sz="1200" dirty="0"/>
              <a:t>CO-PIANIFICAZIONE</a:t>
            </a:r>
          </a:p>
        </p:txBody>
      </p:sp>
      <p:cxnSp>
        <p:nvCxnSpPr>
          <p:cNvPr id="9" name="Connettore 2 8">
            <a:extLst>
              <a:ext uri="{FF2B5EF4-FFF2-40B4-BE49-F238E27FC236}">
                <a16:creationId xmlns:a16="http://schemas.microsoft.com/office/drawing/2014/main" id="{D99EE21E-34DA-5A1E-11F9-A8E1F5A21570}"/>
              </a:ext>
            </a:extLst>
          </p:cNvPr>
          <p:cNvCxnSpPr>
            <a:cxnSpLocks/>
            <a:endCxn id="7" idx="1"/>
          </p:cNvCxnSpPr>
          <p:nvPr/>
        </p:nvCxnSpPr>
        <p:spPr>
          <a:xfrm flipV="1">
            <a:off x="3566160" y="4144277"/>
            <a:ext cx="2245360" cy="5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3DF6B743-735B-836C-2805-6BD2D962B4B7}"/>
              </a:ext>
            </a:extLst>
          </p:cNvPr>
          <p:cNvCxnSpPr/>
          <p:nvPr/>
        </p:nvCxnSpPr>
        <p:spPr>
          <a:xfrm>
            <a:off x="3474720" y="4144277"/>
            <a:ext cx="2336800" cy="194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Parentesi graffa chiusa 15">
            <a:extLst>
              <a:ext uri="{FF2B5EF4-FFF2-40B4-BE49-F238E27FC236}">
                <a16:creationId xmlns:a16="http://schemas.microsoft.com/office/drawing/2014/main" id="{C895422E-CCDA-44F7-0B76-3146AD754DF0}"/>
              </a:ext>
            </a:extLst>
          </p:cNvPr>
          <p:cNvSpPr/>
          <p:nvPr/>
        </p:nvSpPr>
        <p:spPr>
          <a:xfrm>
            <a:off x="7203440" y="3705120"/>
            <a:ext cx="599440" cy="8783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 name="CasellaDiTesto 16">
            <a:extLst>
              <a:ext uri="{FF2B5EF4-FFF2-40B4-BE49-F238E27FC236}">
                <a16:creationId xmlns:a16="http://schemas.microsoft.com/office/drawing/2014/main" id="{DBD501A8-8BC6-AD3C-0A91-90A2477C8C6E}"/>
              </a:ext>
            </a:extLst>
          </p:cNvPr>
          <p:cNvSpPr txBox="1"/>
          <p:nvPr/>
        </p:nvSpPr>
        <p:spPr>
          <a:xfrm>
            <a:off x="8124120" y="3544110"/>
            <a:ext cx="3049851" cy="1015663"/>
          </a:xfrm>
          <a:prstGeom prst="rect">
            <a:avLst/>
          </a:prstGeom>
          <a:noFill/>
        </p:spPr>
        <p:txBody>
          <a:bodyPr wrap="square" rtlCol="0">
            <a:spAutoFit/>
          </a:bodyPr>
          <a:lstStyle/>
          <a:p>
            <a:r>
              <a:rPr lang="it-IT" sz="1500" dirty="0">
                <a:latin typeface="+mj-lt"/>
              </a:rPr>
              <a:t>Sulla carta consentono di costruire piani armonici, non imposti gerarchicamente, ma che nascono dai Comuni.</a:t>
            </a:r>
            <a:endParaRPr lang="it-IT" sz="1500" dirty="0"/>
          </a:p>
        </p:txBody>
      </p:sp>
      <p:sp>
        <p:nvSpPr>
          <p:cNvPr id="18" name="Freccia a destra 17">
            <a:extLst>
              <a:ext uri="{FF2B5EF4-FFF2-40B4-BE49-F238E27FC236}">
                <a16:creationId xmlns:a16="http://schemas.microsoft.com/office/drawing/2014/main" id="{18524AEF-9FF1-C26F-7E90-DEBF8F4E2AC4}"/>
              </a:ext>
            </a:extLst>
          </p:cNvPr>
          <p:cNvSpPr/>
          <p:nvPr/>
        </p:nvSpPr>
        <p:spPr>
          <a:xfrm>
            <a:off x="9579125" y="5577837"/>
            <a:ext cx="631949" cy="97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CF2A4FBE-CEFD-E28C-C8ED-3A42D4DB49E7}"/>
              </a:ext>
            </a:extLst>
          </p:cNvPr>
          <p:cNvSpPr txBox="1"/>
          <p:nvPr/>
        </p:nvSpPr>
        <p:spPr>
          <a:xfrm>
            <a:off x="619760" y="2042160"/>
            <a:ext cx="10974000" cy="4401205"/>
          </a:xfrm>
          <a:prstGeom prst="rect">
            <a:avLst/>
          </a:prstGeom>
          <a:noFill/>
        </p:spPr>
        <p:txBody>
          <a:bodyPr wrap="square" rtlCol="0">
            <a:spAutoFit/>
          </a:bodyPr>
          <a:lstStyle/>
          <a:p>
            <a:r>
              <a:rPr lang="it-IT" sz="2000" dirty="0">
                <a:latin typeface="+mj-lt"/>
              </a:rPr>
              <a:t>la Regione Veneto nell’ultimo decennio ha adottato alcuni rilevanti interventi normativi</a:t>
            </a:r>
          </a:p>
          <a:p>
            <a:r>
              <a:rPr lang="it-IT" sz="2000" dirty="0">
                <a:latin typeface="+mj-lt"/>
              </a:rPr>
              <a:t>  Legge N. 23.4.2004 nr. 11 definisce le norme per il governo del territorio del Veneto descrivendo:</a:t>
            </a:r>
          </a:p>
          <a:p>
            <a:r>
              <a:rPr lang="it-IT" sz="2000" dirty="0">
                <a:latin typeface="+mj-lt"/>
              </a:rPr>
              <a:t>le competenze di ciascun ente territoriale</a:t>
            </a:r>
          </a:p>
          <a:p>
            <a:r>
              <a:rPr lang="it-IT" sz="2000" dirty="0">
                <a:latin typeface="+mj-lt"/>
              </a:rPr>
              <a:t> le regole per l’uso dei suoli secondo criteri di prevenzione e riduzione o di eliminazione dei rischi, di efficienza ambientale, di competitività e di riqualificazione territoriale</a:t>
            </a:r>
          </a:p>
          <a:p>
            <a:r>
              <a:rPr lang="it-IT" sz="2000" dirty="0">
                <a:latin typeface="+mj-lt"/>
              </a:rPr>
              <a:t> al fine di migliorare la qualità della vita. </a:t>
            </a:r>
          </a:p>
          <a:p>
            <a:r>
              <a:rPr lang="it-IT" sz="2000" dirty="0">
                <a:latin typeface="+mj-lt"/>
              </a:rPr>
              <a:t>Vengono esposti concetti  </a:t>
            </a:r>
          </a:p>
          <a:p>
            <a:endParaRPr lang="it-IT" sz="2000" dirty="0"/>
          </a:p>
          <a:p>
            <a:endParaRPr lang="it-IT" sz="2000" dirty="0"/>
          </a:p>
          <a:p>
            <a:r>
              <a:rPr lang="it-IT" sz="2000" dirty="0"/>
              <a:t>La separazione dell’aspetto strategico dei piani a differenza da quello di utilizzo del suolo dei vecchi piani regolatori generali dei Comuni, fa sì che sia possibile mettere in atto un sistema progettuale che rende “coerenti” le azioni ai diversi livelli di pianificazione                   Comuni, Province e Regione hanno la possibilità di attuare una condivisione delle scelte che                                                                                    portano allo sviluppo armonico del territorio.</a:t>
            </a:r>
          </a:p>
        </p:txBody>
      </p:sp>
    </p:spTree>
    <p:extLst>
      <p:ext uri="{BB962C8B-B14F-4D97-AF65-F5344CB8AC3E}">
        <p14:creationId xmlns:p14="http://schemas.microsoft.com/office/powerpoint/2010/main" val="329202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1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5116824-C53C-A48D-BC0C-329BFBF1A46A}"/>
              </a:ext>
            </a:extLst>
          </p:cNvPr>
          <p:cNvSpPr txBox="1"/>
          <p:nvPr/>
        </p:nvSpPr>
        <p:spPr>
          <a:xfrm>
            <a:off x="817880" y="1089898"/>
            <a:ext cx="10556240" cy="4985980"/>
          </a:xfrm>
          <a:prstGeom prst="rect">
            <a:avLst/>
          </a:prstGeom>
          <a:noFill/>
        </p:spPr>
        <p:txBody>
          <a:bodyPr wrap="square" rtlCol="0">
            <a:spAutoFit/>
          </a:bodyPr>
          <a:lstStyle/>
          <a:p>
            <a:r>
              <a:rPr lang="it-IT" sz="2000" b="1" dirty="0"/>
              <a:t> </a:t>
            </a:r>
            <a:r>
              <a:rPr lang="it-IT" sz="2000" b="1" dirty="0" err="1"/>
              <a:t>L.n</a:t>
            </a:r>
            <a:r>
              <a:rPr lang="it-IT" sz="2000" b="1" dirty="0"/>
              <a:t> 11 del 23.04. 2004 </a:t>
            </a:r>
          </a:p>
          <a:p>
            <a:r>
              <a:rPr lang="it-IT" sz="2000" b="1" dirty="0"/>
              <a:t>l’articolo 1 :</a:t>
            </a:r>
            <a:r>
              <a:rPr lang="it-IT" sz="2000" dirty="0"/>
              <a:t>riporta le</a:t>
            </a:r>
            <a:r>
              <a:rPr lang="it-IT" sz="2000" b="1" dirty="0"/>
              <a:t> finalità </a:t>
            </a:r>
            <a:r>
              <a:rPr lang="it-IT" sz="2000" dirty="0"/>
              <a:t>delle norme con riferimento al contenimento del consumo del suolo e alla riqualificazione e rigenerazione, nonché alla </a:t>
            </a:r>
            <a:r>
              <a:rPr lang="it-IT" sz="2000" dirty="0" err="1"/>
              <a:t>densificazione</a:t>
            </a:r>
            <a:r>
              <a:rPr lang="it-IT" sz="2000" dirty="0"/>
              <a:t> del tessuto edilizio, al miglioramento della qualità della vita all’interno delle città, alla demolizione di opere incongrue o elementi di degrado e dalla rinaturalizzazione del suolo, alla pulizia del territorio, alla riqualificazione di spazi e strutture pubbliche e private, all’efficientamento energetico degli edifici nonché alla sicurezza delle aree  dichiarate di pericolosità idraulica o idrogeologica.</a:t>
            </a:r>
          </a:p>
          <a:p>
            <a:r>
              <a:rPr lang="it-IT" sz="2000" b="1" dirty="0"/>
              <a:t>l’articolo 5:</a:t>
            </a:r>
            <a:r>
              <a:rPr lang="it-IT" sz="2000" dirty="0"/>
              <a:t> in base al quale i Comuni o altri enti pubblici possono prevedere che la demolizione di immobili in loro proprietà possa generare crediti edilizi da rinaturalizzazione.</a:t>
            </a:r>
          </a:p>
          <a:p>
            <a:r>
              <a:rPr lang="it-IT" sz="2000" b="1" dirty="0"/>
              <a:t>L’articolo 13: </a:t>
            </a:r>
            <a:r>
              <a:rPr lang="it-IT" sz="2000" dirty="0"/>
              <a:t>prevede l’istituzione di una Commissione regionale per la qualità architettonica che ha il compito di predisporre studi, raccogliere dati e formulare proposte finalizzate alla promozione della qualità nella progettazione architettonica, urbanistica e del paesaggio.</a:t>
            </a:r>
          </a:p>
          <a:p>
            <a:endParaRPr lang="it-IT" dirty="0"/>
          </a:p>
        </p:txBody>
      </p:sp>
    </p:spTree>
    <p:extLst>
      <p:ext uri="{BB962C8B-B14F-4D97-AF65-F5344CB8AC3E}">
        <p14:creationId xmlns:p14="http://schemas.microsoft.com/office/powerpoint/2010/main" val="218105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1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a:blip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46DB874-7D87-330C-A8CB-3A43B8AB2B48}"/>
              </a:ext>
            </a:extLst>
          </p:cNvPr>
          <p:cNvSpPr>
            <a:spLocks noGrp="1"/>
          </p:cNvSpPr>
          <p:nvPr>
            <p:ph idx="1"/>
          </p:nvPr>
        </p:nvSpPr>
        <p:spPr>
          <a:xfrm>
            <a:off x="324093" y="293683"/>
            <a:ext cx="5365101" cy="1231106"/>
          </a:xfrm>
        </p:spPr>
        <p:txBody>
          <a:bodyPr>
            <a:normAutofit lnSpcReduction="10000"/>
          </a:bodyPr>
          <a:lstStyle/>
          <a:p>
            <a:pPr marL="0" indent="0">
              <a:buNone/>
            </a:pPr>
            <a:r>
              <a:rPr lang="it-IT" sz="2600" dirty="0">
                <a:latin typeface="+mj-lt"/>
              </a:rPr>
              <a:t>Un’ altra </a:t>
            </a:r>
            <a:r>
              <a:rPr lang="it-IT" sz="2600" dirty="0" err="1">
                <a:solidFill>
                  <a:srgbClr val="00B050">
                    <a:alpha val="60000"/>
                  </a:srgbClr>
                </a:solidFill>
                <a:latin typeface="+mj-lt"/>
              </a:rPr>
              <a:t>L.n</a:t>
            </a:r>
            <a:r>
              <a:rPr lang="it-IT" sz="2600" dirty="0">
                <a:solidFill>
                  <a:srgbClr val="00B050">
                    <a:alpha val="60000"/>
                  </a:srgbClr>
                </a:solidFill>
                <a:latin typeface="+mj-lt"/>
              </a:rPr>
              <a:t> 14 </a:t>
            </a:r>
            <a:r>
              <a:rPr lang="it-IT" sz="2600" dirty="0">
                <a:latin typeface="+mj-lt"/>
              </a:rPr>
              <a:t>rilevante in materia è quella </a:t>
            </a:r>
            <a:r>
              <a:rPr lang="it-IT" sz="2600" dirty="0">
                <a:solidFill>
                  <a:srgbClr val="00B050">
                    <a:alpha val="60000"/>
                  </a:srgbClr>
                </a:solidFill>
                <a:latin typeface="+mj-lt"/>
              </a:rPr>
              <a:t>del 6.6.2017</a:t>
            </a:r>
            <a:r>
              <a:rPr lang="it-IT" sz="2600" dirty="0">
                <a:latin typeface="+mj-lt"/>
              </a:rPr>
              <a:t>.  </a:t>
            </a:r>
          </a:p>
          <a:p>
            <a:pPr marL="0" indent="0">
              <a:buNone/>
            </a:pPr>
            <a:endParaRPr lang="it-IT" sz="1600" dirty="0">
              <a:latin typeface="+mj-lt"/>
            </a:endParaRPr>
          </a:p>
        </p:txBody>
      </p:sp>
      <p:sp>
        <p:nvSpPr>
          <p:cNvPr id="5" name="CasellaDiTesto 4">
            <a:extLst>
              <a:ext uri="{FF2B5EF4-FFF2-40B4-BE49-F238E27FC236}">
                <a16:creationId xmlns:a16="http://schemas.microsoft.com/office/drawing/2014/main" id="{84478D30-597F-7C9B-3FBF-E8AC79B24A23}"/>
              </a:ext>
            </a:extLst>
          </p:cNvPr>
          <p:cNvSpPr txBox="1"/>
          <p:nvPr/>
        </p:nvSpPr>
        <p:spPr>
          <a:xfrm>
            <a:off x="5903325" y="1041722"/>
            <a:ext cx="2122025" cy="1231106"/>
          </a:xfrm>
          <a:prstGeom prst="rect">
            <a:avLst/>
          </a:prstGeom>
          <a:noFill/>
          <a:ln>
            <a:noFill/>
          </a:ln>
        </p:spPr>
        <p:txBody>
          <a:bodyPr wrap="square" rtlCol="0">
            <a:spAutoFit/>
          </a:bodyPr>
          <a:lstStyle/>
          <a:p>
            <a:r>
              <a:rPr lang="it-IT" sz="2000" b="1" dirty="0">
                <a:latin typeface="+mj-lt"/>
              </a:rPr>
              <a:t>Capo I </a:t>
            </a:r>
            <a:r>
              <a:rPr lang="it-IT" sz="1800" dirty="0">
                <a:latin typeface="+mj-lt"/>
              </a:rPr>
              <a:t>riguarda norme finalizzate al contenimento del consumo del suolo</a:t>
            </a:r>
            <a:endParaRPr lang="it-IT" dirty="0"/>
          </a:p>
        </p:txBody>
      </p:sp>
      <p:sp>
        <p:nvSpPr>
          <p:cNvPr id="6" name="CasellaDiTesto 5">
            <a:extLst>
              <a:ext uri="{FF2B5EF4-FFF2-40B4-BE49-F238E27FC236}">
                <a16:creationId xmlns:a16="http://schemas.microsoft.com/office/drawing/2014/main" id="{42821C0B-D2F0-D183-0D6C-B95247D23EA2}"/>
              </a:ext>
            </a:extLst>
          </p:cNvPr>
          <p:cNvSpPr txBox="1"/>
          <p:nvPr/>
        </p:nvSpPr>
        <p:spPr>
          <a:xfrm>
            <a:off x="8746600" y="313282"/>
            <a:ext cx="3121307" cy="1107996"/>
          </a:xfrm>
          <a:prstGeom prst="rect">
            <a:avLst/>
          </a:prstGeom>
          <a:noFill/>
          <a:ln>
            <a:noFill/>
          </a:ln>
        </p:spPr>
        <p:txBody>
          <a:bodyPr wrap="square" rtlCol="0">
            <a:spAutoFit/>
          </a:bodyPr>
          <a:lstStyle/>
          <a:p>
            <a:r>
              <a:rPr lang="it-IT" b="1" dirty="0">
                <a:latin typeface="+mj-lt"/>
              </a:rPr>
              <a:t>Capo II </a:t>
            </a:r>
            <a:r>
              <a:rPr lang="it-IT" sz="1600" dirty="0">
                <a:latin typeface="+mj-lt"/>
              </a:rPr>
              <a:t>contiene le modifiche alla legge regionale sul governo del territorio correlate alle scelte fatte nel Capo I. </a:t>
            </a:r>
            <a:endParaRPr lang="it-IT" dirty="0">
              <a:latin typeface="+mj-lt"/>
            </a:endParaRPr>
          </a:p>
        </p:txBody>
      </p:sp>
      <p:sp>
        <p:nvSpPr>
          <p:cNvPr id="7" name="CasellaDiTesto 6">
            <a:extLst>
              <a:ext uri="{FF2B5EF4-FFF2-40B4-BE49-F238E27FC236}">
                <a16:creationId xmlns:a16="http://schemas.microsoft.com/office/drawing/2014/main" id="{F892FF21-1782-7CF4-7E47-8329067DD0D3}"/>
              </a:ext>
            </a:extLst>
          </p:cNvPr>
          <p:cNvSpPr txBox="1"/>
          <p:nvPr/>
        </p:nvSpPr>
        <p:spPr>
          <a:xfrm>
            <a:off x="5941906" y="2647849"/>
            <a:ext cx="6169307" cy="4001095"/>
          </a:xfrm>
          <a:prstGeom prst="rect">
            <a:avLst/>
          </a:prstGeom>
          <a:noFill/>
          <a:ln>
            <a:solidFill>
              <a:schemeClr val="accent1"/>
            </a:solidFill>
          </a:ln>
        </p:spPr>
        <p:txBody>
          <a:bodyPr wrap="square" rtlCol="0">
            <a:spAutoFit/>
          </a:bodyPr>
          <a:lstStyle/>
          <a:p>
            <a:r>
              <a:rPr lang="it-IT" sz="2000" b="1" dirty="0">
                <a:latin typeface="+mj-lt"/>
              </a:rPr>
              <a:t>L’articolo 2</a:t>
            </a:r>
            <a:r>
              <a:rPr lang="it-IT" sz="1800" dirty="0">
                <a:latin typeface="+mj-lt"/>
              </a:rPr>
              <a:t> si preoccupa di dare le definizioni fondamentali ai fini della nuova disciplina, in particolare la definizione di superficie naturale o di consumo di suolo come “l’incremento annuale netto della superficie naturale e seminaturale interessata da interventi di impermeabilizzazione del suolo, o da interventi di copertura artificiale, scavo o rimozione, che ne compromettano le funzioni eco-sistemiche e le potenzialità produttive; il calcolo del consumo di suolo si ricava dal bilancio tra le predette superfici e quelle già impermeabilizzate che sono ripristinate a superficie naturale e seminaturale”, oppure l’individuazione di cosa sono gli ambiti di urbanizzazione consolidata o gli ambiti urbani degradati o di rigenerazione, cui si riferiscono poi gli interventi disciplinati negli articoli successivi.</a:t>
            </a:r>
          </a:p>
          <a:p>
            <a:endParaRPr lang="it-IT" dirty="0"/>
          </a:p>
        </p:txBody>
      </p:sp>
      <p:sp>
        <p:nvSpPr>
          <p:cNvPr id="8" name="CasellaDiTesto 7">
            <a:extLst>
              <a:ext uri="{FF2B5EF4-FFF2-40B4-BE49-F238E27FC236}">
                <a16:creationId xmlns:a16="http://schemas.microsoft.com/office/drawing/2014/main" id="{972869E2-234C-227B-885C-EE911CAF3A56}"/>
              </a:ext>
            </a:extLst>
          </p:cNvPr>
          <p:cNvSpPr txBox="1"/>
          <p:nvPr/>
        </p:nvSpPr>
        <p:spPr>
          <a:xfrm>
            <a:off x="972276" y="3063348"/>
            <a:ext cx="3796496" cy="3170099"/>
          </a:xfrm>
          <a:prstGeom prst="rect">
            <a:avLst/>
          </a:prstGeom>
          <a:noFill/>
          <a:ln>
            <a:solidFill>
              <a:schemeClr val="accent1"/>
            </a:solidFill>
          </a:ln>
        </p:spPr>
        <p:txBody>
          <a:bodyPr wrap="square" rtlCol="0">
            <a:spAutoFit/>
          </a:bodyPr>
          <a:lstStyle/>
          <a:p>
            <a:r>
              <a:rPr lang="it-IT" sz="2000" b="1" dirty="0">
                <a:latin typeface="+mj-lt"/>
              </a:rPr>
              <a:t>l’articolo 1 </a:t>
            </a:r>
            <a:r>
              <a:rPr lang="it-IT" sz="1800" dirty="0">
                <a:latin typeface="+mj-lt"/>
              </a:rPr>
              <a:t>contiene i principi generali cui la legge si ispira e che declina, assumendo il suolo quale risorsa limitata e non rinnovabile, bene comune di fondamentale importanza per la qualità della vita delle generazioni attuali e future, per la salvaguardia della salute, per l’equilibrio ambientale e per la tutela degli ecosistemi naturali, nonché per la produzione agricola.</a:t>
            </a:r>
            <a:endParaRPr lang="it-IT" dirty="0"/>
          </a:p>
        </p:txBody>
      </p:sp>
      <p:cxnSp>
        <p:nvCxnSpPr>
          <p:cNvPr id="10" name="Connettore 2 9">
            <a:extLst>
              <a:ext uri="{FF2B5EF4-FFF2-40B4-BE49-F238E27FC236}">
                <a16:creationId xmlns:a16="http://schemas.microsoft.com/office/drawing/2014/main" id="{70678F3F-3151-910A-F847-9ED8A4D93BB4}"/>
              </a:ext>
            </a:extLst>
          </p:cNvPr>
          <p:cNvCxnSpPr>
            <a:cxnSpLocks/>
            <a:stCxn id="3" idx="3"/>
            <a:endCxn id="6" idx="1"/>
          </p:cNvCxnSpPr>
          <p:nvPr/>
        </p:nvCxnSpPr>
        <p:spPr>
          <a:xfrm flipV="1">
            <a:off x="5689194" y="867280"/>
            <a:ext cx="3057406" cy="41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DB0D0C93-9744-2AF0-2178-1C3FD2A3FF87}"/>
              </a:ext>
            </a:extLst>
          </p:cNvPr>
          <p:cNvCxnSpPr>
            <a:cxnSpLocks/>
            <a:stCxn id="3" idx="3"/>
            <a:endCxn id="5" idx="0"/>
          </p:cNvCxnSpPr>
          <p:nvPr/>
        </p:nvCxnSpPr>
        <p:spPr>
          <a:xfrm>
            <a:off x="5689194" y="909236"/>
            <a:ext cx="1275144" cy="132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12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1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a:blip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C06ECEC-A7B6-58AD-2FCD-5203B46D1F59}"/>
              </a:ext>
            </a:extLst>
          </p:cNvPr>
          <p:cNvSpPr>
            <a:spLocks noGrp="1"/>
          </p:cNvSpPr>
          <p:nvPr>
            <p:ph idx="1"/>
          </p:nvPr>
        </p:nvSpPr>
        <p:spPr>
          <a:xfrm>
            <a:off x="248620" y="262239"/>
            <a:ext cx="3613572" cy="964677"/>
          </a:xfrm>
        </p:spPr>
        <p:txBody>
          <a:bodyPr>
            <a:normAutofit/>
          </a:bodyPr>
          <a:lstStyle/>
          <a:p>
            <a:pPr marL="0" indent="0">
              <a:buNone/>
            </a:pPr>
            <a:r>
              <a:rPr lang="it-IT" dirty="0"/>
              <a:t>Legge 4.04.2019 Nr.14 “Veneto 2050” </a:t>
            </a:r>
          </a:p>
        </p:txBody>
      </p:sp>
      <p:sp>
        <p:nvSpPr>
          <p:cNvPr id="4" name="CasellaDiTesto 3">
            <a:extLst>
              <a:ext uri="{FF2B5EF4-FFF2-40B4-BE49-F238E27FC236}">
                <a16:creationId xmlns:a16="http://schemas.microsoft.com/office/drawing/2014/main" id="{3A5C6C7F-F9AA-229B-6E43-789FDA566F0E}"/>
              </a:ext>
            </a:extLst>
          </p:cNvPr>
          <p:cNvSpPr txBox="1"/>
          <p:nvPr/>
        </p:nvSpPr>
        <p:spPr>
          <a:xfrm>
            <a:off x="640467" y="1458410"/>
            <a:ext cx="5451677" cy="923330"/>
          </a:xfrm>
          <a:prstGeom prst="rect">
            <a:avLst/>
          </a:prstGeom>
          <a:noFill/>
        </p:spPr>
        <p:txBody>
          <a:bodyPr wrap="square" rtlCol="0">
            <a:spAutoFit/>
          </a:bodyPr>
          <a:lstStyle/>
          <a:p>
            <a:r>
              <a:rPr lang="it-IT" dirty="0">
                <a:solidFill>
                  <a:srgbClr val="000000"/>
                </a:solidFill>
                <a:latin typeface="+mj-lt"/>
                <a:ea typeface="Times New Roman" panose="02020603050405020304" pitchFamily="18" charset="0"/>
                <a:cs typeface="Arial" panose="020B0604020202020204" pitchFamily="34" charset="0"/>
              </a:rPr>
              <a:t>P</a:t>
            </a:r>
            <a:r>
              <a:rPr lang="it-IT" sz="1800" dirty="0">
                <a:solidFill>
                  <a:srgbClr val="000000"/>
                </a:solidFill>
                <a:effectLst/>
                <a:latin typeface="+mj-lt"/>
                <a:ea typeface="Times New Roman" panose="02020603050405020304" pitchFamily="18" charset="0"/>
                <a:cs typeface="Arial" panose="020B0604020202020204" pitchFamily="34" charset="0"/>
              </a:rPr>
              <a:t>olitiche per la riqualificazione urbana e la rinaturalizzazione del territorio e modifiche alla legge regionale 23 aprile 2004, n. 11”</a:t>
            </a:r>
            <a:endParaRPr lang="it-IT" dirty="0">
              <a:latin typeface="+mj-lt"/>
            </a:endParaRPr>
          </a:p>
        </p:txBody>
      </p:sp>
      <p:sp>
        <p:nvSpPr>
          <p:cNvPr id="5" name="CasellaDiTesto 4">
            <a:extLst>
              <a:ext uri="{FF2B5EF4-FFF2-40B4-BE49-F238E27FC236}">
                <a16:creationId xmlns:a16="http://schemas.microsoft.com/office/drawing/2014/main" id="{D4BD9AE0-93E3-5682-C324-C7CBE32AE7E6}"/>
              </a:ext>
            </a:extLst>
          </p:cNvPr>
          <p:cNvSpPr txBox="1"/>
          <p:nvPr/>
        </p:nvSpPr>
        <p:spPr>
          <a:xfrm>
            <a:off x="6374218" y="262239"/>
            <a:ext cx="1904273" cy="646331"/>
          </a:xfrm>
          <a:prstGeom prst="rect">
            <a:avLst/>
          </a:prstGeom>
          <a:noFill/>
        </p:spPr>
        <p:txBody>
          <a:bodyPr wrap="square" rtlCol="0">
            <a:spAutoFit/>
          </a:bodyPr>
          <a:lstStyle/>
          <a:p>
            <a:r>
              <a:rPr lang="it-IT" sz="1800" dirty="0">
                <a:solidFill>
                  <a:srgbClr val="000000"/>
                </a:solidFill>
                <a:effectLst/>
                <a:latin typeface="Georgia Pro" panose="02040502050405020303" pitchFamily="18" charset="0"/>
                <a:ea typeface="Times New Roman" panose="02020603050405020304" pitchFamily="18" charset="0"/>
                <a:cs typeface="Arial" panose="020B0604020202020204" pitchFamily="34" charset="0"/>
              </a:rPr>
              <a:t>coerentemente con L. 14/2017</a:t>
            </a:r>
            <a:endParaRPr lang="it-IT" dirty="0"/>
          </a:p>
        </p:txBody>
      </p:sp>
      <p:sp>
        <p:nvSpPr>
          <p:cNvPr id="6" name="CasellaDiTesto 5">
            <a:extLst>
              <a:ext uri="{FF2B5EF4-FFF2-40B4-BE49-F238E27FC236}">
                <a16:creationId xmlns:a16="http://schemas.microsoft.com/office/drawing/2014/main" id="{B9ED00E8-824F-4A10-CFC9-2AA9CAD5FD3A}"/>
              </a:ext>
            </a:extLst>
          </p:cNvPr>
          <p:cNvSpPr txBox="1"/>
          <p:nvPr/>
        </p:nvSpPr>
        <p:spPr>
          <a:xfrm>
            <a:off x="8621750" y="930868"/>
            <a:ext cx="3194611" cy="2585323"/>
          </a:xfrm>
          <a:prstGeom prst="rect">
            <a:avLst/>
          </a:prstGeom>
          <a:noFill/>
        </p:spPr>
        <p:txBody>
          <a:bodyPr wrap="square" rtlCol="0">
            <a:spAutoFit/>
          </a:bodyPr>
          <a:lstStyle/>
          <a:p>
            <a:r>
              <a:rPr lang="it-IT" dirty="0">
                <a:solidFill>
                  <a:srgbClr val="000000"/>
                </a:solidFill>
                <a:latin typeface="+mj-lt"/>
                <a:ea typeface="Times New Roman" panose="02020603050405020304" pitchFamily="18" charset="0"/>
                <a:cs typeface="Arial" panose="020B0604020202020204" pitchFamily="34" charset="0"/>
              </a:rPr>
              <a:t>P</a:t>
            </a:r>
            <a:r>
              <a:rPr lang="it-IT" sz="1800" dirty="0">
                <a:solidFill>
                  <a:srgbClr val="000000"/>
                </a:solidFill>
                <a:effectLst/>
                <a:latin typeface="+mj-lt"/>
                <a:ea typeface="Times New Roman" panose="02020603050405020304" pitchFamily="18" charset="0"/>
                <a:cs typeface="Arial" panose="020B0604020202020204" pitchFamily="34" charset="0"/>
              </a:rPr>
              <a:t>revede una serie di misure che incentivano e premiano la </a:t>
            </a:r>
            <a:r>
              <a:rPr lang="it-IT" sz="1800" b="1" dirty="0">
                <a:solidFill>
                  <a:srgbClr val="000000"/>
                </a:solidFill>
                <a:effectLst/>
                <a:latin typeface="+mj-lt"/>
                <a:ea typeface="Times New Roman" panose="02020603050405020304" pitchFamily="18" charset="0"/>
                <a:cs typeface="Arial" panose="020B0604020202020204" pitchFamily="34" charset="0"/>
              </a:rPr>
              <a:t>sostituzione</a:t>
            </a:r>
            <a:r>
              <a:rPr lang="it-IT" sz="1800" dirty="0">
                <a:solidFill>
                  <a:srgbClr val="000000"/>
                </a:solidFill>
                <a:effectLst/>
                <a:latin typeface="+mj-lt"/>
                <a:ea typeface="Times New Roman" panose="02020603050405020304" pitchFamily="18" charset="0"/>
                <a:cs typeface="Arial" panose="020B0604020202020204" pitchFamily="34" charset="0"/>
              </a:rPr>
              <a:t> ed il </a:t>
            </a:r>
            <a:r>
              <a:rPr lang="it-IT" sz="1800" b="1" dirty="0">
                <a:solidFill>
                  <a:srgbClr val="000000"/>
                </a:solidFill>
                <a:effectLst/>
                <a:latin typeface="+mj-lt"/>
                <a:ea typeface="Times New Roman" panose="02020603050405020304" pitchFamily="18" charset="0"/>
                <a:cs typeface="Arial" panose="020B0604020202020204" pitchFamily="34" charset="0"/>
              </a:rPr>
              <a:t>rinnovamento</a:t>
            </a:r>
            <a:r>
              <a:rPr lang="it-IT" sz="1800" dirty="0">
                <a:solidFill>
                  <a:srgbClr val="000000"/>
                </a:solidFill>
                <a:effectLst/>
                <a:latin typeface="+mj-lt"/>
                <a:ea typeface="Times New Roman" panose="02020603050405020304" pitchFamily="18" charset="0"/>
                <a:cs typeface="Arial" panose="020B0604020202020204" pitchFamily="34" charset="0"/>
              </a:rPr>
              <a:t> del </a:t>
            </a:r>
            <a:r>
              <a:rPr lang="it-IT" sz="1800" b="1" dirty="0">
                <a:solidFill>
                  <a:srgbClr val="000000"/>
                </a:solidFill>
                <a:effectLst/>
                <a:latin typeface="+mj-lt"/>
                <a:ea typeface="Times New Roman" panose="02020603050405020304" pitchFamily="18" charset="0"/>
                <a:cs typeface="Arial" panose="020B0604020202020204" pitchFamily="34" charset="0"/>
              </a:rPr>
              <a:t>patrimonio edilizio esistente </a:t>
            </a:r>
            <a:r>
              <a:rPr lang="it-IT" sz="1800" dirty="0">
                <a:solidFill>
                  <a:srgbClr val="000000"/>
                </a:solidFill>
                <a:effectLst/>
                <a:latin typeface="+mj-lt"/>
                <a:ea typeface="Times New Roman" panose="02020603050405020304" pitchFamily="18" charset="0"/>
                <a:cs typeface="Arial" panose="020B0604020202020204" pitchFamily="34" charset="0"/>
              </a:rPr>
              <a:t>e la </a:t>
            </a:r>
            <a:r>
              <a:rPr lang="it-IT" sz="1800" b="1" dirty="0">
                <a:solidFill>
                  <a:srgbClr val="000000"/>
                </a:solidFill>
                <a:effectLst/>
                <a:latin typeface="+mj-lt"/>
                <a:ea typeface="Times New Roman" panose="02020603050405020304" pitchFamily="18" charset="0"/>
                <a:cs typeface="Arial" panose="020B0604020202020204" pitchFamily="34" charset="0"/>
              </a:rPr>
              <a:t>riqualificazione energetica </a:t>
            </a:r>
            <a:r>
              <a:rPr lang="it-IT" sz="1800" dirty="0">
                <a:solidFill>
                  <a:srgbClr val="000000"/>
                </a:solidFill>
                <a:effectLst/>
                <a:latin typeface="+mj-lt"/>
                <a:ea typeface="Times New Roman" panose="02020603050405020304" pitchFamily="18" charset="0"/>
                <a:cs typeface="Arial" panose="020B0604020202020204" pitchFamily="34" charset="0"/>
              </a:rPr>
              <a:t>degli edifici essenzialmente interventi di ampliamento o di demolizione e ricostruzione degli edifici</a:t>
            </a:r>
            <a:endParaRPr lang="it-IT" sz="1800" dirty="0">
              <a:effectLst/>
              <a:latin typeface="+mj-lt"/>
              <a:ea typeface="Calibri" panose="020F0502020204030204" pitchFamily="34" charset="0"/>
              <a:cs typeface="Times New Roman" panose="02020603050405020304" pitchFamily="18" charset="0"/>
            </a:endParaRPr>
          </a:p>
        </p:txBody>
      </p:sp>
      <p:sp>
        <p:nvSpPr>
          <p:cNvPr id="7" name="CasellaDiTesto 6">
            <a:extLst>
              <a:ext uri="{FF2B5EF4-FFF2-40B4-BE49-F238E27FC236}">
                <a16:creationId xmlns:a16="http://schemas.microsoft.com/office/drawing/2014/main" id="{FFE8F86E-39F4-52A5-19C9-34F52A6A8B1D}"/>
              </a:ext>
            </a:extLst>
          </p:cNvPr>
          <p:cNvSpPr txBox="1"/>
          <p:nvPr/>
        </p:nvSpPr>
        <p:spPr>
          <a:xfrm>
            <a:off x="5038848" y="3731915"/>
            <a:ext cx="2106592" cy="2308324"/>
          </a:xfrm>
          <a:prstGeom prst="rect">
            <a:avLst/>
          </a:prstGeom>
          <a:noFill/>
        </p:spPr>
        <p:txBody>
          <a:bodyPr wrap="square" rtlCol="0">
            <a:spAutoFit/>
          </a:bodyPr>
          <a:lstStyle/>
          <a:p>
            <a:r>
              <a:rPr lang="it-IT" sz="1800" dirty="0">
                <a:solidFill>
                  <a:srgbClr val="000000"/>
                </a:solidFill>
                <a:effectLst/>
                <a:latin typeface="+mj-lt"/>
                <a:ea typeface="Times New Roman" panose="02020603050405020304" pitchFamily="18" charset="0"/>
                <a:cs typeface="Arial" panose="020B0604020202020204" pitchFamily="34" charset="0"/>
              </a:rPr>
              <a:t>Da realizzare </a:t>
            </a:r>
            <a:r>
              <a:rPr lang="it-IT" sz="1800" dirty="0">
                <a:solidFill>
                  <a:srgbClr val="000000"/>
                </a:solidFill>
                <a:effectLst/>
                <a:latin typeface="Georgia Pro" panose="02040502050405020303" pitchFamily="18" charset="0"/>
                <a:ea typeface="Times New Roman" panose="02020603050405020304" pitchFamily="18" charset="0"/>
                <a:cs typeface="Arial" panose="020B0604020202020204" pitchFamily="34" charset="0"/>
              </a:rPr>
              <a:t>anche attraverso: </a:t>
            </a:r>
          </a:p>
          <a:p>
            <a:pPr marL="285750" indent="-285750">
              <a:buFont typeface="Arial" panose="020B0604020202020204" pitchFamily="34" charset="0"/>
              <a:buChar char="•"/>
            </a:pPr>
            <a:r>
              <a:rPr lang="it-IT" sz="1800" u="sng" dirty="0">
                <a:solidFill>
                  <a:srgbClr val="000000"/>
                </a:solidFill>
                <a:effectLst/>
                <a:latin typeface="Georgia Pro" panose="02040502050405020303" pitchFamily="18" charset="0"/>
                <a:ea typeface="Times New Roman" panose="02020603050405020304" pitchFamily="18" charset="0"/>
                <a:cs typeface="Arial" panose="020B0604020202020204" pitchFamily="34" charset="0"/>
              </a:rPr>
              <a:t>la promozione della qualità dei caratteri edilizi ed architettonici degli edifici</a:t>
            </a:r>
            <a:endParaRPr lang="it-IT" u="sng" dirty="0"/>
          </a:p>
        </p:txBody>
      </p:sp>
      <p:sp>
        <p:nvSpPr>
          <p:cNvPr id="8" name="CasellaDiTesto 7">
            <a:extLst>
              <a:ext uri="{FF2B5EF4-FFF2-40B4-BE49-F238E27FC236}">
                <a16:creationId xmlns:a16="http://schemas.microsoft.com/office/drawing/2014/main" id="{07E97DD4-9E02-177F-993B-B062C19D20F3}"/>
              </a:ext>
            </a:extLst>
          </p:cNvPr>
          <p:cNvSpPr txBox="1"/>
          <p:nvPr/>
        </p:nvSpPr>
        <p:spPr>
          <a:xfrm>
            <a:off x="1043111" y="3772347"/>
            <a:ext cx="2106592" cy="923330"/>
          </a:xfrm>
          <a:prstGeom prst="rect">
            <a:avLst/>
          </a:prstGeom>
          <a:noFill/>
        </p:spPr>
        <p:txBody>
          <a:bodyPr wrap="square" rtlCol="0">
            <a:spAutoFit/>
          </a:bodyPr>
          <a:lstStyle/>
          <a:p>
            <a:r>
              <a:rPr lang="it-IT" dirty="0">
                <a:solidFill>
                  <a:srgbClr val="000000"/>
                </a:solidFill>
                <a:latin typeface="+mj-lt"/>
                <a:ea typeface="Times New Roman" panose="02020603050405020304" pitchFamily="18" charset="0"/>
                <a:cs typeface="Arial" panose="020B0604020202020204" pitchFamily="34" charset="0"/>
              </a:rPr>
              <a:t>P</a:t>
            </a:r>
            <a:r>
              <a:rPr lang="it-IT" sz="1800" dirty="0">
                <a:solidFill>
                  <a:srgbClr val="000000"/>
                </a:solidFill>
                <a:effectLst/>
                <a:latin typeface="+mj-lt"/>
                <a:ea typeface="Times New Roman" panose="02020603050405020304" pitchFamily="18" charset="0"/>
                <a:cs typeface="Arial" panose="020B0604020202020204" pitchFamily="34" charset="0"/>
              </a:rPr>
              <a:t>er un più generale miglioramento della qualità della vita</a:t>
            </a:r>
            <a:endParaRPr lang="it-IT" dirty="0">
              <a:latin typeface="+mj-lt"/>
            </a:endParaRPr>
          </a:p>
        </p:txBody>
      </p:sp>
      <p:sp>
        <p:nvSpPr>
          <p:cNvPr id="13" name="Freccia circolare in giù 12">
            <a:extLst>
              <a:ext uri="{FF2B5EF4-FFF2-40B4-BE49-F238E27FC236}">
                <a16:creationId xmlns:a16="http://schemas.microsoft.com/office/drawing/2014/main" id="{067F4798-B0A9-C148-9F63-7A9C04DC4A17}"/>
              </a:ext>
            </a:extLst>
          </p:cNvPr>
          <p:cNvSpPr/>
          <p:nvPr/>
        </p:nvSpPr>
        <p:spPr>
          <a:xfrm>
            <a:off x="5683170" y="996745"/>
            <a:ext cx="2938580" cy="923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Freccia circolare a sinistra 13">
            <a:extLst>
              <a:ext uri="{FF2B5EF4-FFF2-40B4-BE49-F238E27FC236}">
                <a16:creationId xmlns:a16="http://schemas.microsoft.com/office/drawing/2014/main" id="{34B7E93D-08F8-FCE9-DA42-B1C628DC6C35}"/>
              </a:ext>
            </a:extLst>
          </p:cNvPr>
          <p:cNvSpPr/>
          <p:nvPr/>
        </p:nvSpPr>
        <p:spPr>
          <a:xfrm rot="3597882">
            <a:off x="8116327" y="3419033"/>
            <a:ext cx="1703137" cy="3694144"/>
          </a:xfrm>
          <a:prstGeom prst="curvedLeftArrow">
            <a:avLst>
              <a:gd name="adj1" fmla="val 19414"/>
              <a:gd name="adj2" fmla="val 19414"/>
              <a:gd name="adj3" fmla="val 249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Freccia a sinistra 14">
            <a:extLst>
              <a:ext uri="{FF2B5EF4-FFF2-40B4-BE49-F238E27FC236}">
                <a16:creationId xmlns:a16="http://schemas.microsoft.com/office/drawing/2014/main" id="{E65E4653-2A1D-E66D-834C-EABFD073B87E}"/>
              </a:ext>
            </a:extLst>
          </p:cNvPr>
          <p:cNvSpPr/>
          <p:nvPr/>
        </p:nvSpPr>
        <p:spPr>
          <a:xfrm>
            <a:off x="3223008" y="3772347"/>
            <a:ext cx="1329700" cy="5272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95521766"/>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2809031C0B07E439EACA1052230D980" ma:contentTypeVersion="4" ma:contentTypeDescription="Creare un nuovo documento." ma:contentTypeScope="" ma:versionID="371178c548720a5ea05a78831980c9a0">
  <xsd:schema xmlns:xsd="http://www.w3.org/2001/XMLSchema" xmlns:xs="http://www.w3.org/2001/XMLSchema" xmlns:p="http://schemas.microsoft.com/office/2006/metadata/properties" xmlns:ns3="6f361a68-95e2-441a-9cba-8797296e65c3" targetNamespace="http://schemas.microsoft.com/office/2006/metadata/properties" ma:root="true" ma:fieldsID="1fbc4231bbb4c3a2f8b381d28bc07cb5" ns3:_="">
    <xsd:import namespace="6f361a68-95e2-441a-9cba-8797296e65c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361a68-95e2-441a-9cba-8797296e6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1DB4EC-96EA-4B67-821C-2E579B7BF8E4}">
  <ds:schemaRefs>
    <ds:schemaRef ds:uri="http://schemas.microsoft.com/office/2006/metadata/contentType"/>
    <ds:schemaRef ds:uri="http://schemas.microsoft.com/office/2006/metadata/properties/metaAttributes"/>
    <ds:schemaRef ds:uri="http://www.w3.org/2000/xmlns/"/>
    <ds:schemaRef ds:uri="http://www.w3.org/2001/XMLSchema"/>
    <ds:schemaRef ds:uri="6f361a68-95e2-441a-9cba-8797296e65c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1D8C42-8477-43CF-AA0A-7C73C3D79A97}">
  <ds:schemaRefs>
    <ds:schemaRef ds:uri="http://schemas.microsoft.com/sharepoint/v3/contenttype/forms"/>
  </ds:schemaRefs>
</ds:datastoreItem>
</file>

<file path=customXml/itemProps3.xml><?xml version="1.0" encoding="utf-8"?>
<ds:datastoreItem xmlns:ds="http://schemas.openxmlformats.org/officeDocument/2006/customXml" ds:itemID="{D633AB75-AE77-497D-8F31-87EA1CC1D05E}">
  <ds:schemaRefs>
    <ds:schemaRef ds:uri="6f361a68-95e2-441a-9cba-8797296e65c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303</TotalTime>
  <Words>2088</Words>
  <Application>Microsoft Office PowerPoint</Application>
  <PresentationFormat>Widescreen</PresentationFormat>
  <Paragraphs>101</Paragraphs>
  <Slides>16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16</vt:i4>
      </vt:variant>
    </vt:vector>
  </HeadingPairs>
  <TitlesOfParts>
    <vt:vector size="24" baseType="lpstr">
      <vt:lpstr>Arial</vt:lpstr>
      <vt:lpstr>Avenir Next LT Pro</vt:lpstr>
      <vt:lpstr>Calibri</vt:lpstr>
      <vt:lpstr>Georgia Pro</vt:lpstr>
      <vt:lpstr>Goudy Old Style</vt:lpstr>
      <vt:lpstr>Times New Roman</vt:lpstr>
      <vt:lpstr>Wingdings</vt:lpstr>
      <vt:lpstr>FrostyVTI</vt:lpstr>
      <vt:lpstr>Degrado del suolo: il caso Veneto</vt:lpstr>
      <vt:lpstr>Il Quadro Italiano</vt:lpstr>
      <vt:lpstr>Presentazione standard di PowerPoint</vt:lpstr>
      <vt:lpstr>La situazione in Veneto</vt:lpstr>
      <vt:lpstr>Presentazione standard di PowerPoint</vt:lpstr>
      <vt:lpstr>Le norme Venete in materia:</vt:lpstr>
      <vt:lpstr>Presentazione standard di PowerPoint</vt:lpstr>
      <vt:lpstr>Presentazione standard di PowerPoint</vt:lpstr>
      <vt:lpstr>Presentazione standard di PowerPoint</vt:lpstr>
      <vt:lpstr>Presentazione standard di PowerPoint</vt:lpstr>
      <vt:lpstr>Pesante ritardo normativo</vt:lpstr>
      <vt:lpstr>Presentazione standard di PowerPoint</vt:lpstr>
      <vt:lpstr>Presentazione standard di PowerPoint</vt:lpstr>
      <vt:lpstr>Presentazione standard di PowerPoint</vt:lpstr>
      <vt:lpstr>Presentazione standard di PowerPoint</vt:lpstr>
      <vt:lpstr>Mondo Politico ed Economico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Degrado del suolo: il caso Veneto</dc:title>
  <dc:creator>Cesarotto Cristian</dc:creator>
  <cp:lastModifiedBy>Malo</cp:lastModifiedBy>
  <cp:revision>43</cp:revision>
  <dcterms:created xsi:type="dcterms:W3CDTF">2022-05-12T15:16:45Z</dcterms:created>
  <dcterms:modified xsi:type="dcterms:W3CDTF">2022-05-17T13:24:55Z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0x010100F2809031C0B07E439EACA1052230D980</vt:lpwstr>
  </property>
</Properties>
</file>