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 id="2147483648"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73" r:id="rId12"/>
    <p:sldId id="265" r:id="rId13"/>
    <p:sldId id="266" r:id="rId14"/>
    <p:sldId id="267" r:id="rId15"/>
    <p:sldId id="268" r:id="rId16"/>
    <p:sldId id="269" r:id="rId17"/>
    <p:sldId id="270" r:id="rId18"/>
    <p:sldId id="271" r:id="rId19"/>
    <p:sldId id="272"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BCB"/>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69" autoAdjust="0"/>
    <p:restoredTop sz="94660"/>
  </p:normalViewPr>
  <p:slideViewPr>
    <p:cSldViewPr snapToGrid="0">
      <p:cViewPr varScale="1">
        <p:scale>
          <a:sx n="113" d="100"/>
          <a:sy n="113" d="100"/>
        </p:scale>
        <p:origin x="52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E6A5AA-46E7-4141-A9E2-98F961CDD81F}" type="doc">
      <dgm:prSet loTypeId="urn:microsoft.com/office/officeart/2008/layout/LinedList" loCatId="list" qsTypeId="urn:microsoft.com/office/officeart/2005/8/quickstyle/simple1" qsCatId="simple" csTypeId="urn:microsoft.com/office/officeart/2005/8/colors/accent6_3" csCatId="accent6" phldr="1"/>
      <dgm:spPr/>
      <dgm:t>
        <a:bodyPr/>
        <a:lstStyle/>
        <a:p>
          <a:endParaRPr lang="en-US"/>
        </a:p>
      </dgm:t>
    </dgm:pt>
    <dgm:pt modelId="{288218CE-B6F8-44F5-92C6-66A8975769AB}">
      <dgm:prSet custT="1"/>
      <dgm:spPr/>
      <dgm:t>
        <a:bodyPr/>
        <a:lstStyle/>
        <a:p>
          <a:r>
            <a:rPr lang="it-IT" sz="1600" dirty="0">
              <a:latin typeface="Avenir Next LT Pro" panose="020B0504020202020204" pitchFamily="34" charset="77"/>
            </a:rPr>
            <a:t>Il progetto di Revamping prevedeva:</a:t>
          </a:r>
          <a:endParaRPr lang="en-US" sz="1600" dirty="0">
            <a:latin typeface="Avenir Next LT Pro" panose="020B0504020202020204" pitchFamily="34" charset="77"/>
          </a:endParaRPr>
        </a:p>
      </dgm:t>
    </dgm:pt>
    <dgm:pt modelId="{FF5FB077-63B0-4FF1-86E5-98BF6D218DAA}" type="parTrans" cxnId="{92278C87-4785-4ADE-B6B5-0F8E64D4C6F0}">
      <dgm:prSet/>
      <dgm:spPr/>
      <dgm:t>
        <a:bodyPr/>
        <a:lstStyle/>
        <a:p>
          <a:endParaRPr lang="en-US"/>
        </a:p>
      </dgm:t>
    </dgm:pt>
    <dgm:pt modelId="{FF4D5F42-86D7-4596-91D6-9729AF4E8572}" type="sibTrans" cxnId="{92278C87-4785-4ADE-B6B5-0F8E64D4C6F0}">
      <dgm:prSet/>
      <dgm:spPr/>
      <dgm:t>
        <a:bodyPr/>
        <a:lstStyle/>
        <a:p>
          <a:endParaRPr lang="en-US"/>
        </a:p>
      </dgm:t>
    </dgm:pt>
    <dgm:pt modelId="{749F95B1-8A21-4AC9-A6FD-FA7409A6A42B}">
      <dgm:prSet custT="1"/>
      <dgm:spPr/>
      <dgm:t>
        <a:bodyPr/>
        <a:lstStyle/>
        <a:p>
          <a:r>
            <a:rPr lang="it-IT" sz="1400" dirty="0">
              <a:latin typeface="Avenir Next LT Pro" panose="020B0504020202020204" pitchFamily="34" charset="77"/>
            </a:rPr>
            <a:t>la demolizione di una parte delle strutture edilizie tra cui alcune ciminiere e lo smantellamento di serbatoi di olio combustibile</a:t>
          </a:r>
          <a:endParaRPr lang="en-US" sz="1400" dirty="0">
            <a:latin typeface="Avenir Next LT Pro" panose="020B0504020202020204" pitchFamily="34" charset="77"/>
          </a:endParaRPr>
        </a:p>
      </dgm:t>
    </dgm:pt>
    <dgm:pt modelId="{B653D599-5D9A-4D41-A3B1-700ACAFBFEF2}" type="parTrans" cxnId="{BAB49E05-A354-4B29-9733-B90BDE1EB936}">
      <dgm:prSet/>
      <dgm:spPr/>
      <dgm:t>
        <a:bodyPr/>
        <a:lstStyle/>
        <a:p>
          <a:endParaRPr lang="en-US"/>
        </a:p>
      </dgm:t>
    </dgm:pt>
    <dgm:pt modelId="{340EC52C-8FBF-4643-9820-374298533FCD}" type="sibTrans" cxnId="{BAB49E05-A354-4B29-9733-B90BDE1EB936}">
      <dgm:prSet/>
      <dgm:spPr/>
      <dgm:t>
        <a:bodyPr/>
        <a:lstStyle/>
        <a:p>
          <a:endParaRPr lang="en-US"/>
        </a:p>
      </dgm:t>
    </dgm:pt>
    <dgm:pt modelId="{39A607D9-2A36-4196-9ACC-76138650B1E0}">
      <dgm:prSet custT="1"/>
      <dgm:spPr/>
      <dgm:t>
        <a:bodyPr/>
        <a:lstStyle/>
        <a:p>
          <a:r>
            <a:rPr lang="it-IT" sz="1400" dirty="0">
              <a:latin typeface="Avenir Next LT Pro" panose="020B0504020202020204" pitchFamily="34" charset="77"/>
            </a:rPr>
            <a:t>Una forte riduzione degli inquinanti e un lieve calo della produzione</a:t>
          </a:r>
          <a:endParaRPr lang="en-US" sz="1400" dirty="0">
            <a:latin typeface="Avenir Next LT Pro" panose="020B0504020202020204" pitchFamily="34" charset="77"/>
          </a:endParaRPr>
        </a:p>
      </dgm:t>
    </dgm:pt>
    <dgm:pt modelId="{CD0170B3-C2B3-406E-A5C1-AD09884D0030}" type="parTrans" cxnId="{B114755F-4D3E-44CD-BA78-AEE5E9898BC7}">
      <dgm:prSet/>
      <dgm:spPr/>
      <dgm:t>
        <a:bodyPr/>
        <a:lstStyle/>
        <a:p>
          <a:endParaRPr lang="en-US"/>
        </a:p>
      </dgm:t>
    </dgm:pt>
    <dgm:pt modelId="{EB9B82DD-E744-4366-B812-43415677A2C1}" type="sibTrans" cxnId="{B114755F-4D3E-44CD-BA78-AEE5E9898BC7}">
      <dgm:prSet/>
      <dgm:spPr/>
      <dgm:t>
        <a:bodyPr/>
        <a:lstStyle/>
        <a:p>
          <a:endParaRPr lang="en-US"/>
        </a:p>
      </dgm:t>
    </dgm:pt>
    <dgm:pt modelId="{91B76F13-42D3-4196-A15B-33817C0211A0}">
      <dgm:prSet custT="1"/>
      <dgm:spPr/>
      <dgm:t>
        <a:bodyPr/>
        <a:lstStyle/>
        <a:p>
          <a:r>
            <a:rPr lang="it-IT" sz="1400" dirty="0">
              <a:latin typeface="Avenir Next LT Pro" panose="020B0504020202020204" pitchFamily="34" charset="77"/>
            </a:rPr>
            <a:t>la costruzione di nuove strutture, tra cui il forno contenuto in una torre, a sezione rettangolare (19 x 24) e dall’altezza di 89 metri (inizialmente di 110 m)</a:t>
          </a:r>
          <a:endParaRPr lang="en-US" sz="1400" dirty="0">
            <a:latin typeface="Avenir Next LT Pro" panose="020B0504020202020204" pitchFamily="34" charset="77"/>
          </a:endParaRPr>
        </a:p>
      </dgm:t>
    </dgm:pt>
    <dgm:pt modelId="{5FB3E102-1BE0-4F6C-BB15-1DDA3F1E88ED}" type="parTrans" cxnId="{86A009E6-E61A-4C46-A169-C5C008DAF4B6}">
      <dgm:prSet/>
      <dgm:spPr/>
      <dgm:t>
        <a:bodyPr/>
        <a:lstStyle/>
        <a:p>
          <a:endParaRPr lang="en-US"/>
        </a:p>
      </dgm:t>
    </dgm:pt>
    <dgm:pt modelId="{135D6656-CFC8-4021-BCC0-5BAC6BEE44E3}" type="sibTrans" cxnId="{86A009E6-E61A-4C46-A169-C5C008DAF4B6}">
      <dgm:prSet/>
      <dgm:spPr/>
      <dgm:t>
        <a:bodyPr/>
        <a:lstStyle/>
        <a:p>
          <a:endParaRPr lang="en-US"/>
        </a:p>
      </dgm:t>
    </dgm:pt>
    <dgm:pt modelId="{BEFBBAE0-75B3-4701-9E48-458BFF4A6CAA}">
      <dgm:prSet custT="1"/>
      <dgm:spPr/>
      <dgm:t>
        <a:bodyPr/>
        <a:lstStyle/>
        <a:p>
          <a:r>
            <a:rPr lang="it-IT" sz="1400" dirty="0">
              <a:latin typeface="Avenir Next LT Pro" panose="020B0504020202020204" pitchFamily="34" charset="77"/>
            </a:rPr>
            <a:t>una serie di tubazioni, relative alla linea di macinazione di 70m di altezza</a:t>
          </a:r>
          <a:endParaRPr lang="en-US" sz="1400" dirty="0">
            <a:latin typeface="Avenir Next LT Pro" panose="020B0504020202020204" pitchFamily="34" charset="77"/>
          </a:endParaRPr>
        </a:p>
      </dgm:t>
    </dgm:pt>
    <dgm:pt modelId="{0F0F504C-852D-41A4-A219-80CDF6702525}" type="parTrans" cxnId="{D3460849-646D-479C-B3DA-6F19B06925EB}">
      <dgm:prSet/>
      <dgm:spPr/>
      <dgm:t>
        <a:bodyPr/>
        <a:lstStyle/>
        <a:p>
          <a:endParaRPr lang="en-US"/>
        </a:p>
      </dgm:t>
    </dgm:pt>
    <dgm:pt modelId="{7231F229-4879-41C4-A657-2BDA6FB72B7E}" type="sibTrans" cxnId="{D3460849-646D-479C-B3DA-6F19B06925EB}">
      <dgm:prSet/>
      <dgm:spPr/>
      <dgm:t>
        <a:bodyPr/>
        <a:lstStyle/>
        <a:p>
          <a:endParaRPr lang="en-US"/>
        </a:p>
      </dgm:t>
    </dgm:pt>
    <dgm:pt modelId="{D446EA4F-D814-4603-9249-5E63C784D254}">
      <dgm:prSet custT="1"/>
      <dgm:spPr/>
      <dgm:t>
        <a:bodyPr/>
        <a:lstStyle/>
        <a:p>
          <a:r>
            <a:rPr lang="it-IT" sz="1400" dirty="0">
              <a:latin typeface="Avenir Next LT Pro" panose="020B0504020202020204" pitchFamily="34" charset="77"/>
            </a:rPr>
            <a:t>un nuovo ciclo produttivo della durata di 28 anni</a:t>
          </a:r>
          <a:endParaRPr lang="en-US" sz="1400" dirty="0">
            <a:latin typeface="Avenir Next LT Pro" panose="020B0504020202020204" pitchFamily="34" charset="77"/>
          </a:endParaRPr>
        </a:p>
      </dgm:t>
    </dgm:pt>
    <dgm:pt modelId="{4850F7BC-8BAB-4926-9D73-45AD44D62E5A}" type="parTrans" cxnId="{3AE8FC74-59BC-4D4E-81E3-FF85E9785627}">
      <dgm:prSet/>
      <dgm:spPr/>
      <dgm:t>
        <a:bodyPr/>
        <a:lstStyle/>
        <a:p>
          <a:endParaRPr lang="en-US"/>
        </a:p>
      </dgm:t>
    </dgm:pt>
    <dgm:pt modelId="{8174A033-0A0D-48C3-B583-1F1D54E426E7}" type="sibTrans" cxnId="{3AE8FC74-59BC-4D4E-81E3-FF85E9785627}">
      <dgm:prSet/>
      <dgm:spPr/>
      <dgm:t>
        <a:bodyPr/>
        <a:lstStyle/>
        <a:p>
          <a:endParaRPr lang="en-US"/>
        </a:p>
      </dgm:t>
    </dgm:pt>
    <dgm:pt modelId="{EF12CE0D-F9BD-44C9-9563-F06102A12588}">
      <dgm:prSet custT="1"/>
      <dgm:spPr/>
      <dgm:t>
        <a:bodyPr/>
        <a:lstStyle/>
        <a:p>
          <a:r>
            <a:rPr lang="it-IT" sz="1400" dirty="0">
              <a:latin typeface="Avenir Next LT Pro" panose="020B0504020202020204" pitchFamily="34" charset="77"/>
            </a:rPr>
            <a:t>Una contenuta riduzione del personale</a:t>
          </a:r>
          <a:endParaRPr lang="en-US" sz="1400" dirty="0">
            <a:latin typeface="Avenir Next LT Pro" panose="020B0504020202020204" pitchFamily="34" charset="77"/>
          </a:endParaRPr>
        </a:p>
      </dgm:t>
    </dgm:pt>
    <dgm:pt modelId="{5FBED2C0-71A0-4A91-9221-FE6786C257A2}" type="parTrans" cxnId="{4472EF54-994D-4040-8935-54FE533C3722}">
      <dgm:prSet/>
      <dgm:spPr/>
      <dgm:t>
        <a:bodyPr/>
        <a:lstStyle/>
        <a:p>
          <a:endParaRPr lang="en-US"/>
        </a:p>
      </dgm:t>
    </dgm:pt>
    <dgm:pt modelId="{77B82238-B8C2-40A4-A9C3-77FFD5ACE493}" type="sibTrans" cxnId="{4472EF54-994D-4040-8935-54FE533C3722}">
      <dgm:prSet/>
      <dgm:spPr/>
      <dgm:t>
        <a:bodyPr/>
        <a:lstStyle/>
        <a:p>
          <a:endParaRPr lang="en-US"/>
        </a:p>
      </dgm:t>
    </dgm:pt>
    <dgm:pt modelId="{2A2F2BD8-C25A-014C-AF30-0EF714C07B72}" type="pres">
      <dgm:prSet presAssocID="{C6E6A5AA-46E7-4141-A9E2-98F961CDD81F}" presName="vert0" presStyleCnt="0">
        <dgm:presLayoutVars>
          <dgm:dir/>
          <dgm:animOne val="branch"/>
          <dgm:animLvl val="lvl"/>
        </dgm:presLayoutVars>
      </dgm:prSet>
      <dgm:spPr/>
    </dgm:pt>
    <dgm:pt modelId="{0B44EF05-955B-8649-BD10-D67C9370762A}" type="pres">
      <dgm:prSet presAssocID="{288218CE-B6F8-44F5-92C6-66A8975769AB}" presName="thickLine" presStyleLbl="alignNode1" presStyleIdx="0" presStyleCnt="1"/>
      <dgm:spPr/>
    </dgm:pt>
    <dgm:pt modelId="{3B7B705D-0E21-1D4F-8A13-46DC1FCFBEC4}" type="pres">
      <dgm:prSet presAssocID="{288218CE-B6F8-44F5-92C6-66A8975769AB}" presName="horz1" presStyleCnt="0"/>
      <dgm:spPr/>
    </dgm:pt>
    <dgm:pt modelId="{5028A24A-6D16-F845-AA1E-11427D58DC9B}" type="pres">
      <dgm:prSet presAssocID="{288218CE-B6F8-44F5-92C6-66A8975769AB}" presName="tx1" presStyleLbl="revTx" presStyleIdx="0" presStyleCnt="7" custScaleX="112858"/>
      <dgm:spPr/>
    </dgm:pt>
    <dgm:pt modelId="{43AD7226-AD96-A740-96F9-CA4FD1D0343B}" type="pres">
      <dgm:prSet presAssocID="{288218CE-B6F8-44F5-92C6-66A8975769AB}" presName="vert1" presStyleCnt="0"/>
      <dgm:spPr/>
    </dgm:pt>
    <dgm:pt modelId="{A9FAA31F-2F1E-5441-B5B9-3E4139DD080D}" type="pres">
      <dgm:prSet presAssocID="{749F95B1-8A21-4AC9-A6FD-FA7409A6A42B}" presName="vertSpace2a" presStyleCnt="0"/>
      <dgm:spPr/>
    </dgm:pt>
    <dgm:pt modelId="{1D083595-D4D3-C34A-95C8-BA23E631AE7A}" type="pres">
      <dgm:prSet presAssocID="{749F95B1-8A21-4AC9-A6FD-FA7409A6A42B}" presName="horz2" presStyleCnt="0"/>
      <dgm:spPr/>
    </dgm:pt>
    <dgm:pt modelId="{75CCCC5C-ABC1-1347-B179-75A293A13A6D}" type="pres">
      <dgm:prSet presAssocID="{749F95B1-8A21-4AC9-A6FD-FA7409A6A42B}" presName="horzSpace2" presStyleCnt="0"/>
      <dgm:spPr/>
    </dgm:pt>
    <dgm:pt modelId="{6B91C118-91A9-A24F-8A70-FC86DE27816F}" type="pres">
      <dgm:prSet presAssocID="{749F95B1-8A21-4AC9-A6FD-FA7409A6A42B}" presName="tx2" presStyleLbl="revTx" presStyleIdx="1" presStyleCnt="7"/>
      <dgm:spPr/>
    </dgm:pt>
    <dgm:pt modelId="{5B8EFE2F-CC46-8F4D-951E-AD36D1D4A412}" type="pres">
      <dgm:prSet presAssocID="{749F95B1-8A21-4AC9-A6FD-FA7409A6A42B}" presName="vert2" presStyleCnt="0"/>
      <dgm:spPr/>
    </dgm:pt>
    <dgm:pt modelId="{47038195-7EEC-784C-8982-8B38E61FA941}" type="pres">
      <dgm:prSet presAssocID="{749F95B1-8A21-4AC9-A6FD-FA7409A6A42B}" presName="thinLine2b" presStyleLbl="callout" presStyleIdx="0" presStyleCnt="6"/>
      <dgm:spPr/>
    </dgm:pt>
    <dgm:pt modelId="{370B6C7A-1650-3945-885A-9B5D88627C1D}" type="pres">
      <dgm:prSet presAssocID="{749F95B1-8A21-4AC9-A6FD-FA7409A6A42B}" presName="vertSpace2b" presStyleCnt="0"/>
      <dgm:spPr/>
    </dgm:pt>
    <dgm:pt modelId="{90A469B6-25C2-E143-BF4C-67CB97D9C715}" type="pres">
      <dgm:prSet presAssocID="{39A607D9-2A36-4196-9ACC-76138650B1E0}" presName="horz2" presStyleCnt="0"/>
      <dgm:spPr/>
    </dgm:pt>
    <dgm:pt modelId="{2D815CD2-1BDB-CE45-8AD8-00B057274EF5}" type="pres">
      <dgm:prSet presAssocID="{39A607D9-2A36-4196-9ACC-76138650B1E0}" presName="horzSpace2" presStyleCnt="0"/>
      <dgm:spPr/>
    </dgm:pt>
    <dgm:pt modelId="{9C0D206D-8731-B740-B331-39000EF63712}" type="pres">
      <dgm:prSet presAssocID="{39A607D9-2A36-4196-9ACC-76138650B1E0}" presName="tx2" presStyleLbl="revTx" presStyleIdx="2" presStyleCnt="7"/>
      <dgm:spPr/>
    </dgm:pt>
    <dgm:pt modelId="{43CE0DE2-0F0C-5141-8C80-A628FA0BBB9A}" type="pres">
      <dgm:prSet presAssocID="{39A607D9-2A36-4196-9ACC-76138650B1E0}" presName="vert2" presStyleCnt="0"/>
      <dgm:spPr/>
    </dgm:pt>
    <dgm:pt modelId="{A28C547E-09B0-C746-BB7F-4701BB04C024}" type="pres">
      <dgm:prSet presAssocID="{39A607D9-2A36-4196-9ACC-76138650B1E0}" presName="thinLine2b" presStyleLbl="callout" presStyleIdx="1" presStyleCnt="6"/>
      <dgm:spPr/>
    </dgm:pt>
    <dgm:pt modelId="{CE5F30C9-CA3F-6E48-B63E-A1045B7A7406}" type="pres">
      <dgm:prSet presAssocID="{39A607D9-2A36-4196-9ACC-76138650B1E0}" presName="vertSpace2b" presStyleCnt="0"/>
      <dgm:spPr/>
    </dgm:pt>
    <dgm:pt modelId="{2707870A-23D5-344A-A718-1B08459C53A6}" type="pres">
      <dgm:prSet presAssocID="{91B76F13-42D3-4196-A15B-33817C0211A0}" presName="horz2" presStyleCnt="0"/>
      <dgm:spPr/>
    </dgm:pt>
    <dgm:pt modelId="{18D6B6BC-7597-1741-AE84-75EA4E13199A}" type="pres">
      <dgm:prSet presAssocID="{91B76F13-42D3-4196-A15B-33817C0211A0}" presName="horzSpace2" presStyleCnt="0"/>
      <dgm:spPr/>
    </dgm:pt>
    <dgm:pt modelId="{010B389C-7DCB-0048-B4BC-82D9448E700F}" type="pres">
      <dgm:prSet presAssocID="{91B76F13-42D3-4196-A15B-33817C0211A0}" presName="tx2" presStyleLbl="revTx" presStyleIdx="3" presStyleCnt="7"/>
      <dgm:spPr/>
    </dgm:pt>
    <dgm:pt modelId="{A8268720-17E8-C340-A26D-DB3AB261DFA0}" type="pres">
      <dgm:prSet presAssocID="{91B76F13-42D3-4196-A15B-33817C0211A0}" presName="vert2" presStyleCnt="0"/>
      <dgm:spPr/>
    </dgm:pt>
    <dgm:pt modelId="{F076BE62-DCB8-BD42-A16B-280203E2413C}" type="pres">
      <dgm:prSet presAssocID="{91B76F13-42D3-4196-A15B-33817C0211A0}" presName="thinLine2b" presStyleLbl="callout" presStyleIdx="2" presStyleCnt="6"/>
      <dgm:spPr/>
    </dgm:pt>
    <dgm:pt modelId="{5A93A7A1-BF04-574E-8E78-2EC013DE2A3B}" type="pres">
      <dgm:prSet presAssocID="{91B76F13-42D3-4196-A15B-33817C0211A0}" presName="vertSpace2b" presStyleCnt="0"/>
      <dgm:spPr/>
    </dgm:pt>
    <dgm:pt modelId="{52E55229-C826-8243-9407-37215F2C6648}" type="pres">
      <dgm:prSet presAssocID="{BEFBBAE0-75B3-4701-9E48-458BFF4A6CAA}" presName="horz2" presStyleCnt="0"/>
      <dgm:spPr/>
    </dgm:pt>
    <dgm:pt modelId="{CAEDBD2B-AA5E-294C-9AF9-FACF876B7DAB}" type="pres">
      <dgm:prSet presAssocID="{BEFBBAE0-75B3-4701-9E48-458BFF4A6CAA}" presName="horzSpace2" presStyleCnt="0"/>
      <dgm:spPr/>
    </dgm:pt>
    <dgm:pt modelId="{2D323246-5FEF-3941-BCAE-E3CB34BCD443}" type="pres">
      <dgm:prSet presAssocID="{BEFBBAE0-75B3-4701-9E48-458BFF4A6CAA}" presName="tx2" presStyleLbl="revTx" presStyleIdx="4" presStyleCnt="7"/>
      <dgm:spPr/>
    </dgm:pt>
    <dgm:pt modelId="{A33EDF83-2140-F848-994E-0EFE43D0DD10}" type="pres">
      <dgm:prSet presAssocID="{BEFBBAE0-75B3-4701-9E48-458BFF4A6CAA}" presName="vert2" presStyleCnt="0"/>
      <dgm:spPr/>
    </dgm:pt>
    <dgm:pt modelId="{2911E9A7-2AB5-F94F-8075-8682B68E840A}" type="pres">
      <dgm:prSet presAssocID="{BEFBBAE0-75B3-4701-9E48-458BFF4A6CAA}" presName="thinLine2b" presStyleLbl="callout" presStyleIdx="3" presStyleCnt="6"/>
      <dgm:spPr/>
    </dgm:pt>
    <dgm:pt modelId="{0544EEAF-83E3-4146-AC57-DAD899E40BF6}" type="pres">
      <dgm:prSet presAssocID="{BEFBBAE0-75B3-4701-9E48-458BFF4A6CAA}" presName="vertSpace2b" presStyleCnt="0"/>
      <dgm:spPr/>
    </dgm:pt>
    <dgm:pt modelId="{6DBC8863-CBD9-4F4F-90A7-B6F1EE106430}" type="pres">
      <dgm:prSet presAssocID="{D446EA4F-D814-4603-9249-5E63C784D254}" presName="horz2" presStyleCnt="0"/>
      <dgm:spPr/>
    </dgm:pt>
    <dgm:pt modelId="{2ADEE361-2040-444F-B0E5-3A0E071015A2}" type="pres">
      <dgm:prSet presAssocID="{D446EA4F-D814-4603-9249-5E63C784D254}" presName="horzSpace2" presStyleCnt="0"/>
      <dgm:spPr/>
    </dgm:pt>
    <dgm:pt modelId="{E8790856-DDE9-8B4F-8972-939BAD26B617}" type="pres">
      <dgm:prSet presAssocID="{D446EA4F-D814-4603-9249-5E63C784D254}" presName="tx2" presStyleLbl="revTx" presStyleIdx="5" presStyleCnt="7"/>
      <dgm:spPr/>
    </dgm:pt>
    <dgm:pt modelId="{D322150E-CD1D-964F-9CCB-C11A04FC7BDC}" type="pres">
      <dgm:prSet presAssocID="{D446EA4F-D814-4603-9249-5E63C784D254}" presName="vert2" presStyleCnt="0"/>
      <dgm:spPr/>
    </dgm:pt>
    <dgm:pt modelId="{0839C837-C9B8-614F-B6FD-61A6A14088DC}" type="pres">
      <dgm:prSet presAssocID="{D446EA4F-D814-4603-9249-5E63C784D254}" presName="thinLine2b" presStyleLbl="callout" presStyleIdx="4" presStyleCnt="6"/>
      <dgm:spPr/>
    </dgm:pt>
    <dgm:pt modelId="{EF6CD215-AA23-A440-85F9-3D959B322E58}" type="pres">
      <dgm:prSet presAssocID="{D446EA4F-D814-4603-9249-5E63C784D254}" presName="vertSpace2b" presStyleCnt="0"/>
      <dgm:spPr/>
    </dgm:pt>
    <dgm:pt modelId="{CDAEC9BA-85D9-1946-B5DC-4E75520F950B}" type="pres">
      <dgm:prSet presAssocID="{EF12CE0D-F9BD-44C9-9563-F06102A12588}" presName="horz2" presStyleCnt="0"/>
      <dgm:spPr/>
    </dgm:pt>
    <dgm:pt modelId="{06CC5093-A5FA-0F49-85A9-77C9F6EF8B9D}" type="pres">
      <dgm:prSet presAssocID="{EF12CE0D-F9BD-44C9-9563-F06102A12588}" presName="horzSpace2" presStyleCnt="0"/>
      <dgm:spPr/>
    </dgm:pt>
    <dgm:pt modelId="{79603899-EE7D-4A4F-A6B2-6228F1CDE0AD}" type="pres">
      <dgm:prSet presAssocID="{EF12CE0D-F9BD-44C9-9563-F06102A12588}" presName="tx2" presStyleLbl="revTx" presStyleIdx="6" presStyleCnt="7"/>
      <dgm:spPr/>
    </dgm:pt>
    <dgm:pt modelId="{58A3AC71-015A-2240-ACCE-DBA41C39DD33}" type="pres">
      <dgm:prSet presAssocID="{EF12CE0D-F9BD-44C9-9563-F06102A12588}" presName="vert2" presStyleCnt="0"/>
      <dgm:spPr/>
    </dgm:pt>
    <dgm:pt modelId="{3F5ED81A-B9E6-D34F-93E4-1475E3FF6CC4}" type="pres">
      <dgm:prSet presAssocID="{EF12CE0D-F9BD-44C9-9563-F06102A12588}" presName="thinLine2b" presStyleLbl="callout" presStyleIdx="5" presStyleCnt="6"/>
      <dgm:spPr/>
    </dgm:pt>
    <dgm:pt modelId="{FE44AFDD-4369-6641-9B4A-7D2B9EE75D87}" type="pres">
      <dgm:prSet presAssocID="{EF12CE0D-F9BD-44C9-9563-F06102A12588}" presName="vertSpace2b" presStyleCnt="0"/>
      <dgm:spPr/>
    </dgm:pt>
  </dgm:ptLst>
  <dgm:cxnLst>
    <dgm:cxn modelId="{BAB49E05-A354-4B29-9733-B90BDE1EB936}" srcId="{288218CE-B6F8-44F5-92C6-66A8975769AB}" destId="{749F95B1-8A21-4AC9-A6FD-FA7409A6A42B}" srcOrd="0" destOrd="0" parTransId="{B653D599-5D9A-4D41-A3B1-700ACAFBFEF2}" sibTransId="{340EC52C-8FBF-4643-9820-374298533FCD}"/>
    <dgm:cxn modelId="{6E64BF21-8DAC-6646-9A16-441DCC03AFC7}" type="presOf" srcId="{91B76F13-42D3-4196-A15B-33817C0211A0}" destId="{010B389C-7DCB-0048-B4BC-82D9448E700F}" srcOrd="0" destOrd="0" presId="urn:microsoft.com/office/officeart/2008/layout/LinedList"/>
    <dgm:cxn modelId="{B114755F-4D3E-44CD-BA78-AEE5E9898BC7}" srcId="{288218CE-B6F8-44F5-92C6-66A8975769AB}" destId="{39A607D9-2A36-4196-9ACC-76138650B1E0}" srcOrd="1" destOrd="0" parTransId="{CD0170B3-C2B3-406E-A5C1-AD09884D0030}" sibTransId="{EB9B82DD-E744-4366-B812-43415677A2C1}"/>
    <dgm:cxn modelId="{04637C66-73FA-4B46-8D21-0A6242C6F6EA}" type="presOf" srcId="{288218CE-B6F8-44F5-92C6-66A8975769AB}" destId="{5028A24A-6D16-F845-AA1E-11427D58DC9B}" srcOrd="0" destOrd="0" presId="urn:microsoft.com/office/officeart/2008/layout/LinedList"/>
    <dgm:cxn modelId="{D3460849-646D-479C-B3DA-6F19B06925EB}" srcId="{288218CE-B6F8-44F5-92C6-66A8975769AB}" destId="{BEFBBAE0-75B3-4701-9E48-458BFF4A6CAA}" srcOrd="3" destOrd="0" parTransId="{0F0F504C-852D-41A4-A219-80CDF6702525}" sibTransId="{7231F229-4879-41C4-A657-2BDA6FB72B7E}"/>
    <dgm:cxn modelId="{4472EF54-994D-4040-8935-54FE533C3722}" srcId="{288218CE-B6F8-44F5-92C6-66A8975769AB}" destId="{EF12CE0D-F9BD-44C9-9563-F06102A12588}" srcOrd="5" destOrd="0" parTransId="{5FBED2C0-71A0-4A91-9221-FE6786C257A2}" sibTransId="{77B82238-B8C2-40A4-A9C3-77FFD5ACE493}"/>
    <dgm:cxn modelId="{3AE8FC74-59BC-4D4E-81E3-FF85E9785627}" srcId="{288218CE-B6F8-44F5-92C6-66A8975769AB}" destId="{D446EA4F-D814-4603-9249-5E63C784D254}" srcOrd="4" destOrd="0" parTransId="{4850F7BC-8BAB-4926-9D73-45AD44D62E5A}" sibTransId="{8174A033-0A0D-48C3-B583-1F1D54E426E7}"/>
    <dgm:cxn modelId="{92278C87-4785-4ADE-B6B5-0F8E64D4C6F0}" srcId="{C6E6A5AA-46E7-4141-A9E2-98F961CDD81F}" destId="{288218CE-B6F8-44F5-92C6-66A8975769AB}" srcOrd="0" destOrd="0" parTransId="{FF5FB077-63B0-4FF1-86E5-98BF6D218DAA}" sibTransId="{FF4D5F42-86D7-4596-91D6-9729AF4E8572}"/>
    <dgm:cxn modelId="{E30D58B9-E169-2645-A86A-26CAAED87918}" type="presOf" srcId="{EF12CE0D-F9BD-44C9-9563-F06102A12588}" destId="{79603899-EE7D-4A4F-A6B2-6228F1CDE0AD}" srcOrd="0" destOrd="0" presId="urn:microsoft.com/office/officeart/2008/layout/LinedList"/>
    <dgm:cxn modelId="{A68604BC-9BE9-6D45-971C-F0DA2AAAFD8F}" type="presOf" srcId="{BEFBBAE0-75B3-4701-9E48-458BFF4A6CAA}" destId="{2D323246-5FEF-3941-BCAE-E3CB34BCD443}" srcOrd="0" destOrd="0" presId="urn:microsoft.com/office/officeart/2008/layout/LinedList"/>
    <dgm:cxn modelId="{0DDA11C1-E251-9C41-B589-6B8496F851A0}" type="presOf" srcId="{C6E6A5AA-46E7-4141-A9E2-98F961CDD81F}" destId="{2A2F2BD8-C25A-014C-AF30-0EF714C07B72}" srcOrd="0" destOrd="0" presId="urn:microsoft.com/office/officeart/2008/layout/LinedList"/>
    <dgm:cxn modelId="{A30A5DC7-AEA9-5C40-BA71-09C7EBA685C1}" type="presOf" srcId="{749F95B1-8A21-4AC9-A6FD-FA7409A6A42B}" destId="{6B91C118-91A9-A24F-8A70-FC86DE27816F}" srcOrd="0" destOrd="0" presId="urn:microsoft.com/office/officeart/2008/layout/LinedList"/>
    <dgm:cxn modelId="{CCF969DC-B7B6-2C49-91B4-0E910A4563AB}" type="presOf" srcId="{D446EA4F-D814-4603-9249-5E63C784D254}" destId="{E8790856-DDE9-8B4F-8972-939BAD26B617}" srcOrd="0" destOrd="0" presId="urn:microsoft.com/office/officeart/2008/layout/LinedList"/>
    <dgm:cxn modelId="{D45952DD-2068-9B4A-A452-89D158198AF4}" type="presOf" srcId="{39A607D9-2A36-4196-9ACC-76138650B1E0}" destId="{9C0D206D-8731-B740-B331-39000EF63712}" srcOrd="0" destOrd="0" presId="urn:microsoft.com/office/officeart/2008/layout/LinedList"/>
    <dgm:cxn modelId="{86A009E6-E61A-4C46-A169-C5C008DAF4B6}" srcId="{288218CE-B6F8-44F5-92C6-66A8975769AB}" destId="{91B76F13-42D3-4196-A15B-33817C0211A0}" srcOrd="2" destOrd="0" parTransId="{5FB3E102-1BE0-4F6C-BB15-1DDA3F1E88ED}" sibTransId="{135D6656-CFC8-4021-BCC0-5BAC6BEE44E3}"/>
    <dgm:cxn modelId="{0949AD8A-3DDC-B44D-9E60-ACAC6185B774}" type="presParOf" srcId="{2A2F2BD8-C25A-014C-AF30-0EF714C07B72}" destId="{0B44EF05-955B-8649-BD10-D67C9370762A}" srcOrd="0" destOrd="0" presId="urn:microsoft.com/office/officeart/2008/layout/LinedList"/>
    <dgm:cxn modelId="{EBEE1AC7-FA46-034F-BB1B-E60CD5AAB98C}" type="presParOf" srcId="{2A2F2BD8-C25A-014C-AF30-0EF714C07B72}" destId="{3B7B705D-0E21-1D4F-8A13-46DC1FCFBEC4}" srcOrd="1" destOrd="0" presId="urn:microsoft.com/office/officeart/2008/layout/LinedList"/>
    <dgm:cxn modelId="{55DE0474-16A1-0E4D-99BE-6D7A65CF2C5C}" type="presParOf" srcId="{3B7B705D-0E21-1D4F-8A13-46DC1FCFBEC4}" destId="{5028A24A-6D16-F845-AA1E-11427D58DC9B}" srcOrd="0" destOrd="0" presId="urn:microsoft.com/office/officeart/2008/layout/LinedList"/>
    <dgm:cxn modelId="{5EFACC07-192B-934C-9C2A-EC38743EDB5C}" type="presParOf" srcId="{3B7B705D-0E21-1D4F-8A13-46DC1FCFBEC4}" destId="{43AD7226-AD96-A740-96F9-CA4FD1D0343B}" srcOrd="1" destOrd="0" presId="urn:microsoft.com/office/officeart/2008/layout/LinedList"/>
    <dgm:cxn modelId="{51D95D59-9896-5642-BD68-00786A7C3496}" type="presParOf" srcId="{43AD7226-AD96-A740-96F9-CA4FD1D0343B}" destId="{A9FAA31F-2F1E-5441-B5B9-3E4139DD080D}" srcOrd="0" destOrd="0" presId="urn:microsoft.com/office/officeart/2008/layout/LinedList"/>
    <dgm:cxn modelId="{CFF85E01-44C1-1546-B1D9-8916F7FC470D}" type="presParOf" srcId="{43AD7226-AD96-A740-96F9-CA4FD1D0343B}" destId="{1D083595-D4D3-C34A-95C8-BA23E631AE7A}" srcOrd="1" destOrd="0" presId="urn:microsoft.com/office/officeart/2008/layout/LinedList"/>
    <dgm:cxn modelId="{3C7D6438-56F9-954B-83B8-8B6C32A3CF90}" type="presParOf" srcId="{1D083595-D4D3-C34A-95C8-BA23E631AE7A}" destId="{75CCCC5C-ABC1-1347-B179-75A293A13A6D}" srcOrd="0" destOrd="0" presId="urn:microsoft.com/office/officeart/2008/layout/LinedList"/>
    <dgm:cxn modelId="{89769CAA-4936-1A47-B6F8-0574D1FD99D5}" type="presParOf" srcId="{1D083595-D4D3-C34A-95C8-BA23E631AE7A}" destId="{6B91C118-91A9-A24F-8A70-FC86DE27816F}" srcOrd="1" destOrd="0" presId="urn:microsoft.com/office/officeart/2008/layout/LinedList"/>
    <dgm:cxn modelId="{57CBB694-8979-DD4B-B2C2-5AD196391C91}" type="presParOf" srcId="{1D083595-D4D3-C34A-95C8-BA23E631AE7A}" destId="{5B8EFE2F-CC46-8F4D-951E-AD36D1D4A412}" srcOrd="2" destOrd="0" presId="urn:microsoft.com/office/officeart/2008/layout/LinedList"/>
    <dgm:cxn modelId="{168F5CFD-F278-EF47-95CD-27C1E32EE57E}" type="presParOf" srcId="{43AD7226-AD96-A740-96F9-CA4FD1D0343B}" destId="{47038195-7EEC-784C-8982-8B38E61FA941}" srcOrd="2" destOrd="0" presId="urn:microsoft.com/office/officeart/2008/layout/LinedList"/>
    <dgm:cxn modelId="{54CCD3EC-A07C-A24A-B2B0-C445C796E419}" type="presParOf" srcId="{43AD7226-AD96-A740-96F9-CA4FD1D0343B}" destId="{370B6C7A-1650-3945-885A-9B5D88627C1D}" srcOrd="3" destOrd="0" presId="urn:microsoft.com/office/officeart/2008/layout/LinedList"/>
    <dgm:cxn modelId="{48767000-5AE3-B94A-969B-3022D17733E3}" type="presParOf" srcId="{43AD7226-AD96-A740-96F9-CA4FD1D0343B}" destId="{90A469B6-25C2-E143-BF4C-67CB97D9C715}" srcOrd="4" destOrd="0" presId="urn:microsoft.com/office/officeart/2008/layout/LinedList"/>
    <dgm:cxn modelId="{9E485ECC-6699-5643-87CF-E771671758EF}" type="presParOf" srcId="{90A469B6-25C2-E143-BF4C-67CB97D9C715}" destId="{2D815CD2-1BDB-CE45-8AD8-00B057274EF5}" srcOrd="0" destOrd="0" presId="urn:microsoft.com/office/officeart/2008/layout/LinedList"/>
    <dgm:cxn modelId="{1AF08D36-1E77-2141-984C-F9F98B77313A}" type="presParOf" srcId="{90A469B6-25C2-E143-BF4C-67CB97D9C715}" destId="{9C0D206D-8731-B740-B331-39000EF63712}" srcOrd="1" destOrd="0" presId="urn:microsoft.com/office/officeart/2008/layout/LinedList"/>
    <dgm:cxn modelId="{ACD48961-675B-1643-AD0E-6FA528A12A38}" type="presParOf" srcId="{90A469B6-25C2-E143-BF4C-67CB97D9C715}" destId="{43CE0DE2-0F0C-5141-8C80-A628FA0BBB9A}" srcOrd="2" destOrd="0" presId="urn:microsoft.com/office/officeart/2008/layout/LinedList"/>
    <dgm:cxn modelId="{7450928D-61B2-BD43-A527-2945BEFBEDAB}" type="presParOf" srcId="{43AD7226-AD96-A740-96F9-CA4FD1D0343B}" destId="{A28C547E-09B0-C746-BB7F-4701BB04C024}" srcOrd="5" destOrd="0" presId="urn:microsoft.com/office/officeart/2008/layout/LinedList"/>
    <dgm:cxn modelId="{18419A87-BF53-0E4C-9565-5D43AD18592B}" type="presParOf" srcId="{43AD7226-AD96-A740-96F9-CA4FD1D0343B}" destId="{CE5F30C9-CA3F-6E48-B63E-A1045B7A7406}" srcOrd="6" destOrd="0" presId="urn:microsoft.com/office/officeart/2008/layout/LinedList"/>
    <dgm:cxn modelId="{BACCBE60-FB8B-234C-BF38-6723ECEC9BBC}" type="presParOf" srcId="{43AD7226-AD96-A740-96F9-CA4FD1D0343B}" destId="{2707870A-23D5-344A-A718-1B08459C53A6}" srcOrd="7" destOrd="0" presId="urn:microsoft.com/office/officeart/2008/layout/LinedList"/>
    <dgm:cxn modelId="{204316BE-4B84-DB42-A9DB-3B2A9F0C4E30}" type="presParOf" srcId="{2707870A-23D5-344A-A718-1B08459C53A6}" destId="{18D6B6BC-7597-1741-AE84-75EA4E13199A}" srcOrd="0" destOrd="0" presId="urn:microsoft.com/office/officeart/2008/layout/LinedList"/>
    <dgm:cxn modelId="{A0458E9F-7473-7641-A2E6-5DB032E21771}" type="presParOf" srcId="{2707870A-23D5-344A-A718-1B08459C53A6}" destId="{010B389C-7DCB-0048-B4BC-82D9448E700F}" srcOrd="1" destOrd="0" presId="urn:microsoft.com/office/officeart/2008/layout/LinedList"/>
    <dgm:cxn modelId="{14FC0832-7F64-7448-915D-299E28D4F2B1}" type="presParOf" srcId="{2707870A-23D5-344A-A718-1B08459C53A6}" destId="{A8268720-17E8-C340-A26D-DB3AB261DFA0}" srcOrd="2" destOrd="0" presId="urn:microsoft.com/office/officeart/2008/layout/LinedList"/>
    <dgm:cxn modelId="{9D6C6BAF-DD8E-F449-80CD-E3AD4F9212B0}" type="presParOf" srcId="{43AD7226-AD96-A740-96F9-CA4FD1D0343B}" destId="{F076BE62-DCB8-BD42-A16B-280203E2413C}" srcOrd="8" destOrd="0" presId="urn:microsoft.com/office/officeart/2008/layout/LinedList"/>
    <dgm:cxn modelId="{0F106AEE-A122-AA42-B7F0-1AA1244FE3EF}" type="presParOf" srcId="{43AD7226-AD96-A740-96F9-CA4FD1D0343B}" destId="{5A93A7A1-BF04-574E-8E78-2EC013DE2A3B}" srcOrd="9" destOrd="0" presId="urn:microsoft.com/office/officeart/2008/layout/LinedList"/>
    <dgm:cxn modelId="{22E0798C-2832-9949-969C-5A49BA5658A8}" type="presParOf" srcId="{43AD7226-AD96-A740-96F9-CA4FD1D0343B}" destId="{52E55229-C826-8243-9407-37215F2C6648}" srcOrd="10" destOrd="0" presId="urn:microsoft.com/office/officeart/2008/layout/LinedList"/>
    <dgm:cxn modelId="{4787289E-BD61-5A4E-893B-AE4DD00C7BC9}" type="presParOf" srcId="{52E55229-C826-8243-9407-37215F2C6648}" destId="{CAEDBD2B-AA5E-294C-9AF9-FACF876B7DAB}" srcOrd="0" destOrd="0" presId="urn:microsoft.com/office/officeart/2008/layout/LinedList"/>
    <dgm:cxn modelId="{F9778905-BD9D-C547-9A80-FF819F69DF08}" type="presParOf" srcId="{52E55229-C826-8243-9407-37215F2C6648}" destId="{2D323246-5FEF-3941-BCAE-E3CB34BCD443}" srcOrd="1" destOrd="0" presId="urn:microsoft.com/office/officeart/2008/layout/LinedList"/>
    <dgm:cxn modelId="{68929863-97D5-1F40-AD8F-2F1A1BE646AE}" type="presParOf" srcId="{52E55229-C826-8243-9407-37215F2C6648}" destId="{A33EDF83-2140-F848-994E-0EFE43D0DD10}" srcOrd="2" destOrd="0" presId="urn:microsoft.com/office/officeart/2008/layout/LinedList"/>
    <dgm:cxn modelId="{1F4695CE-9474-5448-B23C-76285A493436}" type="presParOf" srcId="{43AD7226-AD96-A740-96F9-CA4FD1D0343B}" destId="{2911E9A7-2AB5-F94F-8075-8682B68E840A}" srcOrd="11" destOrd="0" presId="urn:microsoft.com/office/officeart/2008/layout/LinedList"/>
    <dgm:cxn modelId="{3F1D25E9-28D1-1D47-9CDB-7A0B544748E8}" type="presParOf" srcId="{43AD7226-AD96-A740-96F9-CA4FD1D0343B}" destId="{0544EEAF-83E3-4146-AC57-DAD899E40BF6}" srcOrd="12" destOrd="0" presId="urn:microsoft.com/office/officeart/2008/layout/LinedList"/>
    <dgm:cxn modelId="{8770F831-8DDB-3C4F-B438-A3E98D1FD9D7}" type="presParOf" srcId="{43AD7226-AD96-A740-96F9-CA4FD1D0343B}" destId="{6DBC8863-CBD9-4F4F-90A7-B6F1EE106430}" srcOrd="13" destOrd="0" presId="urn:microsoft.com/office/officeart/2008/layout/LinedList"/>
    <dgm:cxn modelId="{30030D7E-B732-CA4D-B908-A718E752F757}" type="presParOf" srcId="{6DBC8863-CBD9-4F4F-90A7-B6F1EE106430}" destId="{2ADEE361-2040-444F-B0E5-3A0E071015A2}" srcOrd="0" destOrd="0" presId="urn:microsoft.com/office/officeart/2008/layout/LinedList"/>
    <dgm:cxn modelId="{DCBD8217-E9BA-DD49-A884-E1BCDFFF5D54}" type="presParOf" srcId="{6DBC8863-CBD9-4F4F-90A7-B6F1EE106430}" destId="{E8790856-DDE9-8B4F-8972-939BAD26B617}" srcOrd="1" destOrd="0" presId="urn:microsoft.com/office/officeart/2008/layout/LinedList"/>
    <dgm:cxn modelId="{570E9B98-62E8-C64F-B781-3B607CF1D94B}" type="presParOf" srcId="{6DBC8863-CBD9-4F4F-90A7-B6F1EE106430}" destId="{D322150E-CD1D-964F-9CCB-C11A04FC7BDC}" srcOrd="2" destOrd="0" presId="urn:microsoft.com/office/officeart/2008/layout/LinedList"/>
    <dgm:cxn modelId="{C5489644-929F-7644-AC55-F8BF5F39980A}" type="presParOf" srcId="{43AD7226-AD96-A740-96F9-CA4FD1D0343B}" destId="{0839C837-C9B8-614F-B6FD-61A6A14088DC}" srcOrd="14" destOrd="0" presId="urn:microsoft.com/office/officeart/2008/layout/LinedList"/>
    <dgm:cxn modelId="{DAC087B7-2C94-464A-9C37-170EB93E6A76}" type="presParOf" srcId="{43AD7226-AD96-A740-96F9-CA4FD1D0343B}" destId="{EF6CD215-AA23-A440-85F9-3D959B322E58}" srcOrd="15" destOrd="0" presId="urn:microsoft.com/office/officeart/2008/layout/LinedList"/>
    <dgm:cxn modelId="{55409469-134E-714A-9E30-604DADCCC6CE}" type="presParOf" srcId="{43AD7226-AD96-A740-96F9-CA4FD1D0343B}" destId="{CDAEC9BA-85D9-1946-B5DC-4E75520F950B}" srcOrd="16" destOrd="0" presId="urn:microsoft.com/office/officeart/2008/layout/LinedList"/>
    <dgm:cxn modelId="{09E62E11-BC9D-2043-861C-6C0EFBBF7C39}" type="presParOf" srcId="{CDAEC9BA-85D9-1946-B5DC-4E75520F950B}" destId="{06CC5093-A5FA-0F49-85A9-77C9F6EF8B9D}" srcOrd="0" destOrd="0" presId="urn:microsoft.com/office/officeart/2008/layout/LinedList"/>
    <dgm:cxn modelId="{1D5ACC64-7A4E-934C-8B5F-33E6B2EC0DE9}" type="presParOf" srcId="{CDAEC9BA-85D9-1946-B5DC-4E75520F950B}" destId="{79603899-EE7D-4A4F-A6B2-6228F1CDE0AD}" srcOrd="1" destOrd="0" presId="urn:microsoft.com/office/officeart/2008/layout/LinedList"/>
    <dgm:cxn modelId="{4E67C05B-674F-D745-B5E6-3B68BCFD372C}" type="presParOf" srcId="{CDAEC9BA-85D9-1946-B5DC-4E75520F950B}" destId="{58A3AC71-015A-2240-ACCE-DBA41C39DD33}" srcOrd="2" destOrd="0" presId="urn:microsoft.com/office/officeart/2008/layout/LinedList"/>
    <dgm:cxn modelId="{13BAC210-5BE4-C943-B649-F578DDE50304}" type="presParOf" srcId="{43AD7226-AD96-A740-96F9-CA4FD1D0343B}" destId="{3F5ED81A-B9E6-D34F-93E4-1475E3FF6CC4}" srcOrd="17" destOrd="0" presId="urn:microsoft.com/office/officeart/2008/layout/LinedList"/>
    <dgm:cxn modelId="{39781480-7781-CF42-8EA7-0BF399DA8F60}" type="presParOf" srcId="{43AD7226-AD96-A740-96F9-CA4FD1D0343B}" destId="{FE44AFDD-4369-6641-9B4A-7D2B9EE75D87}" srcOrd="18" destOrd="0" presId="urn:microsoft.com/office/officeart/2008/layout/LinedList"/>
  </dgm:cxnLst>
  <dgm:bg>
    <a:noFill/>
  </dgm:bg>
  <dgm:whole>
    <a:ln w="15875" cmpd="sng">
      <a:solidFill>
        <a:schemeClr val="accent6"/>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4EF05-955B-8649-BD10-D67C9370762A}">
      <dsp:nvSpPr>
        <dsp:cNvPr id="0" name=""/>
        <dsp:cNvSpPr/>
      </dsp:nvSpPr>
      <dsp:spPr>
        <a:xfrm>
          <a:off x="0" y="0"/>
          <a:ext cx="5560527" cy="0"/>
        </a:xfrm>
        <a:prstGeom prst="line">
          <a:avLst/>
        </a:prstGeom>
        <a:solidFill>
          <a:schemeClr val="accent6">
            <a:shade val="8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28A24A-6D16-F845-AA1E-11427D58DC9B}">
      <dsp:nvSpPr>
        <dsp:cNvPr id="0" name=""/>
        <dsp:cNvSpPr/>
      </dsp:nvSpPr>
      <dsp:spPr>
        <a:xfrm>
          <a:off x="0" y="0"/>
          <a:ext cx="1223232" cy="509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it-IT" sz="1600" kern="1200" dirty="0">
              <a:latin typeface="Avenir Next LT Pro" panose="020B0504020202020204" pitchFamily="34" charset="77"/>
            </a:rPr>
            <a:t>Il progetto di Revamping prevedeva:</a:t>
          </a:r>
          <a:endParaRPr lang="en-US" sz="1600" kern="1200" dirty="0">
            <a:latin typeface="Avenir Next LT Pro" panose="020B0504020202020204" pitchFamily="34" charset="77"/>
          </a:endParaRPr>
        </a:p>
      </dsp:txBody>
      <dsp:txXfrm>
        <a:off x="0" y="0"/>
        <a:ext cx="1223232" cy="5096798"/>
      </dsp:txXfrm>
    </dsp:sp>
    <dsp:sp modelId="{6B91C118-91A9-A24F-8A70-FC86DE27816F}">
      <dsp:nvSpPr>
        <dsp:cNvPr id="0" name=""/>
        <dsp:cNvSpPr/>
      </dsp:nvSpPr>
      <dsp:spPr>
        <a:xfrm>
          <a:off x="1304522" y="40129"/>
          <a:ext cx="4254184" cy="802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it-IT" sz="1400" kern="1200" dirty="0">
              <a:latin typeface="Avenir Next LT Pro" panose="020B0504020202020204" pitchFamily="34" charset="77"/>
            </a:rPr>
            <a:t>la demolizione di una parte delle strutture edilizie tra cui alcune ciminiere e lo smantellamento di serbatoi di olio combustibile</a:t>
          </a:r>
          <a:endParaRPr lang="en-US" sz="1400" kern="1200" dirty="0">
            <a:latin typeface="Avenir Next LT Pro" panose="020B0504020202020204" pitchFamily="34" charset="77"/>
          </a:endParaRPr>
        </a:p>
      </dsp:txBody>
      <dsp:txXfrm>
        <a:off x="1304522" y="40129"/>
        <a:ext cx="4254184" cy="802596"/>
      </dsp:txXfrm>
    </dsp:sp>
    <dsp:sp modelId="{47038195-7EEC-784C-8982-8B38E61FA941}">
      <dsp:nvSpPr>
        <dsp:cNvPr id="0" name=""/>
        <dsp:cNvSpPr/>
      </dsp:nvSpPr>
      <dsp:spPr>
        <a:xfrm>
          <a:off x="1223232" y="842726"/>
          <a:ext cx="4335474"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0D206D-8731-B740-B331-39000EF63712}">
      <dsp:nvSpPr>
        <dsp:cNvPr id="0" name=""/>
        <dsp:cNvSpPr/>
      </dsp:nvSpPr>
      <dsp:spPr>
        <a:xfrm>
          <a:off x="1304522" y="882856"/>
          <a:ext cx="4254184" cy="802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it-IT" sz="1400" kern="1200" dirty="0">
              <a:latin typeface="Avenir Next LT Pro" panose="020B0504020202020204" pitchFamily="34" charset="77"/>
            </a:rPr>
            <a:t>Una forte riduzione degli inquinanti e un lieve calo della produzione</a:t>
          </a:r>
          <a:endParaRPr lang="en-US" sz="1400" kern="1200" dirty="0">
            <a:latin typeface="Avenir Next LT Pro" panose="020B0504020202020204" pitchFamily="34" charset="77"/>
          </a:endParaRPr>
        </a:p>
      </dsp:txBody>
      <dsp:txXfrm>
        <a:off x="1304522" y="882856"/>
        <a:ext cx="4254184" cy="802596"/>
      </dsp:txXfrm>
    </dsp:sp>
    <dsp:sp modelId="{A28C547E-09B0-C746-BB7F-4701BB04C024}">
      <dsp:nvSpPr>
        <dsp:cNvPr id="0" name=""/>
        <dsp:cNvSpPr/>
      </dsp:nvSpPr>
      <dsp:spPr>
        <a:xfrm>
          <a:off x="1223232" y="1685452"/>
          <a:ext cx="4335474"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0B389C-7DCB-0048-B4BC-82D9448E700F}">
      <dsp:nvSpPr>
        <dsp:cNvPr id="0" name=""/>
        <dsp:cNvSpPr/>
      </dsp:nvSpPr>
      <dsp:spPr>
        <a:xfrm>
          <a:off x="1304522" y="1725582"/>
          <a:ext cx="4254184" cy="802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it-IT" sz="1400" kern="1200" dirty="0">
              <a:latin typeface="Avenir Next LT Pro" panose="020B0504020202020204" pitchFamily="34" charset="77"/>
            </a:rPr>
            <a:t>la costruzione di nuove strutture, tra cui il forno contenuto in una torre, a sezione rettangolare (19 x 24) e dall’altezza di 89 metri (inizialmente di 110 m)</a:t>
          </a:r>
          <a:endParaRPr lang="en-US" sz="1400" kern="1200" dirty="0">
            <a:latin typeface="Avenir Next LT Pro" panose="020B0504020202020204" pitchFamily="34" charset="77"/>
          </a:endParaRPr>
        </a:p>
      </dsp:txBody>
      <dsp:txXfrm>
        <a:off x="1304522" y="1725582"/>
        <a:ext cx="4254184" cy="802596"/>
      </dsp:txXfrm>
    </dsp:sp>
    <dsp:sp modelId="{F076BE62-DCB8-BD42-A16B-280203E2413C}">
      <dsp:nvSpPr>
        <dsp:cNvPr id="0" name=""/>
        <dsp:cNvSpPr/>
      </dsp:nvSpPr>
      <dsp:spPr>
        <a:xfrm>
          <a:off x="1223232" y="2528178"/>
          <a:ext cx="4335474"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323246-5FEF-3941-BCAE-E3CB34BCD443}">
      <dsp:nvSpPr>
        <dsp:cNvPr id="0" name=""/>
        <dsp:cNvSpPr/>
      </dsp:nvSpPr>
      <dsp:spPr>
        <a:xfrm>
          <a:off x="1304522" y="2568308"/>
          <a:ext cx="4254184" cy="802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it-IT" sz="1400" kern="1200" dirty="0">
              <a:latin typeface="Avenir Next LT Pro" panose="020B0504020202020204" pitchFamily="34" charset="77"/>
            </a:rPr>
            <a:t>una serie di tubazioni, relative alla linea di macinazione di 70m di altezza</a:t>
          </a:r>
          <a:endParaRPr lang="en-US" sz="1400" kern="1200" dirty="0">
            <a:latin typeface="Avenir Next LT Pro" panose="020B0504020202020204" pitchFamily="34" charset="77"/>
          </a:endParaRPr>
        </a:p>
      </dsp:txBody>
      <dsp:txXfrm>
        <a:off x="1304522" y="2568308"/>
        <a:ext cx="4254184" cy="802596"/>
      </dsp:txXfrm>
    </dsp:sp>
    <dsp:sp modelId="{2911E9A7-2AB5-F94F-8075-8682B68E840A}">
      <dsp:nvSpPr>
        <dsp:cNvPr id="0" name=""/>
        <dsp:cNvSpPr/>
      </dsp:nvSpPr>
      <dsp:spPr>
        <a:xfrm>
          <a:off x="1223232" y="3370904"/>
          <a:ext cx="4335474"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790856-DDE9-8B4F-8972-939BAD26B617}">
      <dsp:nvSpPr>
        <dsp:cNvPr id="0" name=""/>
        <dsp:cNvSpPr/>
      </dsp:nvSpPr>
      <dsp:spPr>
        <a:xfrm>
          <a:off x="1304522" y="3411034"/>
          <a:ext cx="4254184" cy="802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it-IT" sz="1400" kern="1200" dirty="0">
              <a:latin typeface="Avenir Next LT Pro" panose="020B0504020202020204" pitchFamily="34" charset="77"/>
            </a:rPr>
            <a:t>un nuovo ciclo produttivo della durata di 28 anni</a:t>
          </a:r>
          <a:endParaRPr lang="en-US" sz="1400" kern="1200" dirty="0">
            <a:latin typeface="Avenir Next LT Pro" panose="020B0504020202020204" pitchFamily="34" charset="77"/>
          </a:endParaRPr>
        </a:p>
      </dsp:txBody>
      <dsp:txXfrm>
        <a:off x="1304522" y="3411034"/>
        <a:ext cx="4254184" cy="802596"/>
      </dsp:txXfrm>
    </dsp:sp>
    <dsp:sp modelId="{0839C837-C9B8-614F-B6FD-61A6A14088DC}">
      <dsp:nvSpPr>
        <dsp:cNvPr id="0" name=""/>
        <dsp:cNvSpPr/>
      </dsp:nvSpPr>
      <dsp:spPr>
        <a:xfrm>
          <a:off x="1223232" y="4213630"/>
          <a:ext cx="4335474"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603899-EE7D-4A4F-A6B2-6228F1CDE0AD}">
      <dsp:nvSpPr>
        <dsp:cNvPr id="0" name=""/>
        <dsp:cNvSpPr/>
      </dsp:nvSpPr>
      <dsp:spPr>
        <a:xfrm>
          <a:off x="1304522" y="4253760"/>
          <a:ext cx="4254184" cy="802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it-IT" sz="1400" kern="1200" dirty="0">
              <a:latin typeface="Avenir Next LT Pro" panose="020B0504020202020204" pitchFamily="34" charset="77"/>
            </a:rPr>
            <a:t>Una contenuta riduzione del personale</a:t>
          </a:r>
          <a:endParaRPr lang="en-US" sz="1400" kern="1200" dirty="0">
            <a:latin typeface="Avenir Next LT Pro" panose="020B0504020202020204" pitchFamily="34" charset="77"/>
          </a:endParaRPr>
        </a:p>
      </dsp:txBody>
      <dsp:txXfrm>
        <a:off x="1304522" y="4253760"/>
        <a:ext cx="4254184" cy="802596"/>
      </dsp:txXfrm>
    </dsp:sp>
    <dsp:sp modelId="{3F5ED81A-B9E6-D34F-93E4-1475E3FF6CC4}">
      <dsp:nvSpPr>
        <dsp:cNvPr id="0" name=""/>
        <dsp:cNvSpPr/>
      </dsp:nvSpPr>
      <dsp:spPr>
        <a:xfrm>
          <a:off x="1223232" y="5056357"/>
          <a:ext cx="4335474"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90831-1570-9647-ACCF-F657BB126176}" type="datetimeFigureOut">
              <a:rPr lang="it-IT" smtClean="0"/>
              <a:t>14/05/2022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92FC9-ED57-C849-8C90-F23179562AD0}" type="slidenum">
              <a:rPr lang="it-IT" smtClean="0"/>
              <a:t>‹N›</a:t>
            </a:fld>
            <a:endParaRPr lang="it-IT"/>
          </a:p>
        </p:txBody>
      </p:sp>
    </p:spTree>
    <p:extLst>
      <p:ext uri="{BB962C8B-B14F-4D97-AF65-F5344CB8AC3E}">
        <p14:creationId xmlns:p14="http://schemas.microsoft.com/office/powerpoint/2010/main" val="616091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D43E35-E167-AB44-8FA5-433F4E98BAF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C3AB975-01DC-2849-9294-20091224AB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618955D-A8CF-5147-89DB-2B48B4752F2F}"/>
              </a:ext>
            </a:extLst>
          </p:cNvPr>
          <p:cNvSpPr>
            <a:spLocks noGrp="1"/>
          </p:cNvSpPr>
          <p:nvPr>
            <p:ph type="dt" sz="half" idx="10"/>
          </p:nvPr>
        </p:nvSpPr>
        <p:spPr/>
        <p:txBody>
          <a:bodyPr/>
          <a:lstStyle/>
          <a:p>
            <a:fld id="{72345051-2045-45DA-935E-2E3CA1A69ADC}" type="datetimeFigureOut">
              <a:rPr lang="en-US" smtClean="0"/>
              <a:t>5/14/2022</a:t>
            </a:fld>
            <a:endParaRPr lang="en-US" dirty="0"/>
          </a:p>
        </p:txBody>
      </p:sp>
      <p:sp>
        <p:nvSpPr>
          <p:cNvPr id="5" name="Segnaposto piè di pagina 4">
            <a:extLst>
              <a:ext uri="{FF2B5EF4-FFF2-40B4-BE49-F238E27FC236}">
                <a16:creationId xmlns:a16="http://schemas.microsoft.com/office/drawing/2014/main" id="{EE50E416-B798-6349-8DE3-FFAAC7C99DFF}"/>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FFDFC652-06AA-A94F-BD23-B7C78EEB6292}"/>
              </a:ext>
            </a:extLst>
          </p:cNvPr>
          <p:cNvSpPr>
            <a:spLocks noGrp="1"/>
          </p:cNvSpPr>
          <p:nvPr>
            <p:ph type="sldNum" sz="quarter" idx="12"/>
          </p:nvPr>
        </p:nvSpPr>
        <p:spPr/>
        <p:txBody>
          <a:bodyPr/>
          <a:lstStyle/>
          <a:p>
            <a:fld id="{A7CD31F4-64FA-4BA0-9498-67783267A8C8}" type="slidenum">
              <a:rPr lang="en-US" smtClean="0"/>
              <a:t>‹N›</a:t>
            </a:fld>
            <a:endParaRPr lang="en-US" dirty="0"/>
          </a:p>
        </p:txBody>
      </p:sp>
    </p:spTree>
    <p:extLst>
      <p:ext uri="{BB962C8B-B14F-4D97-AF65-F5344CB8AC3E}">
        <p14:creationId xmlns:p14="http://schemas.microsoft.com/office/powerpoint/2010/main" val="3674921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58CAE7-7E7D-9A42-ACD7-E97036A4501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1D72723-485F-E046-9256-6C77C7D2057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2988AAE-7A4D-E445-B518-D0905D4261B7}"/>
              </a:ext>
            </a:extLst>
          </p:cNvPr>
          <p:cNvSpPr>
            <a:spLocks noGrp="1"/>
          </p:cNvSpPr>
          <p:nvPr>
            <p:ph type="dt" sz="half" idx="10"/>
          </p:nvPr>
        </p:nvSpPr>
        <p:spPr/>
        <p:txBody>
          <a:bodyPr/>
          <a:lstStyle/>
          <a:p>
            <a:fld id="{72345051-2045-45DA-935E-2E3CA1A69ADC}" type="datetimeFigureOut">
              <a:rPr lang="en-US" smtClean="0"/>
              <a:t>5/14/2022</a:t>
            </a:fld>
            <a:endParaRPr lang="en-US" dirty="0"/>
          </a:p>
        </p:txBody>
      </p:sp>
      <p:sp>
        <p:nvSpPr>
          <p:cNvPr id="5" name="Segnaposto piè di pagina 4">
            <a:extLst>
              <a:ext uri="{FF2B5EF4-FFF2-40B4-BE49-F238E27FC236}">
                <a16:creationId xmlns:a16="http://schemas.microsoft.com/office/drawing/2014/main" id="{6B1BE643-0668-9146-9D0C-C5724E69E22F}"/>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106DA354-1654-5443-BE3B-0EA918567FFE}"/>
              </a:ext>
            </a:extLst>
          </p:cNvPr>
          <p:cNvSpPr>
            <a:spLocks noGrp="1"/>
          </p:cNvSpPr>
          <p:nvPr>
            <p:ph type="sldNum" sz="quarter" idx="12"/>
          </p:nvPr>
        </p:nvSpPr>
        <p:spPr/>
        <p:txBody>
          <a:bodyPr/>
          <a:lstStyle/>
          <a:p>
            <a:fld id="{A7CD31F4-64FA-4BA0-9498-67783267A8C8}" type="slidenum">
              <a:rPr lang="en-US" smtClean="0"/>
              <a:t>‹N›</a:t>
            </a:fld>
            <a:endParaRPr lang="en-US" dirty="0"/>
          </a:p>
        </p:txBody>
      </p:sp>
    </p:spTree>
    <p:extLst>
      <p:ext uri="{BB962C8B-B14F-4D97-AF65-F5344CB8AC3E}">
        <p14:creationId xmlns:p14="http://schemas.microsoft.com/office/powerpoint/2010/main" val="418021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277F87E-22B9-D846-96E2-CAAC6D99CE1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C2706D6-21D9-9648-8494-54834F7C033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6BEBBB0-1DEF-E04D-AD0B-A6BDDB02B8C6}"/>
              </a:ext>
            </a:extLst>
          </p:cNvPr>
          <p:cNvSpPr>
            <a:spLocks noGrp="1"/>
          </p:cNvSpPr>
          <p:nvPr>
            <p:ph type="dt" sz="half" idx="10"/>
          </p:nvPr>
        </p:nvSpPr>
        <p:spPr/>
        <p:txBody>
          <a:bodyPr/>
          <a:lstStyle/>
          <a:p>
            <a:fld id="{72345051-2045-45DA-935E-2E3CA1A69ADC}" type="datetimeFigureOut">
              <a:rPr lang="en-US" smtClean="0"/>
              <a:t>5/14/2022</a:t>
            </a:fld>
            <a:endParaRPr lang="en-US" dirty="0"/>
          </a:p>
        </p:txBody>
      </p:sp>
      <p:sp>
        <p:nvSpPr>
          <p:cNvPr id="5" name="Segnaposto piè di pagina 4">
            <a:extLst>
              <a:ext uri="{FF2B5EF4-FFF2-40B4-BE49-F238E27FC236}">
                <a16:creationId xmlns:a16="http://schemas.microsoft.com/office/drawing/2014/main" id="{33E0177E-6D31-7042-9D05-66A6B4EC597A}"/>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87668431-C9E1-3147-882B-F5A977A33970}"/>
              </a:ext>
            </a:extLst>
          </p:cNvPr>
          <p:cNvSpPr>
            <a:spLocks noGrp="1"/>
          </p:cNvSpPr>
          <p:nvPr>
            <p:ph type="sldNum" sz="quarter" idx="12"/>
          </p:nvPr>
        </p:nvSpPr>
        <p:spPr/>
        <p:txBody>
          <a:bodyPr/>
          <a:lstStyle/>
          <a:p>
            <a:fld id="{A7CD31F4-64FA-4BA0-9498-67783267A8C8}" type="slidenum">
              <a:rPr lang="en-US" smtClean="0"/>
              <a:t>‹N›</a:t>
            </a:fld>
            <a:endParaRPr lang="en-US" dirty="0"/>
          </a:p>
        </p:txBody>
      </p:sp>
    </p:spTree>
    <p:extLst>
      <p:ext uri="{BB962C8B-B14F-4D97-AF65-F5344CB8AC3E}">
        <p14:creationId xmlns:p14="http://schemas.microsoft.com/office/powerpoint/2010/main" val="2932832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CC9970-87E2-3A3F-0DC4-D625D6AA791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A8290B4-9D74-349B-2645-93600CCADBA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5E3AB54-13F1-FE75-5066-156D00522E8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047A0F5-9FE9-C588-AFE9-A35CEBFE7E82}"/>
              </a:ext>
            </a:extLst>
          </p:cNvPr>
          <p:cNvSpPr>
            <a:spLocks noGrp="1"/>
          </p:cNvSpPr>
          <p:nvPr>
            <p:ph type="dt" sz="half" idx="10"/>
          </p:nvPr>
        </p:nvSpPr>
        <p:spPr/>
        <p:txBody>
          <a:bodyPr/>
          <a:lstStyle/>
          <a:p>
            <a:fld id="{AA1D18F5-ED0F-4ABD-B206-627C27EBFDF5}" type="datetimeFigureOut">
              <a:rPr lang="it-IT" smtClean="0"/>
              <a:t>14/05/2022</a:t>
            </a:fld>
            <a:endParaRPr lang="it-IT"/>
          </a:p>
        </p:txBody>
      </p:sp>
      <p:sp>
        <p:nvSpPr>
          <p:cNvPr id="6" name="Segnaposto piè di pagina 5">
            <a:extLst>
              <a:ext uri="{FF2B5EF4-FFF2-40B4-BE49-F238E27FC236}">
                <a16:creationId xmlns:a16="http://schemas.microsoft.com/office/drawing/2014/main" id="{0ED722F8-1295-C48A-FE81-3C7D53E8BEB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3C7E1AF-A059-0B4F-4B34-24B5232BE99A}"/>
              </a:ext>
            </a:extLst>
          </p:cNvPr>
          <p:cNvSpPr>
            <a:spLocks noGrp="1"/>
          </p:cNvSpPr>
          <p:nvPr>
            <p:ph type="sldNum" sz="quarter" idx="12"/>
          </p:nvPr>
        </p:nvSpPr>
        <p:spPr/>
        <p:txBody>
          <a:bodyPr/>
          <a:lstStyle/>
          <a:p>
            <a:fld id="{5A2E0804-8858-4ABE-AEB8-4F104FFC4A42}" type="slidenum">
              <a:rPr lang="it-IT" smtClean="0"/>
              <a:t>‹N›</a:t>
            </a:fld>
            <a:endParaRPr lang="it-IT"/>
          </a:p>
        </p:txBody>
      </p:sp>
    </p:spTree>
    <p:extLst>
      <p:ext uri="{BB962C8B-B14F-4D97-AF65-F5344CB8AC3E}">
        <p14:creationId xmlns:p14="http://schemas.microsoft.com/office/powerpoint/2010/main" val="3789838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FE6296-8013-5B45-3899-F35C8387D1A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EF76B33-A3DE-B0EC-49B9-B50A16F33E1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AD8E5A1-CF5F-1D5E-5FAE-D762789AFB44}"/>
              </a:ext>
            </a:extLst>
          </p:cNvPr>
          <p:cNvSpPr>
            <a:spLocks noGrp="1"/>
          </p:cNvSpPr>
          <p:nvPr>
            <p:ph type="dt" sz="half" idx="10"/>
          </p:nvPr>
        </p:nvSpPr>
        <p:spPr/>
        <p:txBody>
          <a:bodyPr/>
          <a:lstStyle/>
          <a:p>
            <a:fld id="{AA1D18F5-ED0F-4ABD-B206-627C27EBFDF5}" type="datetimeFigureOut">
              <a:rPr lang="it-IT" smtClean="0"/>
              <a:t>14/05/2022</a:t>
            </a:fld>
            <a:endParaRPr lang="it-IT"/>
          </a:p>
        </p:txBody>
      </p:sp>
      <p:sp>
        <p:nvSpPr>
          <p:cNvPr id="5" name="Segnaposto piè di pagina 4">
            <a:extLst>
              <a:ext uri="{FF2B5EF4-FFF2-40B4-BE49-F238E27FC236}">
                <a16:creationId xmlns:a16="http://schemas.microsoft.com/office/drawing/2014/main" id="{DB1E966A-C8E4-51DA-6E76-0B2B9F37D86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7B6B120-C102-3F96-7E94-FCEC671B8395}"/>
              </a:ext>
            </a:extLst>
          </p:cNvPr>
          <p:cNvSpPr>
            <a:spLocks noGrp="1"/>
          </p:cNvSpPr>
          <p:nvPr>
            <p:ph type="sldNum" sz="quarter" idx="12"/>
          </p:nvPr>
        </p:nvSpPr>
        <p:spPr/>
        <p:txBody>
          <a:bodyPr/>
          <a:lstStyle/>
          <a:p>
            <a:fld id="{5A2E0804-8858-4ABE-AEB8-4F104FFC4A42}" type="slidenum">
              <a:rPr lang="it-IT" smtClean="0"/>
              <a:t>‹N›</a:t>
            </a:fld>
            <a:endParaRPr lang="it-IT"/>
          </a:p>
        </p:txBody>
      </p:sp>
    </p:spTree>
    <p:extLst>
      <p:ext uri="{BB962C8B-B14F-4D97-AF65-F5344CB8AC3E}">
        <p14:creationId xmlns:p14="http://schemas.microsoft.com/office/powerpoint/2010/main" val="273860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1A35F4-8DEB-0545-BC11-893CDE43995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857B388-124F-1E40-86FB-D16ED1317A1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E11F07F-E217-AB43-BC1B-DB3F5FBA1182}"/>
              </a:ext>
            </a:extLst>
          </p:cNvPr>
          <p:cNvSpPr>
            <a:spLocks noGrp="1"/>
          </p:cNvSpPr>
          <p:nvPr>
            <p:ph type="dt" sz="half" idx="10"/>
          </p:nvPr>
        </p:nvSpPr>
        <p:spPr/>
        <p:txBody>
          <a:bodyPr/>
          <a:lstStyle/>
          <a:p>
            <a:fld id="{72345051-2045-45DA-935E-2E3CA1A69ADC}" type="datetimeFigureOut">
              <a:rPr lang="en-US" smtClean="0"/>
              <a:t>5/14/2022</a:t>
            </a:fld>
            <a:endParaRPr lang="en-US" dirty="0"/>
          </a:p>
        </p:txBody>
      </p:sp>
      <p:sp>
        <p:nvSpPr>
          <p:cNvPr id="5" name="Segnaposto piè di pagina 4">
            <a:extLst>
              <a:ext uri="{FF2B5EF4-FFF2-40B4-BE49-F238E27FC236}">
                <a16:creationId xmlns:a16="http://schemas.microsoft.com/office/drawing/2014/main" id="{2533B515-B7D5-624D-9F9F-B1B16AA66968}"/>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5D931E7F-D79F-5244-B4B1-38CBD930768B}"/>
              </a:ext>
            </a:extLst>
          </p:cNvPr>
          <p:cNvSpPr>
            <a:spLocks noGrp="1"/>
          </p:cNvSpPr>
          <p:nvPr>
            <p:ph type="sldNum" sz="quarter" idx="12"/>
          </p:nvPr>
        </p:nvSpPr>
        <p:spPr/>
        <p:txBody>
          <a:bodyPr/>
          <a:lstStyle/>
          <a:p>
            <a:fld id="{A7CD31F4-64FA-4BA0-9498-67783267A8C8}" type="slidenum">
              <a:rPr lang="en-US" smtClean="0"/>
              <a:t>‹N›</a:t>
            </a:fld>
            <a:endParaRPr lang="en-US" dirty="0"/>
          </a:p>
        </p:txBody>
      </p:sp>
    </p:spTree>
    <p:extLst>
      <p:ext uri="{BB962C8B-B14F-4D97-AF65-F5344CB8AC3E}">
        <p14:creationId xmlns:p14="http://schemas.microsoft.com/office/powerpoint/2010/main" val="4045348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EE0D4A-9C7D-394A-890E-29645649B99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534BCDC-8AF9-BC40-85AC-CE32E535D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608EC24-AC43-814D-BCDB-0E525F8226FF}"/>
              </a:ext>
            </a:extLst>
          </p:cNvPr>
          <p:cNvSpPr>
            <a:spLocks noGrp="1"/>
          </p:cNvSpPr>
          <p:nvPr>
            <p:ph type="dt" sz="half" idx="10"/>
          </p:nvPr>
        </p:nvSpPr>
        <p:spPr/>
        <p:txBody>
          <a:bodyPr/>
          <a:lstStyle/>
          <a:p>
            <a:fld id="{72345051-2045-45DA-935E-2E3CA1A69ADC}" type="datetimeFigureOut">
              <a:rPr lang="en-US" smtClean="0"/>
              <a:t>5/14/2022</a:t>
            </a:fld>
            <a:endParaRPr lang="en-US" dirty="0"/>
          </a:p>
        </p:txBody>
      </p:sp>
      <p:sp>
        <p:nvSpPr>
          <p:cNvPr id="5" name="Segnaposto piè di pagina 4">
            <a:extLst>
              <a:ext uri="{FF2B5EF4-FFF2-40B4-BE49-F238E27FC236}">
                <a16:creationId xmlns:a16="http://schemas.microsoft.com/office/drawing/2014/main" id="{11479176-171D-684F-9633-C8087E331E95}"/>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611E2D2C-6CBC-3A4F-9537-7B444588FAB7}"/>
              </a:ext>
            </a:extLst>
          </p:cNvPr>
          <p:cNvSpPr>
            <a:spLocks noGrp="1"/>
          </p:cNvSpPr>
          <p:nvPr>
            <p:ph type="sldNum" sz="quarter" idx="12"/>
          </p:nvPr>
        </p:nvSpPr>
        <p:spPr/>
        <p:txBody>
          <a:bodyPr/>
          <a:lstStyle/>
          <a:p>
            <a:fld id="{A7CD31F4-64FA-4BA0-9498-67783267A8C8}" type="slidenum">
              <a:rPr lang="en-US" smtClean="0"/>
              <a:t>‹N›</a:t>
            </a:fld>
            <a:endParaRPr lang="en-US" dirty="0"/>
          </a:p>
        </p:txBody>
      </p:sp>
    </p:spTree>
    <p:extLst>
      <p:ext uri="{BB962C8B-B14F-4D97-AF65-F5344CB8AC3E}">
        <p14:creationId xmlns:p14="http://schemas.microsoft.com/office/powerpoint/2010/main" val="3013351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C82BF6-A987-8B4C-B501-B3F321A2781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0E3F1A5-770E-1446-A1ED-93875B19FDC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A67DA95-68F8-EF4F-A9D6-E4EF8BDB879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11D61D3-65BC-D844-83F2-857453E01E1D}"/>
              </a:ext>
            </a:extLst>
          </p:cNvPr>
          <p:cNvSpPr>
            <a:spLocks noGrp="1"/>
          </p:cNvSpPr>
          <p:nvPr>
            <p:ph type="dt" sz="half" idx="10"/>
          </p:nvPr>
        </p:nvSpPr>
        <p:spPr/>
        <p:txBody>
          <a:bodyPr/>
          <a:lstStyle/>
          <a:p>
            <a:fld id="{72345051-2045-45DA-935E-2E3CA1A69ADC}" type="datetimeFigureOut">
              <a:rPr lang="en-US" smtClean="0"/>
              <a:t>5/14/2022</a:t>
            </a:fld>
            <a:endParaRPr lang="en-US" dirty="0"/>
          </a:p>
        </p:txBody>
      </p:sp>
      <p:sp>
        <p:nvSpPr>
          <p:cNvPr id="6" name="Segnaposto piè di pagina 5">
            <a:extLst>
              <a:ext uri="{FF2B5EF4-FFF2-40B4-BE49-F238E27FC236}">
                <a16:creationId xmlns:a16="http://schemas.microsoft.com/office/drawing/2014/main" id="{4E6D56D7-2601-6E45-8530-921F8AC08ADB}"/>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EDB5AD4F-1CDF-0648-84BC-B0F83C619445}"/>
              </a:ext>
            </a:extLst>
          </p:cNvPr>
          <p:cNvSpPr>
            <a:spLocks noGrp="1"/>
          </p:cNvSpPr>
          <p:nvPr>
            <p:ph type="sldNum" sz="quarter" idx="12"/>
          </p:nvPr>
        </p:nvSpPr>
        <p:spPr/>
        <p:txBody>
          <a:bodyPr/>
          <a:lstStyle/>
          <a:p>
            <a:fld id="{A7CD31F4-64FA-4BA0-9498-67783267A8C8}" type="slidenum">
              <a:rPr lang="en-US" smtClean="0"/>
              <a:t>‹N›</a:t>
            </a:fld>
            <a:endParaRPr lang="en-US" dirty="0"/>
          </a:p>
        </p:txBody>
      </p:sp>
    </p:spTree>
    <p:extLst>
      <p:ext uri="{BB962C8B-B14F-4D97-AF65-F5344CB8AC3E}">
        <p14:creationId xmlns:p14="http://schemas.microsoft.com/office/powerpoint/2010/main" val="550380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B9FF55-6791-6C41-8F0B-19488721CC2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DE06D58-1604-2C4D-9616-EEEB024604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910B0EC-1045-DF43-910A-ACCE4A0EBB7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6ADAC65-1BD7-AB4F-AA03-9056776C07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36553B9-5D81-9D40-9282-E7D39A54CD2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555F111-6344-1A4C-B6C1-405AEC023F30}"/>
              </a:ext>
            </a:extLst>
          </p:cNvPr>
          <p:cNvSpPr>
            <a:spLocks noGrp="1"/>
          </p:cNvSpPr>
          <p:nvPr>
            <p:ph type="dt" sz="half" idx="10"/>
          </p:nvPr>
        </p:nvSpPr>
        <p:spPr/>
        <p:txBody>
          <a:bodyPr/>
          <a:lstStyle/>
          <a:p>
            <a:fld id="{72345051-2045-45DA-935E-2E3CA1A69ADC}" type="datetimeFigureOut">
              <a:rPr lang="en-US" smtClean="0"/>
              <a:t>5/14/2022</a:t>
            </a:fld>
            <a:endParaRPr lang="en-US" dirty="0"/>
          </a:p>
        </p:txBody>
      </p:sp>
      <p:sp>
        <p:nvSpPr>
          <p:cNvPr id="8" name="Segnaposto piè di pagina 7">
            <a:extLst>
              <a:ext uri="{FF2B5EF4-FFF2-40B4-BE49-F238E27FC236}">
                <a16:creationId xmlns:a16="http://schemas.microsoft.com/office/drawing/2014/main" id="{4956C0C7-C451-064B-92D0-C94667EE115B}"/>
              </a:ext>
            </a:extLst>
          </p:cNvPr>
          <p:cNvSpPr>
            <a:spLocks noGrp="1"/>
          </p:cNvSpPr>
          <p:nvPr>
            <p:ph type="ftr" sz="quarter" idx="11"/>
          </p:nvPr>
        </p:nvSpPr>
        <p:spPr/>
        <p:txBody>
          <a:bodyPr/>
          <a:lstStyle/>
          <a:p>
            <a:endParaRPr lang="en-US" dirty="0"/>
          </a:p>
        </p:txBody>
      </p:sp>
      <p:sp>
        <p:nvSpPr>
          <p:cNvPr id="9" name="Segnaposto numero diapositiva 8">
            <a:extLst>
              <a:ext uri="{FF2B5EF4-FFF2-40B4-BE49-F238E27FC236}">
                <a16:creationId xmlns:a16="http://schemas.microsoft.com/office/drawing/2014/main" id="{2D9303A9-CBFF-DF4A-9A90-3E5E3739597F}"/>
              </a:ext>
            </a:extLst>
          </p:cNvPr>
          <p:cNvSpPr>
            <a:spLocks noGrp="1"/>
          </p:cNvSpPr>
          <p:nvPr>
            <p:ph type="sldNum" sz="quarter" idx="12"/>
          </p:nvPr>
        </p:nvSpPr>
        <p:spPr/>
        <p:txBody>
          <a:bodyPr/>
          <a:lstStyle/>
          <a:p>
            <a:fld id="{A7CD31F4-64FA-4BA0-9498-67783267A8C8}" type="slidenum">
              <a:rPr lang="en-US" smtClean="0"/>
              <a:t>‹N›</a:t>
            </a:fld>
            <a:endParaRPr lang="en-US" dirty="0"/>
          </a:p>
        </p:txBody>
      </p:sp>
    </p:spTree>
    <p:extLst>
      <p:ext uri="{BB962C8B-B14F-4D97-AF65-F5344CB8AC3E}">
        <p14:creationId xmlns:p14="http://schemas.microsoft.com/office/powerpoint/2010/main" val="163603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B2224D-E823-ED44-8778-A036962A00E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2AA7CB0-F509-2741-AC44-C5902104258C}"/>
              </a:ext>
            </a:extLst>
          </p:cNvPr>
          <p:cNvSpPr>
            <a:spLocks noGrp="1"/>
          </p:cNvSpPr>
          <p:nvPr>
            <p:ph type="dt" sz="half" idx="10"/>
          </p:nvPr>
        </p:nvSpPr>
        <p:spPr/>
        <p:txBody>
          <a:bodyPr/>
          <a:lstStyle/>
          <a:p>
            <a:fld id="{72345051-2045-45DA-935E-2E3CA1A69ADC}" type="datetimeFigureOut">
              <a:rPr lang="en-US" smtClean="0"/>
              <a:t>5/14/2022</a:t>
            </a:fld>
            <a:endParaRPr lang="en-US" dirty="0"/>
          </a:p>
        </p:txBody>
      </p:sp>
      <p:sp>
        <p:nvSpPr>
          <p:cNvPr id="4" name="Segnaposto piè di pagina 3">
            <a:extLst>
              <a:ext uri="{FF2B5EF4-FFF2-40B4-BE49-F238E27FC236}">
                <a16:creationId xmlns:a16="http://schemas.microsoft.com/office/drawing/2014/main" id="{A84A84E7-ABE9-0447-9D35-14B7E7385988}"/>
              </a:ext>
            </a:extLst>
          </p:cNvPr>
          <p:cNvSpPr>
            <a:spLocks noGrp="1"/>
          </p:cNvSpPr>
          <p:nvPr>
            <p:ph type="ftr" sz="quarter" idx="11"/>
          </p:nvPr>
        </p:nvSpPr>
        <p:spPr/>
        <p:txBody>
          <a:bodyPr/>
          <a:lstStyle/>
          <a:p>
            <a:endParaRPr lang="en-US" dirty="0"/>
          </a:p>
        </p:txBody>
      </p:sp>
      <p:sp>
        <p:nvSpPr>
          <p:cNvPr id="5" name="Segnaposto numero diapositiva 4">
            <a:extLst>
              <a:ext uri="{FF2B5EF4-FFF2-40B4-BE49-F238E27FC236}">
                <a16:creationId xmlns:a16="http://schemas.microsoft.com/office/drawing/2014/main" id="{689E1986-1A4E-C54A-B776-059CB3E20E5B}"/>
              </a:ext>
            </a:extLst>
          </p:cNvPr>
          <p:cNvSpPr>
            <a:spLocks noGrp="1"/>
          </p:cNvSpPr>
          <p:nvPr>
            <p:ph type="sldNum" sz="quarter" idx="12"/>
          </p:nvPr>
        </p:nvSpPr>
        <p:spPr/>
        <p:txBody>
          <a:bodyPr/>
          <a:lstStyle/>
          <a:p>
            <a:fld id="{A7CD31F4-64FA-4BA0-9498-67783267A8C8}" type="slidenum">
              <a:rPr lang="en-US" smtClean="0"/>
              <a:t>‹N›</a:t>
            </a:fld>
            <a:endParaRPr lang="en-US" dirty="0"/>
          </a:p>
        </p:txBody>
      </p:sp>
    </p:spTree>
    <p:extLst>
      <p:ext uri="{BB962C8B-B14F-4D97-AF65-F5344CB8AC3E}">
        <p14:creationId xmlns:p14="http://schemas.microsoft.com/office/powerpoint/2010/main" val="749673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78A7032-63CA-9A4D-B97D-C364AC1F4910}"/>
              </a:ext>
            </a:extLst>
          </p:cNvPr>
          <p:cNvSpPr>
            <a:spLocks noGrp="1"/>
          </p:cNvSpPr>
          <p:nvPr>
            <p:ph type="dt" sz="half" idx="10"/>
          </p:nvPr>
        </p:nvSpPr>
        <p:spPr/>
        <p:txBody>
          <a:bodyPr/>
          <a:lstStyle/>
          <a:p>
            <a:fld id="{72345051-2045-45DA-935E-2E3CA1A69ADC}" type="datetimeFigureOut">
              <a:rPr lang="en-US" smtClean="0"/>
              <a:t>5/14/2022</a:t>
            </a:fld>
            <a:endParaRPr lang="en-US" dirty="0"/>
          </a:p>
        </p:txBody>
      </p:sp>
      <p:sp>
        <p:nvSpPr>
          <p:cNvPr id="3" name="Segnaposto piè di pagina 2">
            <a:extLst>
              <a:ext uri="{FF2B5EF4-FFF2-40B4-BE49-F238E27FC236}">
                <a16:creationId xmlns:a16="http://schemas.microsoft.com/office/drawing/2014/main" id="{A934DF03-A827-F04D-A474-9EB53EBFA010}"/>
              </a:ext>
            </a:extLst>
          </p:cNvPr>
          <p:cNvSpPr>
            <a:spLocks noGrp="1"/>
          </p:cNvSpPr>
          <p:nvPr>
            <p:ph type="ftr" sz="quarter" idx="11"/>
          </p:nvPr>
        </p:nvSpPr>
        <p:spPr/>
        <p:txBody>
          <a:bodyPr/>
          <a:lstStyle/>
          <a:p>
            <a:endParaRPr lang="en-US" dirty="0"/>
          </a:p>
        </p:txBody>
      </p:sp>
      <p:sp>
        <p:nvSpPr>
          <p:cNvPr id="4" name="Segnaposto numero diapositiva 3">
            <a:extLst>
              <a:ext uri="{FF2B5EF4-FFF2-40B4-BE49-F238E27FC236}">
                <a16:creationId xmlns:a16="http://schemas.microsoft.com/office/drawing/2014/main" id="{E99D91B2-598F-6C4B-BCD4-6029C0E6970A}"/>
              </a:ext>
            </a:extLst>
          </p:cNvPr>
          <p:cNvSpPr>
            <a:spLocks noGrp="1"/>
          </p:cNvSpPr>
          <p:nvPr>
            <p:ph type="sldNum" sz="quarter" idx="12"/>
          </p:nvPr>
        </p:nvSpPr>
        <p:spPr/>
        <p:txBody>
          <a:bodyPr/>
          <a:lstStyle/>
          <a:p>
            <a:fld id="{A7CD31F4-64FA-4BA0-9498-67783267A8C8}" type="slidenum">
              <a:rPr lang="en-US" smtClean="0"/>
              <a:t>‹N›</a:t>
            </a:fld>
            <a:endParaRPr lang="en-US" dirty="0"/>
          </a:p>
        </p:txBody>
      </p:sp>
    </p:spTree>
    <p:extLst>
      <p:ext uri="{BB962C8B-B14F-4D97-AF65-F5344CB8AC3E}">
        <p14:creationId xmlns:p14="http://schemas.microsoft.com/office/powerpoint/2010/main" val="2165636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A3C8C4-B483-C341-A662-38D6F8ACD9F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76A5F14-4369-2145-9D9E-9B4B82BFC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7849708-1EC2-934E-A305-6FB3984909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F854EBE-252C-BD4E-BB03-1A08B641E3E7}"/>
              </a:ext>
            </a:extLst>
          </p:cNvPr>
          <p:cNvSpPr>
            <a:spLocks noGrp="1"/>
          </p:cNvSpPr>
          <p:nvPr>
            <p:ph type="dt" sz="half" idx="10"/>
          </p:nvPr>
        </p:nvSpPr>
        <p:spPr/>
        <p:txBody>
          <a:bodyPr/>
          <a:lstStyle/>
          <a:p>
            <a:fld id="{72345051-2045-45DA-935E-2E3CA1A69ADC}" type="datetimeFigureOut">
              <a:rPr lang="en-US" smtClean="0"/>
              <a:t>5/14/2022</a:t>
            </a:fld>
            <a:endParaRPr lang="en-US" dirty="0"/>
          </a:p>
        </p:txBody>
      </p:sp>
      <p:sp>
        <p:nvSpPr>
          <p:cNvPr id="6" name="Segnaposto piè di pagina 5">
            <a:extLst>
              <a:ext uri="{FF2B5EF4-FFF2-40B4-BE49-F238E27FC236}">
                <a16:creationId xmlns:a16="http://schemas.microsoft.com/office/drawing/2014/main" id="{3B25B59C-F4AC-084C-A5FE-817D23E5F249}"/>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8E4DC631-1B4F-BD40-96B8-80B25DDB67E7}"/>
              </a:ext>
            </a:extLst>
          </p:cNvPr>
          <p:cNvSpPr>
            <a:spLocks noGrp="1"/>
          </p:cNvSpPr>
          <p:nvPr>
            <p:ph type="sldNum" sz="quarter" idx="12"/>
          </p:nvPr>
        </p:nvSpPr>
        <p:spPr/>
        <p:txBody>
          <a:bodyPr/>
          <a:lstStyle/>
          <a:p>
            <a:fld id="{A7CD31F4-64FA-4BA0-9498-67783267A8C8}" type="slidenum">
              <a:rPr lang="en-US" smtClean="0"/>
              <a:t>‹N›</a:t>
            </a:fld>
            <a:endParaRPr lang="en-US" dirty="0"/>
          </a:p>
        </p:txBody>
      </p:sp>
    </p:spTree>
    <p:extLst>
      <p:ext uri="{BB962C8B-B14F-4D97-AF65-F5344CB8AC3E}">
        <p14:creationId xmlns:p14="http://schemas.microsoft.com/office/powerpoint/2010/main" val="1010140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3E3DDA-343F-F94E-902D-879558591F2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4428567-A50F-E349-912E-403B0D556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BB519F1E-5747-C84B-A800-7310EC56FF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5A6AFEE-25CC-5341-AAD7-BA434C27AD80}"/>
              </a:ext>
            </a:extLst>
          </p:cNvPr>
          <p:cNvSpPr>
            <a:spLocks noGrp="1"/>
          </p:cNvSpPr>
          <p:nvPr>
            <p:ph type="dt" sz="half" idx="10"/>
          </p:nvPr>
        </p:nvSpPr>
        <p:spPr/>
        <p:txBody>
          <a:bodyPr/>
          <a:lstStyle/>
          <a:p>
            <a:fld id="{72345051-2045-45DA-935E-2E3CA1A69ADC}" type="datetimeFigureOut">
              <a:rPr lang="en-US" smtClean="0"/>
              <a:t>5/14/2022</a:t>
            </a:fld>
            <a:endParaRPr lang="en-US" dirty="0"/>
          </a:p>
        </p:txBody>
      </p:sp>
      <p:sp>
        <p:nvSpPr>
          <p:cNvPr id="6" name="Segnaposto piè di pagina 5">
            <a:extLst>
              <a:ext uri="{FF2B5EF4-FFF2-40B4-BE49-F238E27FC236}">
                <a16:creationId xmlns:a16="http://schemas.microsoft.com/office/drawing/2014/main" id="{5918E42D-0578-DD4A-BFEE-25C9E0FDDBE5}"/>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256952D9-9596-B145-B29A-CEAD38900DDF}"/>
              </a:ext>
            </a:extLst>
          </p:cNvPr>
          <p:cNvSpPr>
            <a:spLocks noGrp="1"/>
          </p:cNvSpPr>
          <p:nvPr>
            <p:ph type="sldNum" sz="quarter" idx="12"/>
          </p:nvPr>
        </p:nvSpPr>
        <p:spPr/>
        <p:txBody>
          <a:bodyPr/>
          <a:lstStyle/>
          <a:p>
            <a:fld id="{A7CD31F4-64FA-4BA0-9498-67783267A8C8}" type="slidenum">
              <a:rPr lang="en-US" smtClean="0"/>
              <a:t>‹N›</a:t>
            </a:fld>
            <a:endParaRPr lang="en-US" dirty="0"/>
          </a:p>
        </p:txBody>
      </p:sp>
    </p:spTree>
    <p:extLst>
      <p:ext uri="{BB962C8B-B14F-4D97-AF65-F5344CB8AC3E}">
        <p14:creationId xmlns:p14="http://schemas.microsoft.com/office/powerpoint/2010/main" val="226612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6CF61FE-F5A3-8C4F-A4D2-48ABCE1226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051C168-6D78-AE44-91F0-7B42083FD5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5B45966-79F6-F346-AE64-4E50BC0744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5/14/2022</a:t>
            </a:fld>
            <a:endParaRPr lang="en-US" dirty="0"/>
          </a:p>
        </p:txBody>
      </p:sp>
      <p:sp>
        <p:nvSpPr>
          <p:cNvPr id="5" name="Segnaposto piè di pagina 4">
            <a:extLst>
              <a:ext uri="{FF2B5EF4-FFF2-40B4-BE49-F238E27FC236}">
                <a16:creationId xmlns:a16="http://schemas.microsoft.com/office/drawing/2014/main" id="{CAD9227C-B9CE-E644-9EBE-48A319F55C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a:extLst>
              <a:ext uri="{FF2B5EF4-FFF2-40B4-BE49-F238E27FC236}">
                <a16:creationId xmlns:a16="http://schemas.microsoft.com/office/drawing/2014/main" id="{FFB09D2A-0092-884F-A918-E07A4767A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‹N›</a:t>
            </a:fld>
            <a:endParaRPr lang="en-US" dirty="0"/>
          </a:p>
        </p:txBody>
      </p:sp>
    </p:spTree>
    <p:extLst>
      <p:ext uri="{BB962C8B-B14F-4D97-AF65-F5344CB8AC3E}">
        <p14:creationId xmlns:p14="http://schemas.microsoft.com/office/powerpoint/2010/main" val="217388586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F157453-646D-11EE-645B-61473E6268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B5E9D23-38A9-4C21-84D6-1B0E0837AC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F37A57-E92C-F1E1-089F-5D0304CAB0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D18F5-ED0F-4ABD-B206-627C27EBFDF5}" type="datetimeFigureOut">
              <a:rPr lang="it-IT" smtClean="0"/>
              <a:t>14/05/2022</a:t>
            </a:fld>
            <a:endParaRPr lang="it-IT"/>
          </a:p>
        </p:txBody>
      </p:sp>
      <p:sp>
        <p:nvSpPr>
          <p:cNvPr id="5" name="Segnaposto piè di pagina 4">
            <a:extLst>
              <a:ext uri="{FF2B5EF4-FFF2-40B4-BE49-F238E27FC236}">
                <a16:creationId xmlns:a16="http://schemas.microsoft.com/office/drawing/2014/main" id="{8B652F98-6618-711B-7493-AD6B356005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B6C7686-9F6E-D365-49CD-C356DB2BF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2E0804-8858-4ABE-AEB8-4F104FFC4A42}" type="slidenum">
              <a:rPr lang="it-IT" smtClean="0"/>
              <a:t>‹N›</a:t>
            </a:fld>
            <a:endParaRPr lang="it-IT"/>
          </a:p>
        </p:txBody>
      </p:sp>
    </p:spTree>
    <p:extLst>
      <p:ext uri="{BB962C8B-B14F-4D97-AF65-F5344CB8AC3E}">
        <p14:creationId xmlns:p14="http://schemas.microsoft.com/office/powerpoint/2010/main" val="1780893440"/>
      </p:ext>
    </p:extLst>
  </p:cSld>
  <p:clrMap bg1="lt1" tx1="dk1" bg2="lt2" tx2="dk2" accent1="accent1" accent2="accent2" accent3="accent3" accent4="accent4" accent5="accent5" accent6="accent6" hlink="hlink" folHlink="folHlink"/>
  <p:sldLayoutIdLst>
    <p:sldLayoutId id="2147483652"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parcocollieuganei.com/fotoGallery/31397_349_PRCLE.jpeg"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5" name="Picture 1">
            <a:extLst>
              <a:ext uri="{FF2B5EF4-FFF2-40B4-BE49-F238E27FC236}">
                <a16:creationId xmlns:a16="http://schemas.microsoft.com/office/drawing/2014/main" id="{A037ED55-11A2-C689-7972-D46BC7D62E8F}"/>
              </a:ext>
            </a:extLst>
          </p:cNvPr>
          <p:cNvPicPr>
            <a:picLocks noChangeAspect="1"/>
          </p:cNvPicPr>
          <p:nvPr/>
        </p:nvPicPr>
        <p:blipFill>
          <a:blip r:embed="rId2">
            <a:extLst>
              <a:ext uri="{28A0092B-C50C-407E-A947-70E740481C1C}">
                <a14:useLocalDpi xmlns:a14="http://schemas.microsoft.com/office/drawing/2010/main" val="0"/>
              </a:ext>
            </a:extLst>
          </a:blip>
          <a:srcRect t="11049" b="11049"/>
          <a:stretch/>
        </p:blipFill>
        <p:spPr>
          <a:xfrm>
            <a:off x="-3028" y="0"/>
            <a:ext cx="12191980" cy="6331872"/>
          </a:xfrm>
          <a:custGeom>
            <a:avLst/>
            <a:gdLst/>
            <a:ahLst/>
            <a:cxnLst/>
            <a:rect l="l" t="t" r="r" b="b"/>
            <a:pathLst>
              <a:path w="12188952" h="6315978">
                <a:moveTo>
                  <a:pt x="6486084" y="6245969"/>
                </a:moveTo>
                <a:lnTo>
                  <a:pt x="6485084" y="6246049"/>
                </a:lnTo>
                <a:lnTo>
                  <a:pt x="6484857" y="6246597"/>
                </a:lnTo>
                <a:close/>
                <a:moveTo>
                  <a:pt x="0" y="0"/>
                </a:moveTo>
                <a:lnTo>
                  <a:pt x="12188952" y="0"/>
                </a:lnTo>
                <a:lnTo>
                  <a:pt x="12188952" y="5238584"/>
                </a:lnTo>
                <a:lnTo>
                  <a:pt x="12150377" y="5251521"/>
                </a:lnTo>
                <a:cubicBezTo>
                  <a:pt x="11896790" y="5332759"/>
                  <a:pt x="11641002" y="5407122"/>
                  <a:pt x="11383290" y="5474518"/>
                </a:cubicBezTo>
                <a:cubicBezTo>
                  <a:pt x="10968422" y="5584862"/>
                  <a:pt x="10550113" y="5680933"/>
                  <a:pt x="10129257" y="5765538"/>
                </a:cubicBezTo>
                <a:cubicBezTo>
                  <a:pt x="9796024" y="5832470"/>
                  <a:pt x="9461557" y="5892407"/>
                  <a:pt x="9125853" y="5945322"/>
                </a:cubicBezTo>
                <a:cubicBezTo>
                  <a:pt x="8804164" y="5996289"/>
                  <a:pt x="8481635" y="6042032"/>
                  <a:pt x="8158253" y="6082550"/>
                </a:cubicBezTo>
                <a:cubicBezTo>
                  <a:pt x="7910683" y="6113512"/>
                  <a:pt x="7662604" y="6139760"/>
                  <a:pt x="7414269" y="6164607"/>
                </a:cubicBezTo>
                <a:lnTo>
                  <a:pt x="6648435" y="6232122"/>
                </a:lnTo>
                <a:lnTo>
                  <a:pt x="6632990" y="6234248"/>
                </a:lnTo>
                <a:lnTo>
                  <a:pt x="6486833" y="6245909"/>
                </a:lnTo>
                <a:lnTo>
                  <a:pt x="6496346" y="6247777"/>
                </a:lnTo>
                <a:cubicBezTo>
                  <a:pt x="6508052" y="6248255"/>
                  <a:pt x="6520188" y="6246025"/>
                  <a:pt x="6531910" y="6246025"/>
                </a:cubicBezTo>
                <a:cubicBezTo>
                  <a:pt x="6548092" y="6246025"/>
                  <a:pt x="6564274" y="6243349"/>
                  <a:pt x="6580582" y="6242968"/>
                </a:cubicBezTo>
                <a:cubicBezTo>
                  <a:pt x="6812863" y="6237362"/>
                  <a:pt x="7044888" y="6224874"/>
                  <a:pt x="7276786" y="6209583"/>
                </a:cubicBezTo>
                <a:cubicBezTo>
                  <a:pt x="7626289" y="6186522"/>
                  <a:pt x="7975537" y="6157599"/>
                  <a:pt x="8324021" y="6120393"/>
                </a:cubicBezTo>
                <a:cubicBezTo>
                  <a:pt x="8610708" y="6090322"/>
                  <a:pt x="8896668" y="6054773"/>
                  <a:pt x="9181917" y="6013745"/>
                </a:cubicBezTo>
                <a:cubicBezTo>
                  <a:pt x="9567644" y="5957937"/>
                  <a:pt x="9951549" y="5891515"/>
                  <a:pt x="10333632" y="5814466"/>
                </a:cubicBezTo>
                <a:cubicBezTo>
                  <a:pt x="10795390" y="5720942"/>
                  <a:pt x="11253196" y="5610599"/>
                  <a:pt x="11705652" y="5479871"/>
                </a:cubicBezTo>
                <a:cubicBezTo>
                  <a:pt x="11821473" y="5446749"/>
                  <a:pt x="11936790" y="5411956"/>
                  <a:pt x="12051568" y="5375503"/>
                </a:cubicBezTo>
                <a:lnTo>
                  <a:pt x="12188952" y="5329668"/>
                </a:lnTo>
                <a:lnTo>
                  <a:pt x="12188952" y="5386556"/>
                </a:lnTo>
                <a:lnTo>
                  <a:pt x="12076928" y="5424811"/>
                </a:lnTo>
                <a:cubicBezTo>
                  <a:pt x="11897733" y="5481750"/>
                  <a:pt x="11717375" y="5535106"/>
                  <a:pt x="11536062" y="5585626"/>
                </a:cubicBezTo>
                <a:cubicBezTo>
                  <a:pt x="11240964" y="5667426"/>
                  <a:pt x="10943702" y="5740182"/>
                  <a:pt x="10644147" y="5805801"/>
                </a:cubicBezTo>
                <a:cubicBezTo>
                  <a:pt x="10327134" y="5875371"/>
                  <a:pt x="10008594" y="5936951"/>
                  <a:pt x="9688523" y="5990555"/>
                </a:cubicBezTo>
                <a:cubicBezTo>
                  <a:pt x="9422479" y="6035151"/>
                  <a:pt x="9155707" y="6074815"/>
                  <a:pt x="8888222" y="6109562"/>
                </a:cubicBezTo>
                <a:cubicBezTo>
                  <a:pt x="8685119" y="6135810"/>
                  <a:pt x="8482017" y="6160529"/>
                  <a:pt x="8278280" y="6180915"/>
                </a:cubicBezTo>
                <a:cubicBezTo>
                  <a:pt x="8040138" y="6204234"/>
                  <a:pt x="7801742" y="6226276"/>
                  <a:pt x="7562964" y="6243987"/>
                </a:cubicBezTo>
                <a:cubicBezTo>
                  <a:pt x="7252960" y="6266921"/>
                  <a:pt x="6942828" y="6285270"/>
                  <a:pt x="6632187" y="6296737"/>
                </a:cubicBezTo>
                <a:cubicBezTo>
                  <a:pt x="6479287" y="6302344"/>
                  <a:pt x="6326388" y="6306294"/>
                  <a:pt x="6173488" y="6311007"/>
                </a:cubicBezTo>
                <a:cubicBezTo>
                  <a:pt x="6134854" y="6308868"/>
                  <a:pt x="6096108" y="6310536"/>
                  <a:pt x="6057794" y="6315978"/>
                </a:cubicBezTo>
                <a:lnTo>
                  <a:pt x="5751996" y="6315978"/>
                </a:lnTo>
                <a:lnTo>
                  <a:pt x="5672488" y="6311263"/>
                </a:lnTo>
                <a:cubicBezTo>
                  <a:pt x="5434474" y="6298522"/>
                  <a:pt x="5196460" y="6284379"/>
                  <a:pt x="4958318" y="6274057"/>
                </a:cubicBezTo>
                <a:cubicBezTo>
                  <a:pt x="4650863" y="6261314"/>
                  <a:pt x="4343789" y="6240293"/>
                  <a:pt x="4037608" y="6210349"/>
                </a:cubicBezTo>
                <a:cubicBezTo>
                  <a:pt x="3712313" y="6178622"/>
                  <a:pt x="3387784" y="6143073"/>
                  <a:pt x="3062363" y="6109180"/>
                </a:cubicBezTo>
                <a:cubicBezTo>
                  <a:pt x="2724032" y="6074014"/>
                  <a:pt x="2386379" y="6033329"/>
                  <a:pt x="2049401" y="5987115"/>
                </a:cubicBezTo>
                <a:cubicBezTo>
                  <a:pt x="1671140" y="5935639"/>
                  <a:pt x="1294034" y="5876390"/>
                  <a:pt x="918071" y="5809370"/>
                </a:cubicBezTo>
                <a:cubicBezTo>
                  <a:pt x="656868" y="5762353"/>
                  <a:pt x="396811" y="5710876"/>
                  <a:pt x="138075" y="5653651"/>
                </a:cubicBezTo>
                <a:lnTo>
                  <a:pt x="0" y="5621436"/>
                </a:lnTo>
                <a:lnTo>
                  <a:pt x="0" y="5563063"/>
                </a:lnTo>
                <a:lnTo>
                  <a:pt x="284302" y="5628311"/>
                </a:lnTo>
                <a:cubicBezTo>
                  <a:pt x="672667" y="5711258"/>
                  <a:pt x="1063326" y="5781974"/>
                  <a:pt x="1455514" y="5844025"/>
                </a:cubicBezTo>
                <a:cubicBezTo>
                  <a:pt x="1739014" y="5888750"/>
                  <a:pt x="2022899" y="5929905"/>
                  <a:pt x="2301302" y="5964052"/>
                </a:cubicBezTo>
                <a:cubicBezTo>
                  <a:pt x="2293275" y="5966728"/>
                  <a:pt x="2282320" y="5956407"/>
                  <a:pt x="2268814" y="5953859"/>
                </a:cubicBezTo>
                <a:cubicBezTo>
                  <a:pt x="1773838" y="5859481"/>
                  <a:pt x="1283331" y="5745662"/>
                  <a:pt x="797280" y="5612384"/>
                </a:cubicBezTo>
                <a:cubicBezTo>
                  <a:pt x="564618" y="5548676"/>
                  <a:pt x="333400" y="5480444"/>
                  <a:pt x="103626" y="5407689"/>
                </a:cubicBezTo>
                <a:lnTo>
                  <a:pt x="0" y="5372617"/>
                </a:lnTo>
                <a:close/>
              </a:path>
            </a:pathLst>
          </a:custGeom>
        </p:spPr>
      </p:pic>
      <p:sp>
        <p:nvSpPr>
          <p:cNvPr id="5" name="CasellaDiTesto 4">
            <a:extLst>
              <a:ext uri="{FF2B5EF4-FFF2-40B4-BE49-F238E27FC236}">
                <a16:creationId xmlns:a16="http://schemas.microsoft.com/office/drawing/2014/main" id="{C9ABD1AA-25D3-9EA8-44A7-FBB376DA1605}"/>
              </a:ext>
            </a:extLst>
          </p:cNvPr>
          <p:cNvSpPr txBox="1"/>
          <p:nvPr/>
        </p:nvSpPr>
        <p:spPr>
          <a:xfrm>
            <a:off x="6653674" y="526128"/>
            <a:ext cx="5163572" cy="3046988"/>
          </a:xfrm>
          <a:prstGeom prst="rect">
            <a:avLst/>
          </a:prstGeom>
          <a:noFill/>
        </p:spPr>
        <p:txBody>
          <a:bodyPr wrap="square" rtlCol="0">
            <a:spAutoFit/>
          </a:bodyPr>
          <a:lstStyle/>
          <a:p>
            <a:r>
              <a:rPr lang="it-IT" sz="4800" b="1" dirty="0">
                <a:solidFill>
                  <a:schemeClr val="bg1"/>
                </a:solidFill>
                <a:latin typeface="Engravers MT" panose="02090707080505020304" pitchFamily="18" charset="0"/>
              </a:rPr>
              <a:t>Il Parco regionale dei Colli Euganei </a:t>
            </a:r>
          </a:p>
        </p:txBody>
      </p:sp>
      <p:sp>
        <p:nvSpPr>
          <p:cNvPr id="6" name="CasellaDiTesto 5">
            <a:extLst>
              <a:ext uri="{FF2B5EF4-FFF2-40B4-BE49-F238E27FC236}">
                <a16:creationId xmlns:a16="http://schemas.microsoft.com/office/drawing/2014/main" id="{5D1C77E6-89AB-1DA4-752C-51F1EDF0F626}"/>
              </a:ext>
            </a:extLst>
          </p:cNvPr>
          <p:cNvSpPr txBox="1"/>
          <p:nvPr/>
        </p:nvSpPr>
        <p:spPr>
          <a:xfrm>
            <a:off x="106624" y="6331872"/>
            <a:ext cx="2562834" cy="461665"/>
          </a:xfrm>
          <a:prstGeom prst="rect">
            <a:avLst/>
          </a:prstGeom>
          <a:noFill/>
        </p:spPr>
        <p:txBody>
          <a:bodyPr wrap="square" rtlCol="0">
            <a:spAutoFit/>
          </a:bodyPr>
          <a:lstStyle/>
          <a:p>
            <a:r>
              <a:rPr lang="it-IT" sz="1200" dirty="0">
                <a:solidFill>
                  <a:schemeClr val="accent3">
                    <a:lumMod val="75000"/>
                  </a:schemeClr>
                </a:solidFill>
                <a:latin typeface="Avenir Next LT Pro" panose="020B0504020202020204" pitchFamily="34" charset="0"/>
              </a:rPr>
              <a:t>Elena Garavello, Anna </a:t>
            </a:r>
            <a:r>
              <a:rPr lang="it-IT" sz="1200" dirty="0" err="1">
                <a:solidFill>
                  <a:schemeClr val="accent3">
                    <a:lumMod val="75000"/>
                  </a:schemeClr>
                </a:solidFill>
                <a:latin typeface="Avenir Next LT Pro" panose="020B0504020202020204" pitchFamily="34" charset="0"/>
              </a:rPr>
              <a:t>Coronin</a:t>
            </a:r>
            <a:r>
              <a:rPr lang="it-IT" sz="1200" dirty="0">
                <a:solidFill>
                  <a:schemeClr val="accent3">
                    <a:lumMod val="75000"/>
                  </a:schemeClr>
                </a:solidFill>
                <a:latin typeface="Avenir Next LT Pro" panose="020B0504020202020204" pitchFamily="34" charset="0"/>
              </a:rPr>
              <a:t>, Alice </a:t>
            </a:r>
            <a:r>
              <a:rPr lang="it-IT" sz="1200" dirty="0" err="1">
                <a:solidFill>
                  <a:schemeClr val="accent3">
                    <a:lumMod val="75000"/>
                  </a:schemeClr>
                </a:solidFill>
                <a:latin typeface="Avenir Next LT Pro" panose="020B0504020202020204" pitchFamily="34" charset="0"/>
              </a:rPr>
              <a:t>Pinarello</a:t>
            </a:r>
            <a:r>
              <a:rPr lang="it-IT" sz="1200" dirty="0">
                <a:solidFill>
                  <a:schemeClr val="accent3">
                    <a:lumMod val="75000"/>
                  </a:schemeClr>
                </a:solidFill>
                <a:latin typeface="Avenir Next LT Pro" panose="020B0504020202020204" pitchFamily="34" charset="0"/>
              </a:rPr>
              <a:t>, Laura Carraro</a:t>
            </a:r>
          </a:p>
        </p:txBody>
      </p:sp>
    </p:spTree>
    <p:extLst>
      <p:ext uri="{BB962C8B-B14F-4D97-AF65-F5344CB8AC3E}">
        <p14:creationId xmlns:p14="http://schemas.microsoft.com/office/powerpoint/2010/main" val="835971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7">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descr="Immagine che contiene fumo, treno, esterni, rotaie&#10;&#10;Descrizione generata automaticamente">
            <a:extLst>
              <a:ext uri="{FF2B5EF4-FFF2-40B4-BE49-F238E27FC236}">
                <a16:creationId xmlns:a16="http://schemas.microsoft.com/office/drawing/2014/main" id="{C5FB8A95-E14A-0A42-A07D-F703520F063B}"/>
              </a:ext>
            </a:extLst>
          </p:cNvPr>
          <p:cNvPicPr>
            <a:picLocks noChangeAspect="1"/>
          </p:cNvPicPr>
          <p:nvPr/>
        </p:nvPicPr>
        <p:blipFill rotWithShape="1">
          <a:blip r:embed="rId2">
            <a:alphaModFix amt="50000"/>
          </a:blip>
          <a:srcRect t="15709" r="-1" b="-1"/>
          <a:stretch/>
        </p:blipFill>
        <p:spPr>
          <a:xfrm>
            <a:off x="20" y="10"/>
            <a:ext cx="12188930" cy="6857990"/>
          </a:xfrm>
          <a:prstGeom prst="rect">
            <a:avLst/>
          </a:prstGeom>
        </p:spPr>
      </p:pic>
      <p:sp>
        <p:nvSpPr>
          <p:cNvPr id="3" name="CasellaDiTesto 2">
            <a:extLst>
              <a:ext uri="{FF2B5EF4-FFF2-40B4-BE49-F238E27FC236}">
                <a16:creationId xmlns:a16="http://schemas.microsoft.com/office/drawing/2014/main" id="{FCFC535A-99A0-7441-8092-5D78C32D01C5}"/>
              </a:ext>
            </a:extLst>
          </p:cNvPr>
          <p:cNvSpPr txBox="1"/>
          <p:nvPr/>
        </p:nvSpPr>
        <p:spPr>
          <a:xfrm>
            <a:off x="1524000" y="1122363"/>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a:solidFill>
                  <a:srgbClr val="FFFFFF"/>
                </a:solidFill>
                <a:latin typeface="+mj-lt"/>
                <a:ea typeface="+mj-ea"/>
                <a:cs typeface="+mj-cs"/>
              </a:rPr>
              <a:t>I CEMENTIFICI  </a:t>
            </a:r>
          </a:p>
        </p:txBody>
      </p:sp>
      <p:sp>
        <p:nvSpPr>
          <p:cNvPr id="20"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33680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8A120C2-CBCF-7548-8C45-AAD2C25191BD}"/>
              </a:ext>
            </a:extLst>
          </p:cNvPr>
          <p:cNvSpPr txBox="1"/>
          <p:nvPr/>
        </p:nvSpPr>
        <p:spPr>
          <a:xfrm>
            <a:off x="640079" y="325369"/>
            <a:ext cx="4670097" cy="163430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a:latin typeface="Arial" panose="020B0604020202020204" pitchFamily="34" charset="0"/>
                <a:ea typeface="+mj-ea"/>
                <a:cs typeface="Arial" panose="020B0604020202020204" pitchFamily="34" charset="0"/>
              </a:rPr>
              <a:t>I CEMENTIFICI </a:t>
            </a:r>
          </a:p>
        </p:txBody>
      </p:sp>
      <p:sp>
        <p:nvSpPr>
          <p:cNvPr id="4" name="CasellaDiTesto 3">
            <a:extLst>
              <a:ext uri="{FF2B5EF4-FFF2-40B4-BE49-F238E27FC236}">
                <a16:creationId xmlns:a16="http://schemas.microsoft.com/office/drawing/2014/main" id="{2DBE5D8E-88AE-364E-8105-D38DACBBD418}"/>
              </a:ext>
            </a:extLst>
          </p:cNvPr>
          <p:cNvSpPr txBox="1"/>
          <p:nvPr/>
        </p:nvSpPr>
        <p:spPr>
          <a:xfrm>
            <a:off x="280274" y="2700999"/>
            <a:ext cx="4901325" cy="3977168"/>
          </a:xfrm>
          <a:prstGeom prst="rect">
            <a:avLst/>
          </a:prstGeom>
        </p:spPr>
        <p:txBody>
          <a:bodyPr vert="horz" lIns="91440" tIns="45720" rIns="91440" bIns="45720" rtlCol="0">
            <a:normAutofit lnSpcReduction="10000"/>
          </a:bodyPr>
          <a:lstStyle/>
          <a:p>
            <a:pPr indent="-228600">
              <a:lnSpc>
                <a:spcPct val="110000"/>
              </a:lnSpc>
              <a:spcAft>
                <a:spcPts val="600"/>
              </a:spcAft>
              <a:buFont typeface="Arial" panose="020B0604020202020204" pitchFamily="34" charset="0"/>
              <a:buChar char="•"/>
            </a:pPr>
            <a:r>
              <a:rPr lang="it-IT" sz="1600" b="1" dirty="0">
                <a:latin typeface="Avenir Next LT Pro" panose="020B0504020202020204" pitchFamily="34" charset="77"/>
              </a:rPr>
              <a:t>Funzione </a:t>
            </a:r>
            <a:r>
              <a:rPr lang="it-IT" sz="1600" dirty="0">
                <a:latin typeface="Avenir Next LT Pro" panose="020B0504020202020204" pitchFamily="34" charset="77"/>
                <a:sym typeface="Wingdings" pitchFamily="2" charset="2"/>
              </a:rPr>
              <a:t> produrre cemento di qualità destinato ad un proprio mercato</a:t>
            </a:r>
          </a:p>
          <a:p>
            <a:pPr indent="-228600">
              <a:lnSpc>
                <a:spcPct val="110000"/>
              </a:lnSpc>
              <a:spcAft>
                <a:spcPts val="600"/>
              </a:spcAft>
              <a:buFont typeface="Arial" panose="020B0604020202020204" pitchFamily="34" charset="0"/>
              <a:buChar char="•"/>
            </a:pPr>
            <a:r>
              <a:rPr lang="it-IT" sz="1600" b="1" dirty="0">
                <a:latin typeface="Avenir Next LT Pro" panose="020B0504020202020204" pitchFamily="34" charset="77"/>
                <a:sym typeface="Wingdings" pitchFamily="2" charset="2"/>
              </a:rPr>
              <a:t>Materiali impiegati </a:t>
            </a:r>
            <a:r>
              <a:rPr lang="it-IT" sz="1600" dirty="0">
                <a:latin typeface="Avenir Next LT Pro" panose="020B0504020202020204" pitchFamily="34" charset="77"/>
                <a:sym typeface="Wingdings" pitchFamily="2" charset="2"/>
              </a:rPr>
              <a:t> minerali di origine naturale, scarti minerali e/o sottoprodotti industriali. </a:t>
            </a:r>
          </a:p>
          <a:p>
            <a:pPr indent="-228600">
              <a:lnSpc>
                <a:spcPct val="110000"/>
              </a:lnSpc>
              <a:spcAft>
                <a:spcPts val="600"/>
              </a:spcAft>
              <a:buFont typeface="Arial" panose="020B0604020202020204" pitchFamily="34" charset="0"/>
              <a:buChar char="•"/>
            </a:pPr>
            <a:r>
              <a:rPr lang="it-IT" sz="1600" dirty="0">
                <a:latin typeface="Avenir Next LT Pro" panose="020B0504020202020204" pitchFamily="34" charset="77"/>
                <a:sym typeface="Wingdings" pitchFamily="2" charset="2"/>
              </a:rPr>
              <a:t>Vengono impiegati i </a:t>
            </a:r>
            <a:r>
              <a:rPr lang="it-IT" sz="1600" b="1" dirty="0">
                <a:latin typeface="Avenir Next LT Pro" panose="020B0504020202020204" pitchFamily="34" charset="77"/>
                <a:sym typeface="Wingdings" pitchFamily="2" charset="2"/>
              </a:rPr>
              <a:t>combustibili fossili </a:t>
            </a:r>
            <a:r>
              <a:rPr lang="it-IT" sz="1600" dirty="0">
                <a:latin typeface="Avenir Next LT Pro" panose="020B0504020202020204" pitchFamily="34" charset="77"/>
                <a:sym typeface="Wingdings" pitchFamily="2" charset="2"/>
              </a:rPr>
              <a:t>(pet-coke, carbon fossile o il metano), oppure i </a:t>
            </a:r>
            <a:r>
              <a:rPr lang="it-IT" sz="1600" b="1" dirty="0">
                <a:latin typeface="Avenir Next LT Pro" panose="020B0504020202020204" pitchFamily="34" charset="77"/>
                <a:sym typeface="Wingdings" pitchFamily="2" charset="2"/>
              </a:rPr>
              <a:t>combustibili derivati </a:t>
            </a:r>
            <a:r>
              <a:rPr lang="it-IT" sz="1600" dirty="0">
                <a:latin typeface="Avenir Next LT Pro" panose="020B0504020202020204" pitchFamily="34" charset="77"/>
                <a:sym typeface="Wingdings" pitchFamily="2" charset="2"/>
              </a:rPr>
              <a:t>dai rifiuti solidi industriali o urbani. </a:t>
            </a:r>
          </a:p>
          <a:p>
            <a:pPr indent="-228600">
              <a:lnSpc>
                <a:spcPct val="110000"/>
              </a:lnSpc>
              <a:spcAft>
                <a:spcPts val="600"/>
              </a:spcAft>
              <a:buFont typeface="Arial" panose="020B0604020202020204" pitchFamily="34" charset="0"/>
              <a:buChar char="•"/>
            </a:pPr>
            <a:r>
              <a:rPr lang="it-IT" sz="1600" b="1" dirty="0">
                <a:latin typeface="Avenir Next LT Pro" panose="020B0504020202020204" pitchFamily="34" charset="77"/>
                <a:sym typeface="Wingdings" pitchFamily="2" charset="2"/>
              </a:rPr>
              <a:t>Gas delle emissioni </a:t>
            </a:r>
            <a:r>
              <a:rPr lang="it-IT" sz="1600" dirty="0">
                <a:latin typeface="Avenir Next LT Pro" panose="020B0504020202020204" pitchFamily="34" charset="77"/>
                <a:sym typeface="Wingdings" pitchFamily="2" charset="2"/>
              </a:rPr>
              <a:t> acido cloridrico (HCI), gli ossidi di zolfo (SOx) </a:t>
            </a:r>
          </a:p>
          <a:p>
            <a:pPr indent="-228600">
              <a:lnSpc>
                <a:spcPct val="110000"/>
              </a:lnSpc>
              <a:spcAft>
                <a:spcPts val="600"/>
              </a:spcAft>
              <a:buFont typeface="Arial" panose="020B0604020202020204" pitchFamily="34" charset="0"/>
              <a:buChar char="•"/>
            </a:pPr>
            <a:r>
              <a:rPr lang="it-IT" sz="1600" dirty="0">
                <a:latin typeface="Avenir Next LT Pro" panose="020B0504020202020204" pitchFamily="34" charset="77"/>
                <a:sym typeface="Wingdings" pitchFamily="2" charset="2"/>
              </a:rPr>
              <a:t>Numerosi cemetifici utilizzano il </a:t>
            </a:r>
            <a:r>
              <a:rPr lang="it-IT" sz="1600" b="1" dirty="0">
                <a:latin typeface="Avenir Next LT Pro" panose="020B0504020202020204" pitchFamily="34" charset="77"/>
                <a:sym typeface="Wingdings" pitchFamily="2" charset="2"/>
              </a:rPr>
              <a:t>combustibile fossile secondario </a:t>
            </a:r>
            <a:r>
              <a:rPr lang="it-IT" sz="1600" dirty="0">
                <a:latin typeface="Avenir Next LT Pro" panose="020B0504020202020204" pitchFamily="34" charset="77"/>
                <a:sym typeface="Wingdings" pitchFamily="2" charset="2"/>
              </a:rPr>
              <a:t>(CSS), il quale produce ceneri tossiche dopo la sua combustione </a:t>
            </a:r>
            <a:endParaRPr lang="it-IT" sz="1600" dirty="0">
              <a:latin typeface="Avenir Next LT Pro" panose="020B0504020202020204" pitchFamily="34" charset="77"/>
            </a:endParaRPr>
          </a:p>
        </p:txBody>
      </p:sp>
      <p:pic>
        <p:nvPicPr>
          <p:cNvPr id="1026" name="Picture 2" descr="Salute, allarme per i cementifici trasformati in inceneritori - L'Espresso">
            <a:extLst>
              <a:ext uri="{FF2B5EF4-FFF2-40B4-BE49-F238E27FC236}">
                <a16:creationId xmlns:a16="http://schemas.microsoft.com/office/drawing/2014/main" id="{21B9C7D0-1DA0-CC41-8978-8592DFAB48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77" r="2005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style>
          <a:lnRef idx="0">
            <a:schemeClr val="accent1"/>
          </a:lnRef>
          <a:fillRef idx="3">
            <a:schemeClr val="accent1"/>
          </a:fillRef>
          <a:effectRef idx="3">
            <a:schemeClr val="accent1"/>
          </a:effectRef>
          <a:fontRef idx="minor">
            <a:schemeClr val="lt1"/>
          </a:fontRef>
        </p:style>
      </p:pic>
      <p:sp>
        <p:nvSpPr>
          <p:cNvPr id="5" name="CasellaDiTesto 4">
            <a:extLst>
              <a:ext uri="{FF2B5EF4-FFF2-40B4-BE49-F238E27FC236}">
                <a16:creationId xmlns:a16="http://schemas.microsoft.com/office/drawing/2014/main" id="{6904E907-2792-8948-8876-8C363F84CEF5}"/>
              </a:ext>
            </a:extLst>
          </p:cNvPr>
          <p:cNvSpPr txBox="1"/>
          <p:nvPr/>
        </p:nvSpPr>
        <p:spPr>
          <a:xfrm>
            <a:off x="6732538" y="-128730"/>
            <a:ext cx="4377274" cy="2902858"/>
          </a:xfrm>
          <a:prstGeom prst="rect">
            <a:avLst/>
          </a:prstGeom>
          <a:noFill/>
        </p:spPr>
        <p:txBody>
          <a:bodyPr wrap="square" rtlCol="0">
            <a:spAutoFit/>
          </a:bodyPr>
          <a:lstStyle/>
          <a:p>
            <a:endParaRPr lang="it-IT" dirty="0"/>
          </a:p>
        </p:txBody>
      </p:sp>
    </p:spTree>
    <p:extLst>
      <p:ext uri="{BB962C8B-B14F-4D97-AF65-F5344CB8AC3E}">
        <p14:creationId xmlns:p14="http://schemas.microsoft.com/office/powerpoint/2010/main" val="3891274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760" y="682754"/>
            <a:ext cx="5492493"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34260" y="5435945"/>
            <a:ext cx="435428"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011593" y="3567390"/>
            <a:ext cx="2311806"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CasellaDiTesto 1">
            <a:extLst>
              <a:ext uri="{FF2B5EF4-FFF2-40B4-BE49-F238E27FC236}">
                <a16:creationId xmlns:a16="http://schemas.microsoft.com/office/drawing/2014/main" id="{1D32D5FD-819A-4045-96D6-36B656D07038}"/>
              </a:ext>
            </a:extLst>
          </p:cNvPr>
          <p:cNvSpPr txBox="1"/>
          <p:nvPr/>
        </p:nvSpPr>
        <p:spPr>
          <a:xfrm>
            <a:off x="84083" y="1986455"/>
            <a:ext cx="5864771" cy="298493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it-IT" sz="2000" dirty="0">
                <a:solidFill>
                  <a:schemeClr val="tx1">
                    <a:lumMod val="85000"/>
                    <a:lumOff val="15000"/>
                  </a:schemeClr>
                </a:solidFill>
                <a:latin typeface="Avenir Next LT Pro" panose="020B0504020202020204" pitchFamily="34" charset="77"/>
              </a:rPr>
              <a:t>Ogni cementificio è autorizzato all’esercizio dei propri impianti produttivi attraverso le AIA (</a:t>
            </a:r>
            <a:r>
              <a:rPr lang="it-IT" sz="2000" b="1" dirty="0">
                <a:solidFill>
                  <a:schemeClr val="tx1">
                    <a:lumMod val="85000"/>
                    <a:lumOff val="15000"/>
                  </a:schemeClr>
                </a:solidFill>
                <a:latin typeface="Avenir Next LT Pro" panose="020B0504020202020204" pitchFamily="34" charset="77"/>
              </a:rPr>
              <a:t>Autorizzazioni Integrate Ambientali</a:t>
            </a:r>
            <a:r>
              <a:rPr lang="it-IT" sz="2000" dirty="0">
                <a:solidFill>
                  <a:schemeClr val="tx1">
                    <a:lumMod val="85000"/>
                    <a:lumOff val="15000"/>
                  </a:schemeClr>
                </a:solidFill>
                <a:latin typeface="Avenir Next LT Pro" panose="020B0504020202020204" pitchFamily="34" charset="77"/>
              </a:rPr>
              <a:t>). </a:t>
            </a:r>
          </a:p>
          <a:p>
            <a:pPr indent="-228600">
              <a:lnSpc>
                <a:spcPct val="90000"/>
              </a:lnSpc>
              <a:spcAft>
                <a:spcPts val="600"/>
              </a:spcAft>
              <a:buFont typeface="Arial" panose="020B0604020202020204" pitchFamily="34" charset="0"/>
              <a:buChar char="•"/>
            </a:pPr>
            <a:r>
              <a:rPr lang="it-IT" sz="2000" dirty="0">
                <a:solidFill>
                  <a:schemeClr val="tx1">
                    <a:lumMod val="85000"/>
                    <a:lumOff val="15000"/>
                  </a:schemeClr>
                </a:solidFill>
                <a:latin typeface="Avenir Next LT Pro" panose="020B0504020202020204" pitchFamily="34" charset="77"/>
              </a:rPr>
              <a:t>Tra questi vi sono i limiti alle emissioni in conformità con le </a:t>
            </a:r>
            <a:r>
              <a:rPr lang="it-IT" sz="2000" b="1" dirty="0">
                <a:solidFill>
                  <a:schemeClr val="tx1">
                    <a:lumMod val="85000"/>
                    <a:lumOff val="15000"/>
                  </a:schemeClr>
                </a:solidFill>
                <a:latin typeface="Avenir Next LT Pro" panose="020B0504020202020204" pitchFamily="34" charset="77"/>
              </a:rPr>
              <a:t>disposizioni nazionali e europee </a:t>
            </a:r>
            <a:r>
              <a:rPr lang="it-IT" sz="2000" dirty="0">
                <a:solidFill>
                  <a:schemeClr val="tx1">
                    <a:lumMod val="85000"/>
                    <a:lumOff val="15000"/>
                  </a:schemeClr>
                </a:solidFill>
                <a:latin typeface="Avenir Next LT Pro" panose="020B0504020202020204" pitchFamily="34" charset="77"/>
              </a:rPr>
              <a:t>(BAT: Migliori Tecniche disponibili della Commissione Europea)  </a:t>
            </a:r>
          </a:p>
        </p:txBody>
      </p:sp>
      <p:sp>
        <p:nvSpPr>
          <p:cNvPr id="3" name="CasellaDiTesto 2">
            <a:extLst>
              <a:ext uri="{FF2B5EF4-FFF2-40B4-BE49-F238E27FC236}">
                <a16:creationId xmlns:a16="http://schemas.microsoft.com/office/drawing/2014/main" id="{7189403C-30F8-814A-84C0-6278E0DCC5F0}"/>
              </a:ext>
            </a:extLst>
          </p:cNvPr>
          <p:cNvSpPr txBox="1"/>
          <p:nvPr/>
        </p:nvSpPr>
        <p:spPr>
          <a:xfrm>
            <a:off x="7495391" y="986627"/>
            <a:ext cx="2748595" cy="190645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normAutofit/>
          </a:bodyPr>
          <a:lstStyle/>
          <a:p>
            <a:pPr algn="ctr">
              <a:lnSpc>
                <a:spcPct val="90000"/>
              </a:lnSpc>
              <a:spcAft>
                <a:spcPts val="600"/>
              </a:spcAft>
            </a:pPr>
            <a:r>
              <a:rPr lang="it-IT" sz="1600" dirty="0">
                <a:latin typeface="Avenir Next LT Pro" panose="020B0504020202020204" pitchFamily="34" charset="77"/>
              </a:rPr>
              <a:t>I gas del processo di cottura rappresentano le emissioni principali dell’impianto </a:t>
            </a:r>
            <a:r>
              <a:rPr lang="it-IT" sz="1600" dirty="0">
                <a:latin typeface="Avenir Next LT Pro" panose="020B0504020202020204" pitchFamily="34" charset="77"/>
                <a:sym typeface="Wingdings" pitchFamily="2" charset="2"/>
              </a:rPr>
              <a:t> monitorati in forma continua da analizzatori on-line, costantemente accessibili dagli enti di controllo </a:t>
            </a:r>
            <a:endParaRPr lang="it-IT" sz="1600" dirty="0">
              <a:latin typeface="Avenir Next LT Pro" panose="020B0504020202020204" pitchFamily="34" charset="77"/>
            </a:endParaRPr>
          </a:p>
        </p:txBody>
      </p:sp>
      <p:sp>
        <p:nvSpPr>
          <p:cNvPr id="7" name="CasellaDiTesto 6">
            <a:extLst>
              <a:ext uri="{FF2B5EF4-FFF2-40B4-BE49-F238E27FC236}">
                <a16:creationId xmlns:a16="http://schemas.microsoft.com/office/drawing/2014/main" id="{05B96EAC-2A86-BE49-87A9-DB6A65A94208}"/>
              </a:ext>
            </a:extLst>
          </p:cNvPr>
          <p:cNvSpPr txBox="1"/>
          <p:nvPr/>
        </p:nvSpPr>
        <p:spPr>
          <a:xfrm>
            <a:off x="7541356" y="3196957"/>
            <a:ext cx="2702630" cy="204838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t">
            <a:normAutofit/>
          </a:bodyPr>
          <a:lstStyle/>
          <a:p>
            <a:pPr algn="ctr">
              <a:spcAft>
                <a:spcPts val="600"/>
              </a:spcAft>
            </a:pPr>
            <a:r>
              <a:rPr lang="it-IT" sz="1600" dirty="0">
                <a:latin typeface="Avenir Next LT Pro" panose="020B0504020202020204" pitchFamily="34" charset="77"/>
              </a:rPr>
              <a:t>Gli enti di controllo possono effettuare verifiche alle emissioni in qualsiasi momento e senza alcun preavviso per la tutela dei cittadini e a garanzia ambientale del processo produttivo. </a:t>
            </a:r>
          </a:p>
        </p:txBody>
      </p:sp>
      <p:cxnSp>
        <p:nvCxnSpPr>
          <p:cNvPr id="22" name="Connettore 2 21">
            <a:extLst>
              <a:ext uri="{FF2B5EF4-FFF2-40B4-BE49-F238E27FC236}">
                <a16:creationId xmlns:a16="http://schemas.microsoft.com/office/drawing/2014/main" id="{F7FA6193-95FF-A04E-A237-12F36045A452}"/>
              </a:ext>
            </a:extLst>
          </p:cNvPr>
          <p:cNvCxnSpPr>
            <a:cxnSpLocks/>
            <a:stCxn id="3" idx="2"/>
          </p:cNvCxnSpPr>
          <p:nvPr/>
        </p:nvCxnSpPr>
        <p:spPr>
          <a:xfrm>
            <a:off x="8869689" y="2893084"/>
            <a:ext cx="0" cy="24724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933296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umo dalla fabbrica">
            <a:extLst>
              <a:ext uri="{FF2B5EF4-FFF2-40B4-BE49-F238E27FC236}">
                <a16:creationId xmlns:a16="http://schemas.microsoft.com/office/drawing/2014/main" id="{4F9BC191-FA0F-3E7B-CAAA-66C16E477582}"/>
              </a:ext>
            </a:extLst>
          </p:cNvPr>
          <p:cNvPicPr>
            <a:picLocks noChangeAspect="1"/>
          </p:cNvPicPr>
          <p:nvPr/>
        </p:nvPicPr>
        <p:blipFill rotWithShape="1">
          <a:blip r:embed="rId2"/>
          <a:srcRect l="5884" r="-1" b="-1"/>
          <a:stretch/>
        </p:blipFill>
        <p:spPr>
          <a:xfrm>
            <a:off x="1282262" y="10"/>
            <a:ext cx="10906689"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asellaDiTesto 1">
            <a:extLst>
              <a:ext uri="{FF2B5EF4-FFF2-40B4-BE49-F238E27FC236}">
                <a16:creationId xmlns:a16="http://schemas.microsoft.com/office/drawing/2014/main" id="{9441BB00-725E-064D-8588-7F0F2997D2BB}"/>
              </a:ext>
            </a:extLst>
          </p:cNvPr>
          <p:cNvSpPr txBox="1"/>
          <p:nvPr/>
        </p:nvSpPr>
        <p:spPr>
          <a:xfrm>
            <a:off x="216378" y="1849822"/>
            <a:ext cx="5616863" cy="420660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it-IT" dirty="0">
                <a:latin typeface="Avenir Next LT Pro" panose="020B0504020202020204" pitchFamily="34" charset="77"/>
              </a:rPr>
              <a:t>I cementifici vengono classificati come </a:t>
            </a:r>
            <a:r>
              <a:rPr lang="it-IT" b="1" dirty="0">
                <a:latin typeface="Avenir Next LT Pro" panose="020B0504020202020204" pitchFamily="34" charset="77"/>
              </a:rPr>
              <a:t>industrie insalubri di prima classe</a:t>
            </a:r>
            <a:r>
              <a:rPr lang="it-IT" dirty="0">
                <a:latin typeface="Avenir Next LT Pro" panose="020B0504020202020204" pitchFamily="34" charset="77"/>
              </a:rPr>
              <a:t>, ossia quelle che producono vapori, gas o altre esalazioni insalubri pericolose per la salute umana. </a:t>
            </a:r>
          </a:p>
          <a:p>
            <a:pPr>
              <a:lnSpc>
                <a:spcPct val="90000"/>
              </a:lnSpc>
              <a:spcAft>
                <a:spcPts val="600"/>
              </a:spcAft>
            </a:pPr>
            <a:endParaRPr lang="it-IT" dirty="0">
              <a:latin typeface="Avenir Next LT Pro" panose="020B0504020202020204" pitchFamily="34" charset="77"/>
            </a:endParaRPr>
          </a:p>
          <a:p>
            <a:pPr indent="-228600">
              <a:lnSpc>
                <a:spcPct val="90000"/>
              </a:lnSpc>
              <a:spcAft>
                <a:spcPts val="600"/>
              </a:spcAft>
              <a:buFont typeface="Arial" panose="020B0604020202020204" pitchFamily="34" charset="0"/>
              <a:buChar char="•"/>
            </a:pPr>
            <a:r>
              <a:rPr lang="it-IT" dirty="0">
                <a:latin typeface="Avenir Next LT Pro" panose="020B0504020202020204" pitchFamily="34" charset="77"/>
              </a:rPr>
              <a:t>In quanto tali, </a:t>
            </a:r>
            <a:r>
              <a:rPr lang="it-IT" b="1" dirty="0">
                <a:latin typeface="Avenir Next LT Pro" panose="020B0504020202020204" pitchFamily="34" charset="77"/>
              </a:rPr>
              <a:t>l’art. 216 del T.U.LL.SS. R.D. n° 1265 del 1934</a:t>
            </a:r>
            <a:r>
              <a:rPr lang="it-IT" dirty="0">
                <a:latin typeface="Avenir Next LT Pro" panose="020B0504020202020204" pitchFamily="34" charset="77"/>
              </a:rPr>
              <a:t> stabilisce che debbano essere isolate nelle campagne e tenute lontane dalle abitazioni. La loro attivazione deve essere subordinata al rilascio di un’autorizzazione sanitaria e una ambientale. </a:t>
            </a:r>
          </a:p>
        </p:txBody>
      </p:sp>
    </p:spTree>
    <p:extLst>
      <p:ext uri="{BB962C8B-B14F-4D97-AF65-F5344CB8AC3E}">
        <p14:creationId xmlns:p14="http://schemas.microsoft.com/office/powerpoint/2010/main" val="1311418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D0DA017-4F43-ED4D-B913-671F1F23FBB6}"/>
              </a:ext>
            </a:extLst>
          </p:cNvPr>
          <p:cNvSpPr txBox="1"/>
          <p:nvPr/>
        </p:nvSpPr>
        <p:spPr>
          <a:xfrm>
            <a:off x="3352800" y="409643"/>
            <a:ext cx="5486399" cy="584775"/>
          </a:xfrm>
          <a:prstGeom prst="rect">
            <a:avLst/>
          </a:prstGeom>
          <a:noFill/>
        </p:spPr>
        <p:txBody>
          <a:bodyPr wrap="square" rtlCol="0">
            <a:spAutoFit/>
          </a:bodyPr>
          <a:lstStyle/>
          <a:p>
            <a:pPr algn="ctr"/>
            <a:r>
              <a:rPr lang="it-IT" sz="3200" b="1" dirty="0">
                <a:solidFill>
                  <a:srgbClr val="92D050"/>
                </a:solidFill>
                <a:latin typeface="Arial" panose="020B0604020202020204" pitchFamily="34" charset="0"/>
                <a:cs typeface="Arial" panose="020B0604020202020204" pitchFamily="34" charset="0"/>
              </a:rPr>
              <a:t>VENETO – COLLI EUGANEI </a:t>
            </a:r>
          </a:p>
        </p:txBody>
      </p:sp>
      <p:sp>
        <p:nvSpPr>
          <p:cNvPr id="4" name="CasellaDiTesto 3">
            <a:extLst>
              <a:ext uri="{FF2B5EF4-FFF2-40B4-BE49-F238E27FC236}">
                <a16:creationId xmlns:a16="http://schemas.microsoft.com/office/drawing/2014/main" id="{013640D7-C63C-8041-85D4-5793DE56C97A}"/>
              </a:ext>
            </a:extLst>
          </p:cNvPr>
          <p:cNvSpPr txBox="1"/>
          <p:nvPr/>
        </p:nvSpPr>
        <p:spPr>
          <a:xfrm>
            <a:off x="546537" y="1944642"/>
            <a:ext cx="5864773" cy="2585323"/>
          </a:xfrm>
          <a:prstGeom prst="rect">
            <a:avLst/>
          </a:prstGeom>
          <a:noFill/>
        </p:spPr>
        <p:txBody>
          <a:bodyPr wrap="square" rtlCol="0">
            <a:spAutoFit/>
          </a:bodyPr>
          <a:lstStyle/>
          <a:p>
            <a:r>
              <a:rPr lang="it-IT" dirty="0">
                <a:latin typeface="Avenir Next LT Pro" panose="020B0504020202020204" pitchFamily="34" charset="77"/>
              </a:rPr>
              <a:t>In Veneto sono presenti 6 cementifici, di cui tre sono localizzati, in un raggio di 5 km, nel territorio dei Colli Euganei. </a:t>
            </a:r>
          </a:p>
          <a:p>
            <a:endParaRPr lang="it-IT" dirty="0">
              <a:latin typeface="Avenir Next LT Pro" panose="020B0504020202020204" pitchFamily="34" charset="77"/>
            </a:endParaRPr>
          </a:p>
          <a:p>
            <a:endParaRPr lang="it-IT" dirty="0">
              <a:latin typeface="Avenir Next LT Pro" panose="020B0504020202020204" pitchFamily="34" charset="77"/>
            </a:endParaRPr>
          </a:p>
          <a:p>
            <a:endParaRPr lang="it-IT" dirty="0">
              <a:latin typeface="Avenir Next LT Pro" panose="020B0504020202020204" pitchFamily="34" charset="77"/>
            </a:endParaRPr>
          </a:p>
          <a:p>
            <a:endParaRPr lang="it-IT" dirty="0">
              <a:latin typeface="Avenir Next LT Pro" panose="020B0504020202020204" pitchFamily="34" charset="77"/>
            </a:endParaRPr>
          </a:p>
          <a:p>
            <a:r>
              <a:rPr lang="it-IT" dirty="0">
                <a:latin typeface="Avenir Next LT Pro" panose="020B0504020202020204" pitchFamily="34" charset="77"/>
              </a:rPr>
              <a:t>I 3 cementifici presenti nei Colli hanno prodotto, negli ultimi decenni il </a:t>
            </a:r>
            <a:r>
              <a:rPr lang="it-IT" b="1" dirty="0">
                <a:latin typeface="Avenir Next LT Pro" panose="020B0504020202020204" pitchFamily="34" charset="77"/>
              </a:rPr>
              <a:t>60% del cemento Veneto  </a:t>
            </a:r>
          </a:p>
        </p:txBody>
      </p:sp>
      <p:sp>
        <p:nvSpPr>
          <p:cNvPr id="5" name="Stella a 12 punte 4">
            <a:extLst>
              <a:ext uri="{FF2B5EF4-FFF2-40B4-BE49-F238E27FC236}">
                <a16:creationId xmlns:a16="http://schemas.microsoft.com/office/drawing/2014/main" id="{87C81703-1FE6-2C4B-A6CF-655DB4EBE473}"/>
              </a:ext>
            </a:extLst>
          </p:cNvPr>
          <p:cNvSpPr/>
          <p:nvPr/>
        </p:nvSpPr>
        <p:spPr>
          <a:xfrm>
            <a:off x="7141776" y="1204852"/>
            <a:ext cx="3415862" cy="2890344"/>
          </a:xfrm>
          <a:prstGeom prst="star1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dirty="0"/>
          </a:p>
        </p:txBody>
      </p:sp>
      <p:sp>
        <p:nvSpPr>
          <p:cNvPr id="6" name="CasellaDiTesto 5">
            <a:extLst>
              <a:ext uri="{FF2B5EF4-FFF2-40B4-BE49-F238E27FC236}">
                <a16:creationId xmlns:a16="http://schemas.microsoft.com/office/drawing/2014/main" id="{2125F173-76AE-B348-AE6E-889622EE8FD2}"/>
              </a:ext>
            </a:extLst>
          </p:cNvPr>
          <p:cNvSpPr txBox="1"/>
          <p:nvPr/>
        </p:nvSpPr>
        <p:spPr>
          <a:xfrm>
            <a:off x="7650216" y="2036974"/>
            <a:ext cx="2377965" cy="1200329"/>
          </a:xfrm>
          <a:prstGeom prst="rect">
            <a:avLst/>
          </a:prstGeom>
          <a:noFill/>
        </p:spPr>
        <p:txBody>
          <a:bodyPr wrap="square" rtlCol="0">
            <a:spAutoFit/>
          </a:bodyPr>
          <a:lstStyle/>
          <a:p>
            <a:pPr marL="285750" indent="-285750">
              <a:buFont typeface="Arial" panose="020B0604020202020204" pitchFamily="34" charset="0"/>
              <a:buChar char="•"/>
            </a:pPr>
            <a:r>
              <a:rPr lang="it-IT" b="1" dirty="0">
                <a:latin typeface="Avenir Next LT Pro" panose="020B0504020202020204" pitchFamily="34" charset="77"/>
              </a:rPr>
              <a:t>ITALCEMENTI</a:t>
            </a:r>
          </a:p>
          <a:p>
            <a:pPr marL="285750" indent="-285750">
              <a:buFont typeface="Arial" panose="020B0604020202020204" pitchFamily="34" charset="0"/>
              <a:buChar char="•"/>
            </a:pPr>
            <a:r>
              <a:rPr lang="it-IT" b="1" dirty="0">
                <a:latin typeface="Avenir Next LT Pro" panose="020B0504020202020204" pitchFamily="34" charset="77"/>
              </a:rPr>
              <a:t>CEMENTERIA DI MONSELICE </a:t>
            </a:r>
          </a:p>
          <a:p>
            <a:pPr marL="285750" indent="-285750">
              <a:buFont typeface="Arial" panose="020B0604020202020204" pitchFamily="34" charset="0"/>
              <a:buChar char="•"/>
            </a:pPr>
            <a:r>
              <a:rPr lang="it-IT" b="1" dirty="0">
                <a:latin typeface="Avenir Next LT Pro" panose="020B0504020202020204" pitchFamily="34" charset="77"/>
              </a:rPr>
              <a:t>CEMENTIZILLO </a:t>
            </a:r>
          </a:p>
        </p:txBody>
      </p:sp>
      <p:sp>
        <p:nvSpPr>
          <p:cNvPr id="9" name="Freccia giù 8">
            <a:extLst>
              <a:ext uri="{FF2B5EF4-FFF2-40B4-BE49-F238E27FC236}">
                <a16:creationId xmlns:a16="http://schemas.microsoft.com/office/drawing/2014/main" id="{1859E49E-A002-6A47-826B-E8CA9E5EDC4C}"/>
              </a:ext>
            </a:extLst>
          </p:cNvPr>
          <p:cNvSpPr/>
          <p:nvPr/>
        </p:nvSpPr>
        <p:spPr>
          <a:xfrm>
            <a:off x="8671031" y="4298737"/>
            <a:ext cx="357351" cy="462455"/>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69B14B21-EE71-F941-84E2-6E75A7C552A8}"/>
              </a:ext>
            </a:extLst>
          </p:cNvPr>
          <p:cNvSpPr txBox="1"/>
          <p:nvPr/>
        </p:nvSpPr>
        <p:spPr>
          <a:xfrm>
            <a:off x="6411311" y="4834986"/>
            <a:ext cx="5076494" cy="1200329"/>
          </a:xfrm>
          <a:prstGeom prst="rect">
            <a:avLst/>
          </a:prstGeom>
          <a:noFill/>
        </p:spPr>
        <p:txBody>
          <a:bodyPr wrap="square" rtlCol="0">
            <a:spAutoFit/>
          </a:bodyPr>
          <a:lstStyle/>
          <a:p>
            <a:r>
              <a:rPr lang="it-IT" dirty="0">
                <a:latin typeface="Avenir Next LT Pro" panose="020B0504020202020204" pitchFamily="34" charset="77"/>
              </a:rPr>
              <a:t>Sono cementifici di vaste dimensioni </a:t>
            </a:r>
            <a:r>
              <a:rPr lang="it-IT" dirty="0">
                <a:latin typeface="Avenir Next LT Pro" panose="020B0504020202020204" pitchFamily="34" charset="77"/>
                <a:sym typeface="Wingdings" pitchFamily="2" charset="2"/>
              </a:rPr>
              <a:t> rientrano tutti nella fascia produttiva superiore, con produzione maggiore a 650 t/giorno di cemento. </a:t>
            </a:r>
            <a:endParaRPr lang="it-IT" dirty="0">
              <a:latin typeface="Avenir Next LT Pro" panose="020B0504020202020204" pitchFamily="34" charset="77"/>
            </a:endParaRPr>
          </a:p>
        </p:txBody>
      </p:sp>
    </p:spTree>
    <p:extLst>
      <p:ext uri="{BB962C8B-B14F-4D97-AF65-F5344CB8AC3E}">
        <p14:creationId xmlns:p14="http://schemas.microsoft.com/office/powerpoint/2010/main" val="2276278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FD0E8E8-C530-4B2D-A01A-CCD47590B6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3472F09-8E00-4E02-9034-0A382CF66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915" y="727306"/>
            <a:ext cx="4639824" cy="4639824"/>
          </a:xfrm>
          <a:custGeom>
            <a:avLst/>
            <a:gdLst>
              <a:gd name="connsiteX0" fmla="*/ 2319912 w 4639824"/>
              <a:gd name="connsiteY0" fmla="*/ 0 h 4639824"/>
              <a:gd name="connsiteX1" fmla="*/ 4639824 w 4639824"/>
              <a:gd name="connsiteY1" fmla="*/ 2319912 h 4639824"/>
              <a:gd name="connsiteX2" fmla="*/ 2319912 w 4639824"/>
              <a:gd name="connsiteY2" fmla="*/ 4639824 h 4639824"/>
              <a:gd name="connsiteX3" fmla="*/ 0 w 4639824"/>
              <a:gd name="connsiteY3" fmla="*/ 2319912 h 4639824"/>
              <a:gd name="connsiteX4" fmla="*/ 2319912 w 4639824"/>
              <a:gd name="connsiteY4" fmla="*/ 0 h 463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9824" h="4639824">
                <a:moveTo>
                  <a:pt x="2319912" y="0"/>
                </a:moveTo>
                <a:cubicBezTo>
                  <a:pt x="3601164" y="0"/>
                  <a:pt x="4639824" y="1038660"/>
                  <a:pt x="4639824" y="2319912"/>
                </a:cubicBezTo>
                <a:cubicBezTo>
                  <a:pt x="4639824" y="3601164"/>
                  <a:pt x="3601164" y="4639824"/>
                  <a:pt x="2319912" y="4639824"/>
                </a:cubicBezTo>
                <a:cubicBezTo>
                  <a:pt x="1038660" y="4639824"/>
                  <a:pt x="0" y="3601164"/>
                  <a:pt x="0" y="2319912"/>
                </a:cubicBezTo>
                <a:cubicBezTo>
                  <a:pt x="0" y="1038660"/>
                  <a:pt x="1038660" y="0"/>
                  <a:pt x="2319912" y="0"/>
                </a:cubicBezTo>
                <a:close/>
              </a:path>
            </a:pathLst>
          </a:cu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4DA077B8-7326-4434-87ED-77DF3CF3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7227" y="1253852"/>
            <a:ext cx="457200" cy="457200"/>
          </a:xfrm>
          <a:prstGeom prst="ellipse">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79CDED1-AC9C-4A80-B334-1309DEAD5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480791" y="0"/>
            <a:ext cx="2229415" cy="1711051"/>
          </a:xfrm>
          <a:custGeom>
            <a:avLst/>
            <a:gdLst>
              <a:gd name="connsiteX0" fmla="*/ 1731031 w 2229415"/>
              <a:gd name="connsiteY0" fmla="*/ 1711051 h 1711051"/>
              <a:gd name="connsiteX1" fmla="*/ 2229415 w 2229415"/>
              <a:gd name="connsiteY1" fmla="*/ 1711051 h 1711051"/>
              <a:gd name="connsiteX2" fmla="*/ 2220570 w 2229415"/>
              <a:gd name="connsiteY2" fmla="*/ 1665525 h 1711051"/>
              <a:gd name="connsiteX3" fmla="*/ 118985 w 2229415"/>
              <a:gd name="connsiteY3" fmla="*/ 3008 h 1711051"/>
              <a:gd name="connsiteX4" fmla="*/ 0 w 2229415"/>
              <a:gd name="connsiteY4" fmla="*/ 0 h 1711051"/>
              <a:gd name="connsiteX5" fmla="*/ 0 w 2229415"/>
              <a:gd name="connsiteY5" fmla="*/ 474250 h 1711051"/>
              <a:gd name="connsiteX6" fmla="*/ 187921 w 2229415"/>
              <a:gd name="connsiteY6" fmla="*/ 483739 h 1711051"/>
              <a:gd name="connsiteX7" fmla="*/ 1656728 w 2229415"/>
              <a:gd name="connsiteY7" fmla="*/ 1515386 h 171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9415" h="1711051">
                <a:moveTo>
                  <a:pt x="1731031" y="1711051"/>
                </a:moveTo>
                <a:lnTo>
                  <a:pt x="2229415" y="1711051"/>
                </a:lnTo>
                <a:lnTo>
                  <a:pt x="2220570" y="1665525"/>
                </a:lnTo>
                <a:cubicBezTo>
                  <a:pt x="1951414" y="739745"/>
                  <a:pt x="1119014" y="53700"/>
                  <a:pt x="118985" y="3008"/>
                </a:cubicBezTo>
                <a:lnTo>
                  <a:pt x="0" y="0"/>
                </a:lnTo>
                <a:lnTo>
                  <a:pt x="0" y="474250"/>
                </a:lnTo>
                <a:lnTo>
                  <a:pt x="187921" y="483739"/>
                </a:lnTo>
                <a:cubicBezTo>
                  <a:pt x="836687" y="549625"/>
                  <a:pt x="1385706" y="952924"/>
                  <a:pt x="1656728" y="151538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Oval 14">
            <a:extLst>
              <a:ext uri="{FF2B5EF4-FFF2-40B4-BE49-F238E27FC236}">
                <a16:creationId xmlns:a16="http://schemas.microsoft.com/office/drawing/2014/main" id="{FD961BDC-5B67-481B-B628-6C15F4724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88704" y="3819513"/>
            <a:ext cx="731520" cy="731520"/>
          </a:xfrm>
          <a:prstGeom prst="ellipse">
            <a:avLst/>
          </a:prstGeom>
          <a:solidFill>
            <a:schemeClr val="accent6">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6CC263E-5CD3-42BB-99F8-3C062C4B5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0573" y="4944229"/>
            <a:ext cx="1645920" cy="1645920"/>
          </a:xfrm>
          <a:prstGeom prst="ellipse">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83D20B01-D779-584B-9462-33033203EC97}"/>
              </a:ext>
            </a:extLst>
          </p:cNvPr>
          <p:cNvSpPr txBox="1"/>
          <p:nvPr/>
        </p:nvSpPr>
        <p:spPr>
          <a:xfrm>
            <a:off x="6332308" y="1711051"/>
            <a:ext cx="3400272" cy="3036579"/>
          </a:xfrm>
          <a:prstGeom prst="rect">
            <a:avLst/>
          </a:prstGeom>
        </p:spPr>
        <p:txBody>
          <a:bodyPr vert="horz" lIns="91440" tIns="45720" rIns="91440" bIns="45720" rtlCol="0" anchor="ctr">
            <a:normAutofit/>
          </a:bodyPr>
          <a:lstStyle/>
          <a:p>
            <a:pPr algn="ctr">
              <a:lnSpc>
                <a:spcPct val="90000"/>
              </a:lnSpc>
              <a:spcAft>
                <a:spcPts val="600"/>
              </a:spcAft>
            </a:pPr>
            <a:r>
              <a:rPr lang="it-IT" dirty="0">
                <a:solidFill>
                  <a:srgbClr val="FFFFFF"/>
                </a:solidFill>
                <a:latin typeface="Avenir Next LT Pro" panose="020B0504020202020204" pitchFamily="34" charset="77"/>
              </a:rPr>
              <a:t>Il problema principale per il Parco è costituito principalmente dalla presenza di questi 3 cementifici, i quali si rendono responsabili di quote di emissioni straordinariamente importanti di </a:t>
            </a:r>
            <a:r>
              <a:rPr lang="it-IT" b="1" dirty="0">
                <a:solidFill>
                  <a:srgbClr val="FFFFFF"/>
                </a:solidFill>
                <a:latin typeface="Avenir Next LT Pro" panose="020B0504020202020204" pitchFamily="34" charset="77"/>
              </a:rPr>
              <a:t>Ossidi di Azoto</a:t>
            </a:r>
            <a:r>
              <a:rPr lang="it-IT" dirty="0">
                <a:solidFill>
                  <a:srgbClr val="FFFFFF"/>
                </a:solidFill>
                <a:latin typeface="Avenir Next LT Pro" panose="020B0504020202020204" pitchFamily="34" charset="77"/>
              </a:rPr>
              <a:t>, </a:t>
            </a:r>
            <a:r>
              <a:rPr lang="it-IT" b="1" dirty="0">
                <a:solidFill>
                  <a:srgbClr val="FFFFFF"/>
                </a:solidFill>
                <a:latin typeface="Avenir Next LT Pro" panose="020B0504020202020204" pitchFamily="34" charset="77"/>
              </a:rPr>
              <a:t>Ossidi di Zolfo </a:t>
            </a:r>
            <a:r>
              <a:rPr lang="it-IT" dirty="0">
                <a:solidFill>
                  <a:srgbClr val="FFFFFF"/>
                </a:solidFill>
                <a:latin typeface="Avenir Next LT Pro" panose="020B0504020202020204" pitchFamily="34" charset="77"/>
              </a:rPr>
              <a:t>e </a:t>
            </a:r>
            <a:r>
              <a:rPr lang="it-IT" b="1" dirty="0">
                <a:solidFill>
                  <a:srgbClr val="FFFFFF"/>
                </a:solidFill>
                <a:latin typeface="Avenir Next LT Pro" panose="020B0504020202020204" pitchFamily="34" charset="77"/>
              </a:rPr>
              <a:t>Polveri</a:t>
            </a:r>
            <a:r>
              <a:rPr lang="it-IT" dirty="0">
                <a:solidFill>
                  <a:srgbClr val="FFFFFF"/>
                </a:solidFill>
                <a:latin typeface="Avenir Next LT Pro" panose="020B0504020202020204" pitchFamily="34" charset="77"/>
              </a:rPr>
              <a:t>. </a:t>
            </a:r>
          </a:p>
        </p:txBody>
      </p:sp>
      <p:sp>
        <p:nvSpPr>
          <p:cNvPr id="3" name="CasellaDiTesto 2">
            <a:extLst>
              <a:ext uri="{FF2B5EF4-FFF2-40B4-BE49-F238E27FC236}">
                <a16:creationId xmlns:a16="http://schemas.microsoft.com/office/drawing/2014/main" id="{56D8C99F-2EDC-7F4E-B0E7-81FAEABD7C03}"/>
              </a:ext>
            </a:extLst>
          </p:cNvPr>
          <p:cNvSpPr txBox="1"/>
          <p:nvPr/>
        </p:nvSpPr>
        <p:spPr>
          <a:xfrm>
            <a:off x="76505" y="1582340"/>
            <a:ext cx="5783188" cy="3970318"/>
          </a:xfrm>
          <a:prstGeom prst="rect">
            <a:avLst/>
          </a:prstGeom>
          <a:noFill/>
        </p:spPr>
        <p:txBody>
          <a:bodyPr wrap="square" rtlCol="0">
            <a:spAutoFit/>
          </a:bodyPr>
          <a:lstStyle/>
          <a:p>
            <a:pPr algn="ctr"/>
            <a:r>
              <a:rPr lang="it-IT" dirty="0">
                <a:latin typeface="Avenir Next LT Pro" panose="020B0504020202020204" pitchFamily="34" charset="77"/>
              </a:rPr>
              <a:t>Dai dati ricavati dal registro INES (Inventario Nazionale delle Emissioni e loro Sorgenti) emerge che: </a:t>
            </a:r>
          </a:p>
          <a:p>
            <a:pPr algn="ctr"/>
            <a:endParaRPr lang="it-IT" dirty="0">
              <a:latin typeface="Avenir Next LT Pro" panose="020B0504020202020204" pitchFamily="34" charset="77"/>
            </a:endParaRPr>
          </a:p>
          <a:p>
            <a:pPr algn="ctr"/>
            <a:r>
              <a:rPr lang="it-IT" dirty="0">
                <a:latin typeface="Avenir Next LT Pro" panose="020B0504020202020204" pitchFamily="34" charset="77"/>
              </a:rPr>
              <a:t>Nel 2005 i due impianti di Monselice hanno emesso: </a:t>
            </a:r>
          </a:p>
          <a:p>
            <a:pPr marL="285750" indent="-285750">
              <a:buFont typeface="Arial" panose="020B0604020202020204" pitchFamily="34" charset="0"/>
              <a:buChar char="•"/>
            </a:pPr>
            <a:r>
              <a:rPr lang="it-IT" dirty="0">
                <a:latin typeface="Avenir Next LT Pro" panose="020B0504020202020204" pitchFamily="34" charset="77"/>
              </a:rPr>
              <a:t>più di 3.000 kg di benzene </a:t>
            </a:r>
          </a:p>
          <a:p>
            <a:pPr marL="285750" indent="-285750">
              <a:buFont typeface="Arial" panose="020B0604020202020204" pitchFamily="34" charset="0"/>
              <a:buChar char="•"/>
            </a:pPr>
            <a:r>
              <a:rPr lang="it-IT" dirty="0">
                <a:latin typeface="Avenir Next LT Pro" panose="020B0504020202020204" pitchFamily="34" charset="77"/>
              </a:rPr>
              <a:t>più di 15 Kg di mercurio</a:t>
            </a:r>
          </a:p>
          <a:p>
            <a:pPr marL="285750" indent="-285750">
              <a:buFont typeface="Arial" panose="020B0604020202020204" pitchFamily="34" charset="0"/>
              <a:buChar char="•"/>
            </a:pPr>
            <a:r>
              <a:rPr lang="it-IT" dirty="0">
                <a:latin typeface="Avenir Next LT Pro" panose="020B0504020202020204" pitchFamily="34" charset="77"/>
              </a:rPr>
              <a:t>più di 30 tonnellate di ammoniaca </a:t>
            </a:r>
          </a:p>
          <a:p>
            <a:pPr marL="285750" indent="-285750">
              <a:buFont typeface="Arial" panose="020B0604020202020204" pitchFamily="34" charset="0"/>
              <a:buChar char="•"/>
            </a:pPr>
            <a:r>
              <a:rPr lang="it-IT" dirty="0">
                <a:latin typeface="Avenir Next LT Pro" panose="020B0504020202020204" pitchFamily="34" charset="77"/>
              </a:rPr>
              <a:t>più di 290 tonnellate di anidride solforosa </a:t>
            </a:r>
          </a:p>
          <a:p>
            <a:pPr marL="285750" indent="-285750">
              <a:buFont typeface="Arial" panose="020B0604020202020204" pitchFamily="34" charset="0"/>
              <a:buChar char="•"/>
            </a:pPr>
            <a:r>
              <a:rPr lang="it-IT" dirty="0">
                <a:latin typeface="Avenir Next LT Pro" panose="020B0504020202020204" pitchFamily="34" charset="77"/>
              </a:rPr>
              <a:t>più di 2.200 tonnellate di ossidi di azoto </a:t>
            </a:r>
          </a:p>
          <a:p>
            <a:pPr marL="285750" indent="-285750">
              <a:buFont typeface="Arial" panose="020B0604020202020204" pitchFamily="34" charset="0"/>
              <a:buChar char="•"/>
            </a:pPr>
            <a:r>
              <a:rPr lang="it-IT" dirty="0">
                <a:latin typeface="Avenir Next LT Pro" panose="020B0504020202020204" pitchFamily="34" charset="77"/>
              </a:rPr>
              <a:t>più di 120 tonnellate di PM10 </a:t>
            </a:r>
          </a:p>
          <a:p>
            <a:pPr marL="285750" indent="-285750">
              <a:buFont typeface="Arial" panose="020B0604020202020204" pitchFamily="34" charset="0"/>
              <a:buChar char="•"/>
            </a:pPr>
            <a:r>
              <a:rPr lang="it-IT" dirty="0">
                <a:latin typeface="Avenir Next LT Pro" panose="020B0504020202020204" pitchFamily="34" charset="77"/>
              </a:rPr>
              <a:t>più di 1.800.000 tonnellate di anidride carbonica </a:t>
            </a:r>
            <a:br>
              <a:rPr lang="it-IT" dirty="0"/>
            </a:br>
            <a:br>
              <a:rPr lang="it-IT" dirty="0"/>
            </a:br>
            <a:endParaRPr lang="it-IT" dirty="0"/>
          </a:p>
        </p:txBody>
      </p:sp>
    </p:spTree>
    <p:extLst>
      <p:ext uri="{BB962C8B-B14F-4D97-AF65-F5344CB8AC3E}">
        <p14:creationId xmlns:p14="http://schemas.microsoft.com/office/powerpoint/2010/main" val="44704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D9B1E92-BD74-7943-93B8-7618F2571666}"/>
              </a:ext>
            </a:extLst>
          </p:cNvPr>
          <p:cNvSpPr txBox="1"/>
          <p:nvPr/>
        </p:nvSpPr>
        <p:spPr>
          <a:xfrm>
            <a:off x="347989" y="461129"/>
            <a:ext cx="3342289" cy="2800767"/>
          </a:xfrm>
          <a:prstGeom prst="rect">
            <a:avLst/>
          </a:prstGeom>
          <a:noFill/>
        </p:spPr>
        <p:txBody>
          <a:bodyPr wrap="square" rtlCol="0">
            <a:spAutoFit/>
          </a:bodyPr>
          <a:lstStyle/>
          <a:p>
            <a:pPr algn="ctr"/>
            <a:r>
              <a:rPr lang="it-IT" sz="1600" dirty="0">
                <a:latin typeface="Avenir Next LT Pro" panose="020B0504020202020204" pitchFamily="34" charset="77"/>
              </a:rPr>
              <a:t>Negli ultimi 20 anni questi impianti si sono trasformati in </a:t>
            </a:r>
            <a:r>
              <a:rPr lang="it-IT" sz="1600" b="1" dirty="0">
                <a:solidFill>
                  <a:schemeClr val="accent6"/>
                </a:solidFill>
                <a:latin typeface="Avenir Next LT Pro" panose="020B0504020202020204" pitchFamily="34" charset="77"/>
              </a:rPr>
              <a:t>SMALTITORI DI RIFIUTI </a:t>
            </a:r>
          </a:p>
          <a:p>
            <a:pPr algn="ctr"/>
            <a:r>
              <a:rPr lang="it-IT" sz="1600" dirty="0">
                <a:latin typeface="Avenir Next LT Pro" panose="020B0504020202020204" pitchFamily="34" charset="77"/>
              </a:rPr>
              <a:t>	 </a:t>
            </a:r>
          </a:p>
          <a:p>
            <a:pPr algn="ctr"/>
            <a:endParaRPr lang="it-IT" sz="1600" dirty="0">
              <a:latin typeface="Avenir Next LT Pro" panose="020B0504020202020204" pitchFamily="34" charset="77"/>
            </a:endParaRPr>
          </a:p>
          <a:p>
            <a:pPr algn="ctr"/>
            <a:endParaRPr lang="it-IT" sz="1600" dirty="0">
              <a:latin typeface="Avenir Next LT Pro" panose="020B0504020202020204" pitchFamily="34" charset="77"/>
            </a:endParaRPr>
          </a:p>
          <a:p>
            <a:pPr algn="ctr"/>
            <a:r>
              <a:rPr lang="it-IT" sz="1600" dirty="0">
                <a:latin typeface="Avenir Next LT Pro" panose="020B0504020202020204" pitchFamily="34" charset="77"/>
              </a:rPr>
              <a:t>3 cementifici sono equivalenti a 3 inceneritori nella quantità di rifiuti smaltiti, ma sono equivalenti a circa 20 inceneritori se guardiamo agli inquinanti emessi. </a:t>
            </a:r>
          </a:p>
        </p:txBody>
      </p:sp>
      <p:cxnSp>
        <p:nvCxnSpPr>
          <p:cNvPr id="4" name="Connettore 2 3">
            <a:extLst>
              <a:ext uri="{FF2B5EF4-FFF2-40B4-BE49-F238E27FC236}">
                <a16:creationId xmlns:a16="http://schemas.microsoft.com/office/drawing/2014/main" id="{9A3F92C5-A2BA-9948-AB7A-F6A0038FACC2}"/>
              </a:ext>
            </a:extLst>
          </p:cNvPr>
          <p:cNvCxnSpPr>
            <a:cxnSpLocks/>
          </p:cNvCxnSpPr>
          <p:nvPr/>
        </p:nvCxnSpPr>
        <p:spPr>
          <a:xfrm>
            <a:off x="2019133" y="1471448"/>
            <a:ext cx="0" cy="5145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Rettangolo con due angoli in diagonale arrotondati 5">
            <a:extLst>
              <a:ext uri="{FF2B5EF4-FFF2-40B4-BE49-F238E27FC236}">
                <a16:creationId xmlns:a16="http://schemas.microsoft.com/office/drawing/2014/main" id="{8781026B-C780-DB40-8422-E64C701AB5F1}"/>
              </a:ext>
            </a:extLst>
          </p:cNvPr>
          <p:cNvSpPr/>
          <p:nvPr/>
        </p:nvSpPr>
        <p:spPr>
          <a:xfrm>
            <a:off x="6861695" y="131466"/>
            <a:ext cx="4088524" cy="2269767"/>
          </a:xfrm>
          <a:prstGeom prst="round2DiagRect">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E0C20830-6C83-CE44-94CA-6ABFC5979882}"/>
              </a:ext>
            </a:extLst>
          </p:cNvPr>
          <p:cNvSpPr txBox="1"/>
          <p:nvPr/>
        </p:nvSpPr>
        <p:spPr>
          <a:xfrm>
            <a:off x="6861695" y="389186"/>
            <a:ext cx="4088524" cy="1754326"/>
          </a:xfrm>
          <a:prstGeom prst="rect">
            <a:avLst/>
          </a:prstGeom>
          <a:noFill/>
        </p:spPr>
        <p:txBody>
          <a:bodyPr wrap="square" rtlCol="0">
            <a:spAutoFit/>
          </a:bodyPr>
          <a:lstStyle/>
          <a:p>
            <a:pPr algn="ctr"/>
            <a:r>
              <a:rPr lang="it-IT" dirty="0">
                <a:latin typeface="Avenir Next LT Pro" panose="020B0504020202020204" pitchFamily="34" charset="77"/>
              </a:rPr>
              <a:t>Gravissime violazioni in ambito di smaltimento di rifiuti contenenti ceneri di pirite, e, soprattutto concentrazioni di arsenico, superiori di tre ordini di grandezza della classe limite. </a:t>
            </a:r>
          </a:p>
        </p:txBody>
      </p:sp>
      <p:sp>
        <p:nvSpPr>
          <p:cNvPr id="8" name="Rettangolo con due angoli in diagonale arrotondati 7">
            <a:extLst>
              <a:ext uri="{FF2B5EF4-FFF2-40B4-BE49-F238E27FC236}">
                <a16:creationId xmlns:a16="http://schemas.microsoft.com/office/drawing/2014/main" id="{F348C646-89CC-7F43-85FD-4B367092C436}"/>
              </a:ext>
            </a:extLst>
          </p:cNvPr>
          <p:cNvSpPr/>
          <p:nvPr/>
        </p:nvSpPr>
        <p:spPr>
          <a:xfrm>
            <a:off x="5743901" y="2697511"/>
            <a:ext cx="5206318" cy="2691500"/>
          </a:xfrm>
          <a:prstGeom prst="round2DiagRect">
            <a:avLst>
              <a:gd name="adj1" fmla="val 16667"/>
              <a:gd name="adj2" fmla="val 2564"/>
            </a:avLst>
          </a:prstGeom>
          <a:ln w="317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a:latin typeface="Avenir Next LT Pro" panose="020B0504020202020204" pitchFamily="34" charset="77"/>
              </a:rPr>
              <a:t>Sostanze quali </a:t>
            </a:r>
            <a:r>
              <a:rPr lang="it-IT" b="1" dirty="0">
                <a:latin typeface="Avenir Next LT Pro" panose="020B0504020202020204" pitchFamily="34" charset="77"/>
              </a:rPr>
              <a:t>acrilonitrile</a:t>
            </a:r>
            <a:r>
              <a:rPr lang="it-IT" dirty="0">
                <a:latin typeface="Avenir Next LT Pro" panose="020B0504020202020204" pitchFamily="34" charset="77"/>
              </a:rPr>
              <a:t>, </a:t>
            </a:r>
            <a:r>
              <a:rPr lang="it-IT" b="1" dirty="0">
                <a:latin typeface="Avenir Next LT Pro" panose="020B0504020202020204" pitchFamily="34" charset="77"/>
              </a:rPr>
              <a:t>coluro di vinile </a:t>
            </a:r>
            <a:r>
              <a:rPr lang="it-IT" dirty="0">
                <a:latin typeface="Avenir Next LT Pro" panose="020B0504020202020204" pitchFamily="34" charset="77"/>
              </a:rPr>
              <a:t>e </a:t>
            </a:r>
            <a:r>
              <a:rPr lang="it-IT" b="1" dirty="0">
                <a:latin typeface="Avenir Next LT Pro" panose="020B0504020202020204" pitchFamily="34" charset="77"/>
              </a:rPr>
              <a:t>benzene </a:t>
            </a:r>
            <a:r>
              <a:rPr lang="it-IT" dirty="0">
                <a:latin typeface="Avenir Next LT Pro" panose="020B0504020202020204" pitchFamily="34" charset="77"/>
              </a:rPr>
              <a:t>in quantità doppia rispetto a quella consentita dalla normativa. Queste sostanze non hanno nulla a che fare con la produzione del cemento </a:t>
            </a:r>
            <a:r>
              <a:rPr lang="it-IT" dirty="0">
                <a:latin typeface="Avenir Next LT Pro" panose="020B0504020202020204" pitchFamily="34" charset="77"/>
                <a:sym typeface="Wingdings" pitchFamily="2" charset="2"/>
              </a:rPr>
              <a:t> </a:t>
            </a:r>
            <a:r>
              <a:rPr lang="it-IT" dirty="0">
                <a:latin typeface="Avenir Next LT Pro" panose="020B0504020202020204" pitchFamily="34" charset="77"/>
              </a:rPr>
              <a:t>le autorizzazioni allo smaltimento dei rifiuti in questo stabilimento sono state sospese. </a:t>
            </a:r>
          </a:p>
        </p:txBody>
      </p:sp>
      <p:cxnSp>
        <p:nvCxnSpPr>
          <p:cNvPr id="19" name="Connettore 2 18">
            <a:extLst>
              <a:ext uri="{FF2B5EF4-FFF2-40B4-BE49-F238E27FC236}">
                <a16:creationId xmlns:a16="http://schemas.microsoft.com/office/drawing/2014/main" id="{F1F8C069-DE52-D54F-842A-45600B8F85A9}"/>
              </a:ext>
            </a:extLst>
          </p:cNvPr>
          <p:cNvCxnSpPr>
            <a:cxnSpLocks/>
          </p:cNvCxnSpPr>
          <p:nvPr/>
        </p:nvCxnSpPr>
        <p:spPr>
          <a:xfrm>
            <a:off x="4130566" y="1030013"/>
            <a:ext cx="2123089" cy="0"/>
          </a:xfrm>
          <a:prstGeom prst="straightConnector1">
            <a:avLst/>
          </a:prstGeom>
          <a:ln w="63500" cap="rnd" cmpd="sng">
            <a:solidFill>
              <a:schemeClr val="accent6"/>
            </a:solidFill>
            <a:prstDash val="sysDot"/>
            <a:miter lim="800000"/>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FE4CF857-9531-7F42-A89C-0CDA6F2B4C8E}"/>
              </a:ext>
            </a:extLst>
          </p:cNvPr>
          <p:cNvCxnSpPr>
            <a:cxnSpLocks/>
          </p:cNvCxnSpPr>
          <p:nvPr/>
        </p:nvCxnSpPr>
        <p:spPr>
          <a:xfrm>
            <a:off x="3806797" y="3031906"/>
            <a:ext cx="1476131" cy="0"/>
          </a:xfrm>
          <a:prstGeom prst="straightConnector1">
            <a:avLst/>
          </a:prstGeom>
          <a:ln w="63500" cap="rnd">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1" name="Rettangolo con due angoli in diagonale arrotondati 30">
            <a:extLst>
              <a:ext uri="{FF2B5EF4-FFF2-40B4-BE49-F238E27FC236}">
                <a16:creationId xmlns:a16="http://schemas.microsoft.com/office/drawing/2014/main" id="{7EA15322-6AA2-D74A-9879-3DF9C2E7C70E}"/>
              </a:ext>
            </a:extLst>
          </p:cNvPr>
          <p:cNvSpPr/>
          <p:nvPr/>
        </p:nvSpPr>
        <p:spPr>
          <a:xfrm>
            <a:off x="241738" y="4307840"/>
            <a:ext cx="4522165" cy="2002647"/>
          </a:xfrm>
          <a:prstGeom prst="round2DiagRect">
            <a:avLst/>
          </a:prstGeom>
          <a:ln w="317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a:latin typeface="Avenir Next LT Pro" panose="020B0504020202020204" pitchFamily="34" charset="77"/>
              </a:rPr>
              <a:t>Sono state rinvenute sostanze come la </a:t>
            </a:r>
            <a:r>
              <a:rPr lang="it-IT" b="1" dirty="0">
                <a:latin typeface="Avenir Next LT Pro" panose="020B0504020202020204" pitchFamily="34" charset="77"/>
              </a:rPr>
              <a:t>glicerina </a:t>
            </a:r>
            <a:r>
              <a:rPr lang="it-IT" dirty="0">
                <a:latin typeface="Avenir Next LT Pro" panose="020B0504020202020204" pitchFamily="34" charset="77"/>
              </a:rPr>
              <a:t>e </a:t>
            </a:r>
            <a:r>
              <a:rPr lang="it-IT" b="1" dirty="0">
                <a:latin typeface="Avenir Next LT Pro" panose="020B0504020202020204" pitchFamily="34" charset="77"/>
              </a:rPr>
              <a:t>ftalati</a:t>
            </a:r>
            <a:r>
              <a:rPr lang="it-IT" dirty="0">
                <a:latin typeface="Avenir Next LT Pro" panose="020B0504020202020204" pitchFamily="34" charset="77"/>
              </a:rPr>
              <a:t>, che non sono coinvolti nella produzione di cemento </a:t>
            </a:r>
          </a:p>
        </p:txBody>
      </p:sp>
      <p:cxnSp>
        <p:nvCxnSpPr>
          <p:cNvPr id="34" name="Connettore 2 33">
            <a:extLst>
              <a:ext uri="{FF2B5EF4-FFF2-40B4-BE49-F238E27FC236}">
                <a16:creationId xmlns:a16="http://schemas.microsoft.com/office/drawing/2014/main" id="{E95C7DDD-B1CE-B844-8EBA-39A0A52141ED}"/>
              </a:ext>
            </a:extLst>
          </p:cNvPr>
          <p:cNvCxnSpPr>
            <a:cxnSpLocks/>
          </p:cNvCxnSpPr>
          <p:nvPr/>
        </p:nvCxnSpPr>
        <p:spPr>
          <a:xfrm>
            <a:off x="2019133" y="3261896"/>
            <a:ext cx="0" cy="858159"/>
          </a:xfrm>
          <a:prstGeom prst="straightConnector1">
            <a:avLst/>
          </a:prstGeom>
          <a:ln w="63500" cap="rnd">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818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DBF50F6-DD88-4D9F-B7D3-79B989980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16BBDC2-6929-469E-B7C4-A03E77BF9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FB80817A-553B-EA44-896E-F482DCE4A9C3}"/>
              </a:ext>
            </a:extLst>
          </p:cNvPr>
          <p:cNvSpPr txBox="1"/>
          <p:nvPr/>
        </p:nvSpPr>
        <p:spPr>
          <a:xfrm>
            <a:off x="201706" y="2491718"/>
            <a:ext cx="4625788" cy="4258706"/>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4000" b="1" kern="1200" dirty="0">
              <a:solidFill>
                <a:schemeClr val="tx2"/>
              </a:solidFill>
              <a:latin typeface="+mj-lt"/>
              <a:ea typeface="+mj-ea"/>
              <a:cs typeface="+mj-cs"/>
            </a:endParaRPr>
          </a:p>
        </p:txBody>
      </p:sp>
      <p:grpSp>
        <p:nvGrpSpPr>
          <p:cNvPr id="40" name="Group 39">
            <a:extLst>
              <a:ext uri="{FF2B5EF4-FFF2-40B4-BE49-F238E27FC236}">
                <a16:creationId xmlns:a16="http://schemas.microsoft.com/office/drawing/2014/main" id="{C344E6B5-C9F5-4338-9E33-003B123731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2" y="170309"/>
            <a:ext cx="2514948" cy="2174333"/>
            <a:chOff x="-305" y="-4155"/>
            <a:chExt cx="2514948" cy="2174333"/>
          </a:xfrm>
        </p:grpSpPr>
        <p:sp>
          <p:nvSpPr>
            <p:cNvPr id="41" name="Freeform: Shape 40">
              <a:extLst>
                <a:ext uri="{FF2B5EF4-FFF2-40B4-BE49-F238E27FC236}">
                  <a16:creationId xmlns:a16="http://schemas.microsoft.com/office/drawing/2014/main" id="{C90B0F8D-9E81-4DE8-95D5-1A26E9390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830BA43A-83E9-4C67-92A6-F247FB370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92F3A0CC-EBFE-405D-B0C0-27DE361ED5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4" name="Freeform: Shape 43">
              <a:extLst>
                <a:ext uri="{FF2B5EF4-FFF2-40B4-BE49-F238E27FC236}">
                  <a16:creationId xmlns:a16="http://schemas.microsoft.com/office/drawing/2014/main" id="{DF2E853E-B55A-4FFD-B90E-6FB4F31BD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Immagine 2">
            <a:extLst>
              <a:ext uri="{FF2B5EF4-FFF2-40B4-BE49-F238E27FC236}">
                <a16:creationId xmlns:a16="http://schemas.microsoft.com/office/drawing/2014/main" id="{DC892EDC-0495-BE4F-9BD3-265A30B46467}"/>
              </a:ext>
            </a:extLst>
          </p:cNvPr>
          <p:cNvPicPr>
            <a:picLocks noChangeAspect="1"/>
          </p:cNvPicPr>
          <p:nvPr/>
        </p:nvPicPr>
        <p:blipFill>
          <a:blip r:embed="rId2"/>
          <a:stretch>
            <a:fillRect/>
          </a:stretch>
        </p:blipFill>
        <p:spPr>
          <a:xfrm>
            <a:off x="510989" y="445153"/>
            <a:ext cx="10853674" cy="2046564"/>
          </a:xfrm>
          <a:prstGeom prst="rect">
            <a:avLst/>
          </a:prstGeom>
        </p:spPr>
      </p:pic>
      <p:grpSp>
        <p:nvGrpSpPr>
          <p:cNvPr id="46" name="Group 45">
            <a:extLst>
              <a:ext uri="{FF2B5EF4-FFF2-40B4-BE49-F238E27FC236}">
                <a16:creationId xmlns:a16="http://schemas.microsoft.com/office/drawing/2014/main" id="{FDFEDBF7-8E2C-46B8-9095-AE1D77E217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4" y="4560733"/>
            <a:ext cx="3061445" cy="2297266"/>
            <a:chOff x="-305" y="-1"/>
            <a:chExt cx="3832880" cy="2876136"/>
          </a:xfrm>
        </p:grpSpPr>
        <p:sp>
          <p:nvSpPr>
            <p:cNvPr id="47" name="Freeform: Shape 46">
              <a:extLst>
                <a:ext uri="{FF2B5EF4-FFF2-40B4-BE49-F238E27FC236}">
                  <a16:creationId xmlns:a16="http://schemas.microsoft.com/office/drawing/2014/main" id="{60202872-FBB0-4F11-BC49-9FB400B21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0DEB2F40-D411-4D44-9638-AE0342C7F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48">
              <a:extLst>
                <a:ext uri="{FF2B5EF4-FFF2-40B4-BE49-F238E27FC236}">
                  <a16:creationId xmlns:a16="http://schemas.microsoft.com/office/drawing/2014/main" id="{507F7D91-A991-4196-AF73-327E04B56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178739A9-E67C-40E5-9468-0A68AEC54E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asellaDiTesto 3">
            <a:extLst>
              <a:ext uri="{FF2B5EF4-FFF2-40B4-BE49-F238E27FC236}">
                <a16:creationId xmlns:a16="http://schemas.microsoft.com/office/drawing/2014/main" id="{4AC8229C-15F4-BA4C-A452-D30170446157}"/>
              </a:ext>
            </a:extLst>
          </p:cNvPr>
          <p:cNvSpPr txBox="1"/>
          <p:nvPr/>
        </p:nvSpPr>
        <p:spPr>
          <a:xfrm>
            <a:off x="223667" y="3425516"/>
            <a:ext cx="3889141" cy="1631216"/>
          </a:xfrm>
          <a:prstGeom prst="rect">
            <a:avLst/>
          </a:prstGeom>
          <a:noFill/>
        </p:spPr>
        <p:txBody>
          <a:bodyPr wrap="square" rtlCol="0">
            <a:spAutoFit/>
          </a:bodyPr>
          <a:lstStyle/>
          <a:p>
            <a:pPr algn="ctr"/>
            <a:r>
              <a:rPr lang="it-IT" sz="2000" dirty="0">
                <a:latin typeface="Avenir Next LT Pro" panose="020B0504020202020204" pitchFamily="34" charset="77"/>
              </a:rPr>
              <a:t>Italcementi nasce nel </a:t>
            </a:r>
            <a:r>
              <a:rPr lang="it-IT" sz="2000" b="1" dirty="0">
                <a:latin typeface="Avenir Next LT Pro" panose="020B0504020202020204" pitchFamily="34" charset="77"/>
              </a:rPr>
              <a:t>1864 </a:t>
            </a:r>
            <a:r>
              <a:rPr lang="it-IT" sz="2000" dirty="0">
                <a:latin typeface="Avenir Next LT Pro" panose="020B0504020202020204" pitchFamily="34" charset="77"/>
              </a:rPr>
              <a:t>dalla Società̀ bergamasca per la fabbricazione del cemento e della calce Idraulica, nata su iniziativa di Giuseppe Piccinelli. </a:t>
            </a:r>
          </a:p>
        </p:txBody>
      </p:sp>
      <p:sp>
        <p:nvSpPr>
          <p:cNvPr id="5" name="CasellaDiTesto 4">
            <a:extLst>
              <a:ext uri="{FF2B5EF4-FFF2-40B4-BE49-F238E27FC236}">
                <a16:creationId xmlns:a16="http://schemas.microsoft.com/office/drawing/2014/main" id="{24896BBD-76F4-374A-AE3E-01B398BEA898}"/>
              </a:ext>
            </a:extLst>
          </p:cNvPr>
          <p:cNvSpPr txBox="1"/>
          <p:nvPr/>
        </p:nvSpPr>
        <p:spPr>
          <a:xfrm>
            <a:off x="4785222" y="1978967"/>
            <a:ext cx="4640119" cy="4524315"/>
          </a:xfrm>
          <a:prstGeom prst="rect">
            <a:avLst/>
          </a:prstGeom>
          <a:noFill/>
        </p:spPr>
        <p:txBody>
          <a:bodyPr wrap="square" rtlCol="0">
            <a:spAutoFit/>
          </a:bodyPr>
          <a:lstStyle/>
          <a:p>
            <a:pPr algn="ctr"/>
            <a:r>
              <a:rPr lang="it-IT" b="1" dirty="0">
                <a:latin typeface="Avenir Next LT Pro" panose="020B0504020202020204" pitchFamily="34" charset="77"/>
              </a:rPr>
              <a:t>1956</a:t>
            </a:r>
            <a:r>
              <a:rPr lang="it-IT" dirty="0">
                <a:latin typeface="Avenir Next LT Pro" panose="020B0504020202020204" pitchFamily="34" charset="77"/>
              </a:rPr>
              <a:t> </a:t>
            </a:r>
            <a:r>
              <a:rPr lang="it-IT" dirty="0">
                <a:latin typeface="Avenir Next LT Pro" panose="020B0504020202020204" pitchFamily="34" charset="77"/>
                <a:sym typeface="Wingdings" pitchFamily="2" charset="2"/>
              </a:rPr>
              <a:t> </a:t>
            </a:r>
            <a:r>
              <a:rPr lang="it-IT" dirty="0">
                <a:latin typeface="Avenir Next LT Pro" panose="020B0504020202020204" pitchFamily="34" charset="77"/>
              </a:rPr>
              <a:t>Italcementi ha messo piede a Monselice, anno in cui sono cominciati i lavori di costruzione dello stabilimento di via della Cementeria. </a:t>
            </a:r>
          </a:p>
          <a:p>
            <a:pPr algn="ctr"/>
            <a:r>
              <a:rPr lang="it-IT" b="1" dirty="0">
                <a:latin typeface="Avenir Next LT Pro" panose="020B0504020202020204" pitchFamily="34" charset="77"/>
              </a:rPr>
              <a:t>1958</a:t>
            </a:r>
            <a:r>
              <a:rPr lang="it-IT" dirty="0">
                <a:latin typeface="Avenir Next LT Pro" panose="020B0504020202020204" pitchFamily="34" charset="77"/>
              </a:rPr>
              <a:t> </a:t>
            </a:r>
            <a:r>
              <a:rPr lang="it-IT" dirty="0">
                <a:latin typeface="Avenir Next LT Pro" panose="020B0504020202020204" pitchFamily="34" charset="77"/>
                <a:sym typeface="Wingdings" pitchFamily="2" charset="2"/>
              </a:rPr>
              <a:t> </a:t>
            </a:r>
            <a:r>
              <a:rPr lang="it-IT" dirty="0">
                <a:latin typeface="Avenir Next LT Pro" panose="020B0504020202020204" pitchFamily="34" charset="77"/>
              </a:rPr>
              <a:t>avviato il primo molino per la macinazione del cemento</a:t>
            </a:r>
          </a:p>
          <a:p>
            <a:pPr algn="ctr"/>
            <a:r>
              <a:rPr lang="it-IT" dirty="0">
                <a:latin typeface="Avenir Next LT Pro" panose="020B0504020202020204" pitchFamily="34" charset="77"/>
              </a:rPr>
              <a:t>6 aprile </a:t>
            </a:r>
            <a:r>
              <a:rPr lang="it-IT" b="1" dirty="0">
                <a:latin typeface="Avenir Next LT Pro" panose="020B0504020202020204" pitchFamily="34" charset="77"/>
              </a:rPr>
              <a:t>1959</a:t>
            </a:r>
            <a:r>
              <a:rPr lang="it-IT" dirty="0">
                <a:latin typeface="Avenir Next LT Pro" panose="020B0504020202020204" pitchFamily="34" charset="77"/>
              </a:rPr>
              <a:t> </a:t>
            </a:r>
            <a:r>
              <a:rPr lang="it-IT" dirty="0">
                <a:latin typeface="Avenir Next LT Pro" panose="020B0504020202020204" pitchFamily="34" charset="77"/>
                <a:sym typeface="Wingdings" pitchFamily="2" charset="2"/>
              </a:rPr>
              <a:t> </a:t>
            </a:r>
            <a:r>
              <a:rPr lang="it-IT" dirty="0">
                <a:latin typeface="Avenir Next LT Pro" panose="020B0504020202020204" pitchFamily="34" charset="77"/>
              </a:rPr>
              <a:t>è stato acceso il primo forno</a:t>
            </a:r>
          </a:p>
          <a:p>
            <a:pPr algn="ctr"/>
            <a:r>
              <a:rPr lang="it-IT" dirty="0">
                <a:latin typeface="Avenir Next LT Pro" panose="020B0504020202020204" pitchFamily="34" charset="77"/>
              </a:rPr>
              <a:t> </a:t>
            </a:r>
          </a:p>
          <a:p>
            <a:pPr algn="ctr"/>
            <a:r>
              <a:rPr lang="it-IT" b="1" dirty="0">
                <a:latin typeface="Avenir Next LT Pro" panose="020B0504020202020204" pitchFamily="34" charset="77"/>
              </a:rPr>
              <a:t>Dal 1996 al 2006 </a:t>
            </a:r>
            <a:r>
              <a:rPr lang="it-IT" dirty="0">
                <a:latin typeface="Avenir Next LT Pro" panose="020B0504020202020204" pitchFamily="34" charset="77"/>
                <a:sym typeface="Wingdings" pitchFamily="2" charset="2"/>
              </a:rPr>
              <a:t> </a:t>
            </a:r>
            <a:r>
              <a:rPr lang="it-IT" dirty="0">
                <a:latin typeface="Avenir Next LT Pro" panose="020B0504020202020204" pitchFamily="34" charset="77"/>
              </a:rPr>
              <a:t>il gruppo bergamasco ha investito a Monselice oltre 47 milioni di euro per interventi mirati a migliorare gli aspetti ambientali</a:t>
            </a:r>
          </a:p>
          <a:p>
            <a:pPr algn="ctr"/>
            <a:r>
              <a:rPr lang="it-IT" b="1" dirty="0">
                <a:latin typeface="Avenir Next LT Pro" panose="020B0504020202020204" pitchFamily="34" charset="77"/>
              </a:rPr>
              <a:t>2010</a:t>
            </a:r>
            <a:r>
              <a:rPr lang="it-IT" dirty="0">
                <a:latin typeface="Avenir Next LT Pro" panose="020B0504020202020204" pitchFamily="34" charset="77"/>
              </a:rPr>
              <a:t> </a:t>
            </a:r>
            <a:r>
              <a:rPr lang="it-IT" dirty="0">
                <a:latin typeface="Avenir Next LT Pro" panose="020B0504020202020204" pitchFamily="34" charset="77"/>
                <a:sym typeface="Wingdings" pitchFamily="2" charset="2"/>
              </a:rPr>
              <a:t> </a:t>
            </a:r>
            <a:r>
              <a:rPr lang="it-IT" dirty="0">
                <a:latin typeface="Avenir Next LT Pro" panose="020B0504020202020204" pitchFamily="34" charset="77"/>
              </a:rPr>
              <a:t>l’epopea della cementeria monselicense comincia a percorrere una parabola discendente</a:t>
            </a:r>
          </a:p>
        </p:txBody>
      </p:sp>
    </p:spTree>
    <p:extLst>
      <p:ext uri="{BB962C8B-B14F-4D97-AF65-F5344CB8AC3E}">
        <p14:creationId xmlns:p14="http://schemas.microsoft.com/office/powerpoint/2010/main" val="1215601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6215F4E0-5758-854D-A066-D26EE04063C1}"/>
              </a:ext>
            </a:extLst>
          </p:cNvPr>
          <p:cNvPicPr>
            <a:picLocks noChangeAspect="1"/>
          </p:cNvPicPr>
          <p:nvPr/>
        </p:nvPicPr>
        <p:blipFill rotWithShape="1">
          <a:blip r:embed="rId2">
            <a:alphaModFix amt="50000"/>
          </a:blip>
          <a:srcRect r="25"/>
          <a:stretch/>
        </p:blipFill>
        <p:spPr>
          <a:xfrm>
            <a:off x="0" y="0"/>
            <a:ext cx="12188930" cy="6857990"/>
          </a:xfrm>
          <a:prstGeom prst="rect">
            <a:avLst/>
          </a:prstGeom>
        </p:spPr>
      </p:pic>
      <p:sp>
        <p:nvSpPr>
          <p:cNvPr id="2" name="CasellaDiTesto 1">
            <a:extLst>
              <a:ext uri="{FF2B5EF4-FFF2-40B4-BE49-F238E27FC236}">
                <a16:creationId xmlns:a16="http://schemas.microsoft.com/office/drawing/2014/main" id="{9ADCD04D-2D2E-A340-9243-3CF1B193D8B0}"/>
              </a:ext>
            </a:extLst>
          </p:cNvPr>
          <p:cNvSpPr txBox="1"/>
          <p:nvPr/>
        </p:nvSpPr>
        <p:spPr>
          <a:xfrm>
            <a:off x="1522465" y="1027591"/>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dirty="0">
                <a:solidFill>
                  <a:srgbClr val="FFFFFF"/>
                </a:solidFill>
                <a:latin typeface="+mj-lt"/>
                <a:ea typeface="+mj-ea"/>
                <a:cs typeface="+mj-cs"/>
              </a:rPr>
              <a:t>Il REVAMPING DI ITALCEMENTI </a:t>
            </a:r>
          </a:p>
        </p:txBody>
      </p:sp>
      <p:sp>
        <p:nvSpPr>
          <p:cNvPr id="25"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618561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C0E8520-53C3-2444-A30C-7C6EAF8403D7}"/>
              </a:ext>
            </a:extLst>
          </p:cNvPr>
          <p:cNvSpPr txBox="1"/>
          <p:nvPr/>
        </p:nvSpPr>
        <p:spPr>
          <a:xfrm>
            <a:off x="837201" y="1690563"/>
            <a:ext cx="4039994" cy="4062651"/>
          </a:xfrm>
          <a:prstGeom prst="rect">
            <a:avLst/>
          </a:prstGeom>
          <a:noFill/>
        </p:spPr>
        <p:txBody>
          <a:bodyPr wrap="square" rtlCol="0">
            <a:spAutoFit/>
          </a:bodyPr>
          <a:lstStyle/>
          <a:p>
            <a:pPr algn="ctr"/>
            <a:r>
              <a:rPr lang="it-IT" sz="1600" b="1" dirty="0">
                <a:latin typeface="Avenir Next LT Pro" panose="020B0504020202020204" pitchFamily="34" charset="77"/>
              </a:rPr>
              <a:t>2010 </a:t>
            </a:r>
            <a:r>
              <a:rPr lang="it-IT" sz="1600" dirty="0">
                <a:latin typeface="Avenir Next LT Pro" panose="020B0504020202020204" pitchFamily="34" charset="77"/>
                <a:sym typeface="Wingdings" pitchFamily="2" charset="2"/>
              </a:rPr>
              <a:t> </a:t>
            </a:r>
            <a:r>
              <a:rPr lang="it-IT" sz="1600" dirty="0">
                <a:latin typeface="Avenir Next LT Pro" panose="020B0504020202020204" pitchFamily="34" charset="77"/>
              </a:rPr>
              <a:t>Italcementi presentò un progetto di Revamping, ossia la sostituzione dei vecchi forni con un nuovo impianto. </a:t>
            </a:r>
          </a:p>
          <a:p>
            <a:pPr algn="ctr"/>
            <a:r>
              <a:rPr lang="it-IT" sz="1600" dirty="0">
                <a:latin typeface="Avenir Next LT Pro" panose="020B0504020202020204" pitchFamily="34" charset="77"/>
              </a:rPr>
              <a:t>L'intento è quello di rinnovare integralmente la propria cementeria di Monselice essenzialmente per ragioni economico - imprenditoriali, infatti l’impianto attuale non è più̀ efficiente e competitivo. </a:t>
            </a:r>
          </a:p>
          <a:p>
            <a:pPr algn="ctr"/>
            <a:r>
              <a:rPr lang="it-IT" sz="1600" dirty="0">
                <a:latin typeface="Avenir Next LT Pro" panose="020B0504020202020204" pitchFamily="34" charset="77"/>
              </a:rPr>
              <a:t>Il costo dell’investimento venne stimato in </a:t>
            </a:r>
            <a:r>
              <a:rPr lang="it-IT" sz="1600" b="1" dirty="0">
                <a:latin typeface="Avenir Next LT Pro" panose="020B0504020202020204" pitchFamily="34" charset="77"/>
              </a:rPr>
              <a:t>160 milioni di euro</a:t>
            </a:r>
          </a:p>
          <a:p>
            <a:pPr algn="ctr"/>
            <a:r>
              <a:rPr lang="it-IT" sz="1600" dirty="0">
                <a:latin typeface="Avenir Next LT Pro" panose="020B0504020202020204" pitchFamily="34" charset="77"/>
              </a:rPr>
              <a:t>Questo progetto risultava necessario al fine di evitare le dismissioni di Italcementi entro pochi anni</a:t>
            </a:r>
          </a:p>
          <a:p>
            <a:endParaRPr lang="it-IT" dirty="0"/>
          </a:p>
        </p:txBody>
      </p:sp>
      <p:sp>
        <p:nvSpPr>
          <p:cNvPr id="3" name="CasellaDiTesto 2">
            <a:extLst>
              <a:ext uri="{FF2B5EF4-FFF2-40B4-BE49-F238E27FC236}">
                <a16:creationId xmlns:a16="http://schemas.microsoft.com/office/drawing/2014/main" id="{629749BB-F92E-C145-831C-AD8BCE6D55F3}"/>
              </a:ext>
            </a:extLst>
          </p:cNvPr>
          <p:cNvSpPr txBox="1"/>
          <p:nvPr/>
        </p:nvSpPr>
        <p:spPr>
          <a:xfrm>
            <a:off x="4673977" y="301336"/>
            <a:ext cx="2844048" cy="523220"/>
          </a:xfrm>
          <a:prstGeom prst="rect">
            <a:avLst/>
          </a:prstGeom>
          <a:solidFill>
            <a:schemeClr val="accent6"/>
          </a:solidFill>
        </p:spPr>
        <p:txBody>
          <a:bodyPr wrap="none" rtlCol="0">
            <a:spAutoFit/>
          </a:bodyPr>
          <a:lstStyle/>
          <a:p>
            <a:pPr algn="ctr"/>
            <a:r>
              <a:rPr lang="it-IT" sz="2800" b="1" dirty="0">
                <a:latin typeface="Arial" panose="020B0604020202020204" pitchFamily="34" charset="0"/>
                <a:cs typeface="Arial" panose="020B0604020202020204" pitchFamily="34" charset="0"/>
              </a:rPr>
              <a:t>IL REVAMPING </a:t>
            </a:r>
          </a:p>
        </p:txBody>
      </p:sp>
      <p:sp>
        <p:nvSpPr>
          <p:cNvPr id="5" name="Goccia 4">
            <a:extLst>
              <a:ext uri="{FF2B5EF4-FFF2-40B4-BE49-F238E27FC236}">
                <a16:creationId xmlns:a16="http://schemas.microsoft.com/office/drawing/2014/main" id="{6C5C6D80-125E-B840-BBD9-4AADCBF59BE7}"/>
              </a:ext>
            </a:extLst>
          </p:cNvPr>
          <p:cNvSpPr/>
          <p:nvPr/>
        </p:nvSpPr>
        <p:spPr>
          <a:xfrm>
            <a:off x="72038" y="1328729"/>
            <a:ext cx="5319112" cy="4786321"/>
          </a:xfrm>
          <a:prstGeom prst="teardrop">
            <a:avLst>
              <a:gd name="adj" fmla="val 107337"/>
            </a:avLst>
          </a:prstGeom>
          <a:noFill/>
          <a:ln w="412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Freccia destra 5">
            <a:extLst>
              <a:ext uri="{FF2B5EF4-FFF2-40B4-BE49-F238E27FC236}">
                <a16:creationId xmlns:a16="http://schemas.microsoft.com/office/drawing/2014/main" id="{A6A0DFCB-CEDC-944E-BA2C-6562C943761C}"/>
              </a:ext>
            </a:extLst>
          </p:cNvPr>
          <p:cNvSpPr/>
          <p:nvPr/>
        </p:nvSpPr>
        <p:spPr>
          <a:xfrm>
            <a:off x="5580433" y="3221182"/>
            <a:ext cx="772048" cy="207818"/>
          </a:xfrm>
          <a:prstGeom prst="rightArrow">
            <a:avLst/>
          </a:prstGeom>
          <a:solidFill>
            <a:srgbClr val="00B050"/>
          </a:solidFill>
          <a:ln w="31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8" name="CasellaDiTesto 3">
            <a:extLst>
              <a:ext uri="{FF2B5EF4-FFF2-40B4-BE49-F238E27FC236}">
                <a16:creationId xmlns:a16="http://schemas.microsoft.com/office/drawing/2014/main" id="{3E34ADDF-190B-C603-0E75-C7A46F622962}"/>
              </a:ext>
            </a:extLst>
          </p:cNvPr>
          <p:cNvGraphicFramePr/>
          <p:nvPr>
            <p:extLst>
              <p:ext uri="{D42A27DB-BD31-4B8C-83A1-F6EECF244321}">
                <p14:modId xmlns:p14="http://schemas.microsoft.com/office/powerpoint/2010/main" val="3166516434"/>
              </p:ext>
            </p:extLst>
          </p:nvPr>
        </p:nvGraphicFramePr>
        <p:xfrm>
          <a:off x="6559434" y="1166842"/>
          <a:ext cx="5560528" cy="5096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4520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B174954-7464-6C23-6078-84803165D524}"/>
              </a:ext>
            </a:extLst>
          </p:cNvPr>
          <p:cNvSpPr txBox="1"/>
          <p:nvPr/>
        </p:nvSpPr>
        <p:spPr>
          <a:xfrm>
            <a:off x="8098746" y="922137"/>
            <a:ext cx="3496520" cy="4893647"/>
          </a:xfrm>
          <a:prstGeom prst="rect">
            <a:avLst/>
          </a:prstGeom>
          <a:noFill/>
        </p:spPr>
        <p:txBody>
          <a:bodyPr wrap="square">
            <a:spAutoFit/>
          </a:bodyPr>
          <a:lstStyle/>
          <a:p>
            <a:pPr marL="342900" indent="-342900">
              <a:buFont typeface="Wingdings" panose="05000000000000000000" pitchFamily="2" charset="2"/>
              <a:buChar char="ü"/>
            </a:pPr>
            <a:r>
              <a:rPr lang="it-IT" sz="2400" dirty="0">
                <a:latin typeface="Avenir Next LT Pro" panose="020B0504020202020204" pitchFamily="34" charset="0"/>
              </a:rPr>
              <a:t>Area naturale protetta in provincia di </a:t>
            </a:r>
            <a:r>
              <a:rPr lang="it-IT" sz="2400" b="1" dirty="0">
                <a:latin typeface="Avenir Next LT Pro" panose="020B0504020202020204" pitchFamily="34" charset="0"/>
              </a:rPr>
              <a:t>Padova</a:t>
            </a:r>
            <a:r>
              <a:rPr lang="it-IT" sz="2400" dirty="0">
                <a:latin typeface="Avenir Next LT Pro" panose="020B0504020202020204" pitchFamily="34" charset="0"/>
              </a:rPr>
              <a:t> </a:t>
            </a:r>
          </a:p>
          <a:p>
            <a:pPr marL="342900" indent="-342900">
              <a:buFont typeface="Wingdings" panose="05000000000000000000" pitchFamily="2" charset="2"/>
              <a:buChar char="ü"/>
            </a:pPr>
            <a:r>
              <a:rPr lang="it-IT" sz="2400" dirty="0">
                <a:latin typeface="Avenir Next LT Pro" panose="020B0504020202020204" pitchFamily="34" charset="0"/>
              </a:rPr>
              <a:t>Comprende </a:t>
            </a:r>
            <a:r>
              <a:rPr lang="it-IT" sz="2400" b="1" dirty="0">
                <a:latin typeface="Avenir Next LT Pro" panose="020B0504020202020204" pitchFamily="34" charset="0"/>
              </a:rPr>
              <a:t>15 Comuni</a:t>
            </a:r>
            <a:r>
              <a:rPr lang="it-IT" sz="2400" dirty="0">
                <a:latin typeface="Avenir Next LT Pro" panose="020B0504020202020204" pitchFamily="34" charset="0"/>
              </a:rPr>
              <a:t> su una superficie di </a:t>
            </a:r>
            <a:r>
              <a:rPr lang="it-IT" sz="2400" b="1" dirty="0">
                <a:latin typeface="Avenir Next LT Pro" panose="020B0504020202020204" pitchFamily="34" charset="0"/>
              </a:rPr>
              <a:t>18.694 ettari</a:t>
            </a:r>
            <a:endParaRPr lang="it-IT" sz="2400" dirty="0">
              <a:latin typeface="Avenir Next LT Pro" panose="020B0504020202020204" pitchFamily="34" charset="0"/>
            </a:endParaRPr>
          </a:p>
          <a:p>
            <a:pPr marL="342900" indent="-342900">
              <a:buFont typeface="Wingdings" panose="05000000000000000000" pitchFamily="2" charset="2"/>
              <a:buChar char="ü"/>
            </a:pPr>
            <a:r>
              <a:rPr lang="it-IT" sz="2400" dirty="0">
                <a:latin typeface="Avenir Next LT Pro" panose="020B0504020202020204" pitchFamily="34" charset="0"/>
              </a:rPr>
              <a:t>Origine vulcanica, formazione circa </a:t>
            </a:r>
            <a:r>
              <a:rPr lang="it-IT" sz="2400" b="1" dirty="0">
                <a:latin typeface="Avenir Next LT Pro" panose="020B0504020202020204" pitchFamily="34" charset="0"/>
              </a:rPr>
              <a:t>35 milioni di anni fa</a:t>
            </a:r>
          </a:p>
          <a:p>
            <a:pPr marL="342900" indent="-342900">
              <a:buFont typeface="Wingdings" panose="05000000000000000000" pitchFamily="2" charset="2"/>
              <a:buChar char="ü"/>
            </a:pPr>
            <a:r>
              <a:rPr lang="it-IT" sz="2400" dirty="0">
                <a:latin typeface="Avenir Next LT Pro" panose="020B0504020202020204" pitchFamily="34" charset="0"/>
              </a:rPr>
              <a:t>Massima elevazione di </a:t>
            </a:r>
            <a:r>
              <a:rPr lang="it-IT" sz="2400" b="1" dirty="0">
                <a:latin typeface="Avenir Next LT Pro" panose="020B0504020202020204" pitchFamily="34" charset="0"/>
              </a:rPr>
              <a:t>601 m</a:t>
            </a:r>
            <a:r>
              <a:rPr lang="it-IT" sz="2400" dirty="0">
                <a:latin typeface="Avenir Next LT Pro" panose="020B0504020202020204" pitchFamily="34" charset="0"/>
              </a:rPr>
              <a:t> con il Monte Venda. </a:t>
            </a:r>
          </a:p>
        </p:txBody>
      </p:sp>
      <p:pic>
        <p:nvPicPr>
          <p:cNvPr id="1026" name="Picture 2">
            <a:extLst>
              <a:ext uri="{FF2B5EF4-FFF2-40B4-BE49-F238E27FC236}">
                <a16:creationId xmlns:a16="http://schemas.microsoft.com/office/drawing/2014/main" id="{43F1BE9B-7414-8887-C0C6-792FAB2894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39" y="0"/>
            <a:ext cx="4269314" cy="43659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F746004-39AF-CE2D-0B26-9BE8A21EC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562" y="1694527"/>
            <a:ext cx="3692932" cy="498736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ttore 2 6">
            <a:extLst>
              <a:ext uri="{FF2B5EF4-FFF2-40B4-BE49-F238E27FC236}">
                <a16:creationId xmlns:a16="http://schemas.microsoft.com/office/drawing/2014/main" id="{F3370F0A-30D0-D1C3-B19D-201FA849E0D0}"/>
              </a:ext>
            </a:extLst>
          </p:cNvPr>
          <p:cNvCxnSpPr>
            <a:cxnSpLocks/>
          </p:cNvCxnSpPr>
          <p:nvPr/>
        </p:nvCxnSpPr>
        <p:spPr>
          <a:xfrm>
            <a:off x="2344994" y="3288890"/>
            <a:ext cx="1584739" cy="1044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63335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4C1BE361-AF0C-594D-B0CD-CCD52F1663B2}"/>
              </a:ext>
            </a:extLst>
          </p:cNvPr>
          <p:cNvSpPr txBox="1"/>
          <p:nvPr/>
        </p:nvSpPr>
        <p:spPr>
          <a:xfrm>
            <a:off x="697128" y="274320"/>
            <a:ext cx="5840831" cy="85566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dirty="0">
                <a:latin typeface="Arial" panose="020B0604020202020204" pitchFamily="34" charset="0"/>
                <a:ea typeface="+mj-ea"/>
                <a:cs typeface="Arial" panose="020B0604020202020204" pitchFamily="34" charset="0"/>
              </a:rPr>
              <a:t>L’ITER DELLE AUTORIZZAZIONI </a:t>
            </a:r>
          </a:p>
        </p:txBody>
      </p:sp>
      <p:pic>
        <p:nvPicPr>
          <p:cNvPr id="4" name="Picture 3" descr="Penna posizionata sopra riga della firma">
            <a:extLst>
              <a:ext uri="{FF2B5EF4-FFF2-40B4-BE49-F238E27FC236}">
                <a16:creationId xmlns:a16="http://schemas.microsoft.com/office/drawing/2014/main" id="{5EBE7F2A-F9D6-C8A0-06E1-2BAEC9806E6C}"/>
              </a:ext>
            </a:extLst>
          </p:cNvPr>
          <p:cNvPicPr>
            <a:picLocks noChangeAspect="1"/>
          </p:cNvPicPr>
          <p:nvPr/>
        </p:nvPicPr>
        <p:blipFill rotWithShape="1">
          <a:blip r:embed="rId2">
            <a:alphaModFix amt="50000"/>
          </a:blip>
          <a:srcRect l="20982" r="20980" b="-1"/>
          <a:stretch/>
        </p:blipFill>
        <p:spPr>
          <a:xfrm>
            <a:off x="6226167" y="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CasellaDiTesto 2">
            <a:extLst>
              <a:ext uri="{FF2B5EF4-FFF2-40B4-BE49-F238E27FC236}">
                <a16:creationId xmlns:a16="http://schemas.microsoft.com/office/drawing/2014/main" id="{09A52C4E-D5CB-1F47-823D-6008C7E35BF3}"/>
              </a:ext>
            </a:extLst>
          </p:cNvPr>
          <p:cNvSpPr txBox="1"/>
          <p:nvPr/>
        </p:nvSpPr>
        <p:spPr>
          <a:xfrm>
            <a:off x="415499" y="1807727"/>
            <a:ext cx="5962785" cy="4247317"/>
          </a:xfrm>
          <a:prstGeom prst="rect">
            <a:avLst/>
          </a:prstGeom>
          <a:noFill/>
        </p:spPr>
        <p:txBody>
          <a:bodyPr wrap="square" rtlCol="0">
            <a:spAutoFit/>
          </a:bodyPr>
          <a:lstStyle/>
          <a:p>
            <a:pPr marL="285750" indent="-285750">
              <a:buFont typeface="Arial" panose="020B0604020202020204" pitchFamily="34" charset="0"/>
              <a:buChar char="•"/>
            </a:pPr>
            <a:r>
              <a:rPr lang="it-IT" b="1" dirty="0">
                <a:latin typeface="Avenir Next LT Pro" panose="020B0504020202020204" pitchFamily="34" charset="77"/>
              </a:rPr>
              <a:t>Marzo del 2010 </a:t>
            </a:r>
            <a:r>
              <a:rPr lang="it-IT" dirty="0">
                <a:latin typeface="Avenir Next LT Pro" panose="020B0504020202020204" pitchFamily="34" charset="77"/>
                <a:sym typeface="Wingdings" pitchFamily="2" charset="2"/>
              </a:rPr>
              <a:t> </a:t>
            </a:r>
            <a:r>
              <a:rPr lang="it-IT" dirty="0">
                <a:latin typeface="Avenir Next LT Pro" panose="020B0504020202020204" pitchFamily="34" charset="77"/>
              </a:rPr>
              <a:t>Italcementi ha richiesto alla Provincia di Padova l’approvazione della valutazione di Impatto Ambientale </a:t>
            </a:r>
          </a:p>
          <a:p>
            <a:pPr marL="285750" indent="-285750">
              <a:buFont typeface="Arial" panose="020B0604020202020204" pitchFamily="34" charset="0"/>
              <a:buChar char="•"/>
            </a:pPr>
            <a:r>
              <a:rPr lang="it-IT" b="1" dirty="0">
                <a:latin typeface="Avenir Next LT Pro" panose="020B0504020202020204" pitchFamily="34" charset="77"/>
              </a:rPr>
              <a:t>Settembre 2010 </a:t>
            </a:r>
            <a:r>
              <a:rPr lang="it-IT" dirty="0">
                <a:latin typeface="Avenir Next LT Pro" panose="020B0504020202020204" pitchFamily="34" charset="77"/>
                <a:sym typeface="Wingdings" pitchFamily="2" charset="2"/>
              </a:rPr>
              <a:t> </a:t>
            </a:r>
            <a:r>
              <a:rPr lang="it-IT" dirty="0">
                <a:latin typeface="Avenir Next LT Pro" panose="020B0504020202020204" pitchFamily="34" charset="77"/>
              </a:rPr>
              <a:t>ha chiesto all’Ente Parco dei Colli Euganei il rilascio dell’autorizzazione paesaggistica </a:t>
            </a:r>
          </a:p>
          <a:p>
            <a:pPr marL="285750" indent="-285750">
              <a:buFont typeface="Arial" panose="020B0604020202020204" pitchFamily="34" charset="0"/>
              <a:buChar char="•"/>
            </a:pPr>
            <a:r>
              <a:rPr lang="it-IT" b="1" dirty="0">
                <a:latin typeface="Avenir Next LT Pro" panose="020B0504020202020204" pitchFamily="34" charset="77"/>
              </a:rPr>
              <a:t>Dicembre 2010 </a:t>
            </a:r>
            <a:r>
              <a:rPr lang="it-IT" dirty="0">
                <a:latin typeface="Avenir Next LT Pro" panose="020B0504020202020204" pitchFamily="34" charset="77"/>
                <a:sym typeface="Wingdings" pitchFamily="2" charset="2"/>
              </a:rPr>
              <a:t> </a:t>
            </a:r>
            <a:r>
              <a:rPr lang="it-IT" dirty="0">
                <a:latin typeface="Avenir Next LT Pro" panose="020B0504020202020204" pitchFamily="34" charset="77"/>
              </a:rPr>
              <a:t>Italcementi ha ottenuto l'approvazione di valutazione di impatto ambientale e l’autorizzazione paesaggistica da parte del Presidente del Parco Colli Euganei; e ha inoltre stipulato con l’Ente Parco e con il (solo) Comune di Monselice una convenzione sull’attuazione del progetto </a:t>
            </a:r>
          </a:p>
          <a:p>
            <a:endParaRPr lang="it-IT" dirty="0">
              <a:latin typeface="Avenir Next LT Pro" panose="020B0504020202020204" pitchFamily="34" charset="77"/>
            </a:endParaRPr>
          </a:p>
          <a:p>
            <a:endParaRPr lang="it-IT" dirty="0">
              <a:latin typeface="Avenir Next LT Pro" panose="020B0504020202020204" pitchFamily="34" charset="77"/>
            </a:endParaRPr>
          </a:p>
        </p:txBody>
      </p:sp>
    </p:spTree>
    <p:extLst>
      <p:ext uri="{BB962C8B-B14F-4D97-AF65-F5344CB8AC3E}">
        <p14:creationId xmlns:p14="http://schemas.microsoft.com/office/powerpoint/2010/main" val="3255476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magine 1">
            <a:extLst>
              <a:ext uri="{FF2B5EF4-FFF2-40B4-BE49-F238E27FC236}">
                <a16:creationId xmlns:a16="http://schemas.microsoft.com/office/drawing/2014/main" id="{A5F41417-8C27-1643-B3B8-5047A37B8B0E}"/>
              </a:ext>
            </a:extLst>
          </p:cNvPr>
          <p:cNvPicPr>
            <a:picLocks noChangeAspect="1"/>
          </p:cNvPicPr>
          <p:nvPr/>
        </p:nvPicPr>
        <p:blipFill rotWithShape="1">
          <a:blip r:embed="rId2"/>
          <a:srcRect t="33808" b="7947"/>
          <a:stretch/>
        </p:blipFill>
        <p:spPr>
          <a:xfrm>
            <a:off x="20" y="10"/>
            <a:ext cx="12191980" cy="3994473"/>
          </a:xfrm>
          <a:prstGeom prst="rect">
            <a:avLst/>
          </a:prstGeom>
        </p:spPr>
      </p:pic>
      <p:sp>
        <p:nvSpPr>
          <p:cNvPr id="30" name="Rectangle 29">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2" name="Rectangle 31">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AD30D39C-EA64-064C-8E49-670C7A7F76B4}"/>
              </a:ext>
            </a:extLst>
          </p:cNvPr>
          <p:cNvSpPr txBox="1"/>
          <p:nvPr/>
        </p:nvSpPr>
        <p:spPr>
          <a:xfrm>
            <a:off x="4984205" y="4218904"/>
            <a:ext cx="6717387" cy="2089317"/>
          </a:xfrm>
          <a:prstGeom prst="rect">
            <a:avLst/>
          </a:prstGeom>
        </p:spPr>
        <p:txBody>
          <a:bodyPr vert="horz" lIns="91440" tIns="45720" rIns="91440" bIns="45720" rtlCol="0" anchor="ctr">
            <a:noAutofit/>
          </a:bodyPr>
          <a:lstStyle/>
          <a:p>
            <a:pPr>
              <a:lnSpc>
                <a:spcPct val="90000"/>
              </a:lnSpc>
              <a:spcAft>
                <a:spcPts val="600"/>
              </a:spcAft>
            </a:pPr>
            <a:r>
              <a:rPr lang="it-IT" sz="1600" dirty="0">
                <a:latin typeface="Avenir Next LT Pro" panose="020B0504020202020204" pitchFamily="34" charset="77"/>
              </a:rPr>
              <a:t>Questo progetto venne fortemente criticato dalle amministrazioni dei vicini </a:t>
            </a:r>
            <a:r>
              <a:rPr lang="it-IT" sz="1600" b="1" dirty="0">
                <a:latin typeface="Avenir Next LT Pro" panose="020B0504020202020204" pitchFamily="34" charset="77"/>
              </a:rPr>
              <a:t>comuni di Baone, Este </a:t>
            </a:r>
            <a:r>
              <a:rPr lang="it-IT" sz="1600" dirty="0">
                <a:latin typeface="Avenir Next LT Pro" panose="020B0504020202020204" pitchFamily="34" charset="77"/>
              </a:rPr>
              <a:t>e dai </a:t>
            </a:r>
            <a:r>
              <a:rPr lang="it-IT" sz="1600" b="1" dirty="0">
                <a:latin typeface="Avenir Next LT Pro" panose="020B0504020202020204" pitchFamily="34" charset="77"/>
              </a:rPr>
              <a:t>Comitati</a:t>
            </a:r>
            <a:r>
              <a:rPr lang="it-IT" sz="1600" dirty="0">
                <a:latin typeface="Avenir Next LT Pro" panose="020B0504020202020204" pitchFamily="34" charset="77"/>
              </a:rPr>
              <a:t> “Lasciateci Respirare” ed “E noi?”. Essi ritenevano che questo progetto potesse nuocere la salute dei cittadini e contrastava con il piano ambientale del Parco. </a:t>
            </a:r>
          </a:p>
          <a:p>
            <a:pPr>
              <a:lnSpc>
                <a:spcPct val="90000"/>
              </a:lnSpc>
              <a:spcAft>
                <a:spcPts val="600"/>
              </a:spcAft>
            </a:pPr>
            <a:r>
              <a:rPr lang="it-IT" sz="1600" dirty="0">
                <a:latin typeface="Avenir Next LT Pro" panose="020B0504020202020204" pitchFamily="34" charset="77"/>
              </a:rPr>
              <a:t>Nel </a:t>
            </a:r>
            <a:r>
              <a:rPr lang="it-IT" sz="1600" b="1" dirty="0">
                <a:latin typeface="Avenir Next LT Pro" panose="020B0504020202020204" pitchFamily="34" charset="77"/>
              </a:rPr>
              <a:t>2011</a:t>
            </a:r>
            <a:r>
              <a:rPr lang="it-IT" sz="1600" dirty="0">
                <a:latin typeface="Avenir Next LT Pro" panose="020B0504020202020204" pitchFamily="34" charset="77"/>
              </a:rPr>
              <a:t> tali Comuni e Comitati hanno presentato dei </a:t>
            </a:r>
            <a:r>
              <a:rPr lang="it-IT" sz="1600" b="1" dirty="0">
                <a:latin typeface="Avenir Next LT Pro" panose="020B0504020202020204" pitchFamily="34" charset="77"/>
              </a:rPr>
              <a:t>ricorsi al TAR</a:t>
            </a:r>
            <a:r>
              <a:rPr lang="it-IT" sz="1600" dirty="0">
                <a:latin typeface="Avenir Next LT Pro" panose="020B0504020202020204" pitchFamily="34" charset="77"/>
              </a:rPr>
              <a:t>, secondo quanto previsto dal </a:t>
            </a:r>
            <a:r>
              <a:rPr lang="it-IT" sz="1600" b="1" dirty="0">
                <a:latin typeface="Avenir Next LT Pro" panose="020B0504020202020204" pitchFamily="34" charset="77"/>
              </a:rPr>
              <a:t>D. Lgs. n ° 42 del 2004, art.146 co. 12 </a:t>
            </a:r>
            <a:r>
              <a:rPr lang="it-IT" sz="1600" dirty="0">
                <a:latin typeface="Avenir Next LT Pro" panose="020B0504020202020204" pitchFamily="34" charset="77"/>
              </a:rPr>
              <a:t>(Codice dei Beni Culturali e del paesaggio), il quale consente l’impugnabilità dell’autorizzazione paesaggistica tramite ricorso al tribunale amministrativo regionale.</a:t>
            </a:r>
          </a:p>
        </p:txBody>
      </p:sp>
      <p:pic>
        <p:nvPicPr>
          <p:cNvPr id="4" name="Immagine 3">
            <a:extLst>
              <a:ext uri="{FF2B5EF4-FFF2-40B4-BE49-F238E27FC236}">
                <a16:creationId xmlns:a16="http://schemas.microsoft.com/office/drawing/2014/main" id="{D81DC38B-D90B-0D42-839C-4EC38B382E89}"/>
              </a:ext>
            </a:extLst>
          </p:cNvPr>
          <p:cNvPicPr>
            <a:picLocks noChangeAspect="1"/>
          </p:cNvPicPr>
          <p:nvPr/>
        </p:nvPicPr>
        <p:blipFill>
          <a:blip r:embed="rId3"/>
          <a:stretch>
            <a:fillRect/>
          </a:stretch>
        </p:blipFill>
        <p:spPr>
          <a:xfrm>
            <a:off x="1569027" y="4234122"/>
            <a:ext cx="2340385" cy="2074099"/>
          </a:xfrm>
          <a:prstGeom prst="rect">
            <a:avLst/>
          </a:prstGeom>
        </p:spPr>
      </p:pic>
    </p:spTree>
    <p:extLst>
      <p:ext uri="{BB962C8B-B14F-4D97-AF65-F5344CB8AC3E}">
        <p14:creationId xmlns:p14="http://schemas.microsoft.com/office/powerpoint/2010/main" val="754552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17BAA42-BFDE-D449-81CE-2ED2F65C7C1C}"/>
              </a:ext>
            </a:extLst>
          </p:cNvPr>
          <p:cNvSpPr txBox="1"/>
          <p:nvPr/>
        </p:nvSpPr>
        <p:spPr>
          <a:xfrm>
            <a:off x="768927" y="1953134"/>
            <a:ext cx="4869873" cy="3970318"/>
          </a:xfrm>
          <a:prstGeom prst="rect">
            <a:avLst/>
          </a:prstGeom>
          <a:noFill/>
        </p:spPr>
        <p:txBody>
          <a:bodyPr wrap="square" rtlCol="0">
            <a:spAutoFit/>
          </a:bodyPr>
          <a:lstStyle/>
          <a:p>
            <a:pPr algn="ctr"/>
            <a:r>
              <a:rPr lang="it-IT" dirty="0">
                <a:latin typeface="Avenir Next LT Pro" panose="020B0504020202020204" pitchFamily="34" charset="77"/>
              </a:rPr>
              <a:t>In merito a questi ricorsi, nel </a:t>
            </a:r>
            <a:r>
              <a:rPr lang="it-IT" b="1" dirty="0">
                <a:latin typeface="Avenir Next LT Pro" panose="020B0504020202020204" pitchFamily="34" charset="77"/>
              </a:rPr>
              <a:t>2012</a:t>
            </a:r>
            <a:r>
              <a:rPr lang="it-IT" dirty="0">
                <a:latin typeface="Avenir Next LT Pro" panose="020B0504020202020204" pitchFamily="34" charset="77"/>
              </a:rPr>
              <a:t>, infatti, il </a:t>
            </a:r>
            <a:r>
              <a:rPr lang="it-IT" b="1" dirty="0">
                <a:latin typeface="Avenir Next LT Pro" panose="020B0504020202020204" pitchFamily="34" charset="77"/>
              </a:rPr>
              <a:t>Tar del Veneto </a:t>
            </a:r>
            <a:r>
              <a:rPr lang="it-IT" dirty="0">
                <a:latin typeface="Avenir Next LT Pro" panose="020B0504020202020204" pitchFamily="34" charset="77"/>
              </a:rPr>
              <a:t>si è pronunciato bocciando il progetto di revamping dell’impianto di Monselice, negando l’autorizzazione paesaggistica rilasciata il 13 dicembre del 2010. </a:t>
            </a:r>
          </a:p>
          <a:p>
            <a:pPr algn="ctr"/>
            <a:endParaRPr lang="it-IT" dirty="0">
              <a:latin typeface="Avenir Next LT Pro" panose="020B0504020202020204" pitchFamily="34" charset="77"/>
            </a:endParaRPr>
          </a:p>
          <a:p>
            <a:pPr algn="ctr"/>
            <a:endParaRPr lang="it-IT" dirty="0">
              <a:latin typeface="Avenir Next LT Pro" panose="020B0504020202020204" pitchFamily="34" charset="77"/>
            </a:endParaRPr>
          </a:p>
          <a:p>
            <a:pPr algn="ctr"/>
            <a:endParaRPr lang="it-IT" dirty="0">
              <a:latin typeface="Avenir Next LT Pro" panose="020B0504020202020204" pitchFamily="34" charset="77"/>
            </a:endParaRPr>
          </a:p>
          <a:p>
            <a:pPr algn="ctr"/>
            <a:endParaRPr lang="it-IT" dirty="0">
              <a:latin typeface="Avenir Next LT Pro" panose="020B0504020202020204" pitchFamily="34" charset="77"/>
            </a:endParaRPr>
          </a:p>
          <a:p>
            <a:pPr algn="ctr"/>
            <a:r>
              <a:rPr lang="it-IT" dirty="0">
                <a:latin typeface="Avenir Next LT Pro" panose="020B0504020202020204" pitchFamily="34" charset="77"/>
              </a:rPr>
              <a:t>La delibera della Giunta venne dichiarata illegittima perché è stata adottata sulla base di un’autorizzazione paesaggistica illegittima. </a:t>
            </a:r>
          </a:p>
        </p:txBody>
      </p:sp>
      <p:sp>
        <p:nvSpPr>
          <p:cNvPr id="3" name="Ettagono 2">
            <a:extLst>
              <a:ext uri="{FF2B5EF4-FFF2-40B4-BE49-F238E27FC236}">
                <a16:creationId xmlns:a16="http://schemas.microsoft.com/office/drawing/2014/main" id="{6BF8E991-34E1-ED4E-9414-AB63346E94DF}"/>
              </a:ext>
            </a:extLst>
          </p:cNvPr>
          <p:cNvSpPr/>
          <p:nvPr/>
        </p:nvSpPr>
        <p:spPr>
          <a:xfrm>
            <a:off x="7616535" y="1350819"/>
            <a:ext cx="2201233" cy="2078181"/>
          </a:xfrm>
          <a:prstGeom prst="heptagon">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prstClr val="black"/>
                </a:solidFill>
                <a:latin typeface="Avenir Next LT Pro" panose="020B0504020202020204" pitchFamily="34" charset="77"/>
              </a:rPr>
              <a:t>Autorizzazione paesaggistica rilasciata dall’Ente Parco Regionale dei Colli Euganei in data 13 dicembre 2010, n13161</a:t>
            </a:r>
            <a:endParaRPr lang="it-IT" sz="1400" dirty="0">
              <a:solidFill>
                <a:schemeClr val="tx1"/>
              </a:solidFill>
              <a:latin typeface="Avenir Next LT Pro" panose="020B0504020202020204" pitchFamily="34" charset="77"/>
            </a:endParaRPr>
          </a:p>
        </p:txBody>
      </p:sp>
      <p:sp>
        <p:nvSpPr>
          <p:cNvPr id="4" name="Ettagono 3">
            <a:extLst>
              <a:ext uri="{FF2B5EF4-FFF2-40B4-BE49-F238E27FC236}">
                <a16:creationId xmlns:a16="http://schemas.microsoft.com/office/drawing/2014/main" id="{92BF289A-F840-C24E-A41C-265F0C59832B}"/>
              </a:ext>
            </a:extLst>
          </p:cNvPr>
          <p:cNvSpPr/>
          <p:nvPr/>
        </p:nvSpPr>
        <p:spPr>
          <a:xfrm>
            <a:off x="7096990" y="3761508"/>
            <a:ext cx="3226105" cy="2879902"/>
          </a:xfrm>
          <a:prstGeom prst="heptagon">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prstClr val="black"/>
              </a:solidFill>
              <a:latin typeface="Avenir Next LT Pro" panose="020B0504020202020204" pitchFamily="34" charset="77"/>
            </a:endParaRPr>
          </a:p>
          <a:p>
            <a:pPr algn="ctr"/>
            <a:r>
              <a:rPr lang="it-IT" sz="1400" dirty="0">
                <a:solidFill>
                  <a:prstClr val="black"/>
                </a:solidFill>
                <a:latin typeface="Avenir Next LT Pro" panose="020B0504020202020204" pitchFamily="34" charset="77"/>
              </a:rPr>
              <a:t>La delibera della Giunta Provinciale di Padova n316 in data 29 dicembre 2010 avente ad oggetto il giudizio di compatibilità ambientale per il progetto di Italcementi. Questa delibera, come stabilito dall’art. 26 del D.Lgs.n152 del 2006, costituisce autorizzazione ambientale</a:t>
            </a:r>
            <a:endParaRPr lang="it-IT" sz="1400" dirty="0">
              <a:latin typeface="Avenir Next LT Pro" panose="020B0504020202020204" pitchFamily="34" charset="77"/>
            </a:endParaRPr>
          </a:p>
        </p:txBody>
      </p:sp>
      <p:sp>
        <p:nvSpPr>
          <p:cNvPr id="5" name="CasellaDiTesto 4">
            <a:extLst>
              <a:ext uri="{FF2B5EF4-FFF2-40B4-BE49-F238E27FC236}">
                <a16:creationId xmlns:a16="http://schemas.microsoft.com/office/drawing/2014/main" id="{C02E95D0-2DC3-AB48-BC1D-0AAE55A3BE0C}"/>
              </a:ext>
            </a:extLst>
          </p:cNvPr>
          <p:cNvSpPr txBox="1"/>
          <p:nvPr/>
        </p:nvSpPr>
        <p:spPr>
          <a:xfrm>
            <a:off x="768927" y="322118"/>
            <a:ext cx="5683828" cy="1200329"/>
          </a:xfrm>
          <a:prstGeom prst="rect">
            <a:avLst/>
          </a:prstGeom>
          <a:ln w="28575">
            <a:solidFill>
              <a:schemeClr val="tx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a:r>
              <a:rPr lang="it-IT" dirty="0">
                <a:solidFill>
                  <a:schemeClr val="tx1"/>
                </a:solidFill>
                <a:latin typeface="Avenir Next LT Pro" panose="020B0504020202020204" pitchFamily="34" charset="77"/>
              </a:rPr>
              <a:t>Dal punto di vista dell’impatto ambientale, il TAR sosteneva che i vari rinnovamenti previsti dal progetto di revamping porterebbero solo ad un peggioramento notevole delle condizioni ambientali</a:t>
            </a:r>
          </a:p>
        </p:txBody>
      </p:sp>
      <p:cxnSp>
        <p:nvCxnSpPr>
          <p:cNvPr id="7" name="Connettore 2 6">
            <a:extLst>
              <a:ext uri="{FF2B5EF4-FFF2-40B4-BE49-F238E27FC236}">
                <a16:creationId xmlns:a16="http://schemas.microsoft.com/office/drawing/2014/main" id="{957225FA-30F1-1D4A-9225-61808EFF5450}"/>
              </a:ext>
            </a:extLst>
          </p:cNvPr>
          <p:cNvCxnSpPr>
            <a:cxnSpLocks/>
          </p:cNvCxnSpPr>
          <p:nvPr/>
        </p:nvCxnSpPr>
        <p:spPr>
          <a:xfrm>
            <a:off x="5896840" y="2596815"/>
            <a:ext cx="1057413" cy="0"/>
          </a:xfrm>
          <a:prstGeom prst="straightConnector1">
            <a:avLst/>
          </a:prstGeom>
          <a:ln w="38100">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A6308F20-4C2F-6A45-9F9B-68C7CCC31F56}"/>
              </a:ext>
            </a:extLst>
          </p:cNvPr>
          <p:cNvCxnSpPr>
            <a:cxnSpLocks/>
          </p:cNvCxnSpPr>
          <p:nvPr/>
        </p:nvCxnSpPr>
        <p:spPr>
          <a:xfrm>
            <a:off x="5896840" y="5206666"/>
            <a:ext cx="1037724" cy="0"/>
          </a:xfrm>
          <a:prstGeom prst="straightConnector1">
            <a:avLst/>
          </a:prstGeom>
          <a:ln w="38100">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686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Penna posizionata sopra riga della firma">
            <a:extLst>
              <a:ext uri="{FF2B5EF4-FFF2-40B4-BE49-F238E27FC236}">
                <a16:creationId xmlns:a16="http://schemas.microsoft.com/office/drawing/2014/main" id="{226CA529-A6CD-94AC-7B47-0E9184682F76}"/>
              </a:ext>
            </a:extLst>
          </p:cNvPr>
          <p:cNvPicPr>
            <a:picLocks noChangeAspect="1"/>
          </p:cNvPicPr>
          <p:nvPr/>
        </p:nvPicPr>
        <p:blipFill rotWithShape="1">
          <a:blip r:embed="rId2">
            <a:alphaModFix amt="50000"/>
          </a:blip>
          <a:srcRect l="5884" r="-1" b="-1"/>
          <a:stretch/>
        </p:blipFill>
        <p:spPr>
          <a:xfrm>
            <a:off x="2519309" y="10"/>
            <a:ext cx="9669642" cy="6857990"/>
          </a:xfrm>
          <a:prstGeom prst="rect">
            <a:avLst/>
          </a:prstGeom>
          <a:noFill/>
        </p:spPr>
      </p:pic>
      <p:sp>
        <p:nvSpPr>
          <p:cNvPr id="70" name="Rectangle 6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asellaDiTesto 20">
            <a:extLst>
              <a:ext uri="{FF2B5EF4-FFF2-40B4-BE49-F238E27FC236}">
                <a16:creationId xmlns:a16="http://schemas.microsoft.com/office/drawing/2014/main" id="{ED35F289-790A-5745-9C7E-A01E8BC09A86}"/>
              </a:ext>
            </a:extLst>
          </p:cNvPr>
          <p:cNvSpPr txBox="1"/>
          <p:nvPr/>
        </p:nvSpPr>
        <p:spPr>
          <a:xfrm>
            <a:off x="479139" y="280118"/>
            <a:ext cx="3822189" cy="3742762"/>
          </a:xfrm>
          <a:prstGeom prst="rect">
            <a:avLst/>
          </a:prstGeom>
        </p:spPr>
        <p:txBody>
          <a:bodyPr vert="horz" lIns="91440" tIns="45720" rIns="91440" bIns="45720" rtlCol="0">
            <a:normAutofit/>
          </a:bodyPr>
          <a:lstStyle/>
          <a:p>
            <a:pPr>
              <a:lnSpc>
                <a:spcPct val="90000"/>
              </a:lnSpc>
              <a:spcAft>
                <a:spcPts val="600"/>
              </a:spcAft>
            </a:pPr>
            <a:endParaRPr lang="en-US" sz="2000" dirty="0"/>
          </a:p>
        </p:txBody>
      </p:sp>
      <p:sp>
        <p:nvSpPr>
          <p:cNvPr id="20" name="CasellaDiTesto 19">
            <a:extLst>
              <a:ext uri="{FF2B5EF4-FFF2-40B4-BE49-F238E27FC236}">
                <a16:creationId xmlns:a16="http://schemas.microsoft.com/office/drawing/2014/main" id="{7C368721-7538-8449-B6B5-2D2BB1CC8777}"/>
              </a:ext>
            </a:extLst>
          </p:cNvPr>
          <p:cNvSpPr txBox="1"/>
          <p:nvPr/>
        </p:nvSpPr>
        <p:spPr>
          <a:xfrm>
            <a:off x="643468" y="643467"/>
            <a:ext cx="4620584" cy="4567137"/>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400" dirty="0">
              <a:latin typeface="+mj-lt"/>
              <a:ea typeface="+mj-ea"/>
              <a:cs typeface="+mj-cs"/>
            </a:endParaRPr>
          </a:p>
        </p:txBody>
      </p:sp>
      <p:sp>
        <p:nvSpPr>
          <p:cNvPr id="4" name="CasellaDiTesto 3">
            <a:extLst>
              <a:ext uri="{FF2B5EF4-FFF2-40B4-BE49-F238E27FC236}">
                <a16:creationId xmlns:a16="http://schemas.microsoft.com/office/drawing/2014/main" id="{F696042D-D77D-354A-91F8-784D86F1A418}"/>
              </a:ext>
            </a:extLst>
          </p:cNvPr>
          <p:cNvSpPr txBox="1"/>
          <p:nvPr/>
        </p:nvSpPr>
        <p:spPr>
          <a:xfrm>
            <a:off x="1524000" y="1122362"/>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endParaRPr lang="en-US" sz="6000" dirty="0">
              <a:solidFill>
                <a:srgbClr val="FFFFFF"/>
              </a:solidFill>
              <a:latin typeface="+mj-lt"/>
              <a:ea typeface="+mj-ea"/>
              <a:cs typeface="+mj-cs"/>
            </a:endParaRPr>
          </a:p>
        </p:txBody>
      </p:sp>
      <p:sp>
        <p:nvSpPr>
          <p:cNvPr id="2" name="CasellaDiTesto 1">
            <a:extLst>
              <a:ext uri="{FF2B5EF4-FFF2-40B4-BE49-F238E27FC236}">
                <a16:creationId xmlns:a16="http://schemas.microsoft.com/office/drawing/2014/main" id="{0C94C89F-55C5-A649-9548-BD4802CEBF67}"/>
              </a:ext>
            </a:extLst>
          </p:cNvPr>
          <p:cNvSpPr txBox="1"/>
          <p:nvPr/>
        </p:nvSpPr>
        <p:spPr>
          <a:xfrm>
            <a:off x="439468" y="1118794"/>
            <a:ext cx="3901532" cy="5230368"/>
          </a:xfrm>
          <a:prstGeom prst="rect">
            <a:avLst/>
          </a:prstGeom>
        </p:spPr>
        <p:txBody>
          <a:bodyPr vert="horz" lIns="91440" tIns="45720" rIns="91440" bIns="45720" rtlCol="0" anchor="ctr">
            <a:normAutofit/>
          </a:bodyPr>
          <a:lstStyle/>
          <a:p>
            <a:pPr>
              <a:lnSpc>
                <a:spcPct val="90000"/>
              </a:lnSpc>
              <a:spcAft>
                <a:spcPts val="600"/>
              </a:spcAft>
            </a:pPr>
            <a:endParaRPr lang="it-IT" dirty="0">
              <a:solidFill>
                <a:schemeClr val="tx2"/>
              </a:solidFill>
            </a:endParaRPr>
          </a:p>
        </p:txBody>
      </p:sp>
      <p:sp>
        <p:nvSpPr>
          <p:cNvPr id="52" name="CasellaDiTesto 51">
            <a:extLst>
              <a:ext uri="{FF2B5EF4-FFF2-40B4-BE49-F238E27FC236}">
                <a16:creationId xmlns:a16="http://schemas.microsoft.com/office/drawing/2014/main" id="{D7BD89DF-337F-444B-81F9-E5DFE63368A1}"/>
              </a:ext>
            </a:extLst>
          </p:cNvPr>
          <p:cNvSpPr txBox="1"/>
          <p:nvPr/>
        </p:nvSpPr>
        <p:spPr>
          <a:xfrm>
            <a:off x="205740" y="239905"/>
            <a:ext cx="5058312" cy="3754874"/>
          </a:xfrm>
          <a:prstGeom prst="rect">
            <a:avLst/>
          </a:prstGeom>
          <a:noFill/>
        </p:spPr>
        <p:txBody>
          <a:bodyPr wrap="square">
            <a:spAutoFit/>
          </a:bodyPr>
          <a:lstStyle/>
          <a:p>
            <a:pPr algn="ctr"/>
            <a:r>
              <a:rPr lang="it-IT" sz="2000" dirty="0">
                <a:solidFill>
                  <a:srgbClr val="000000"/>
                </a:solidFill>
                <a:effectLst/>
                <a:uFill>
                  <a:solidFill>
                    <a:srgbClr val="000000"/>
                  </a:solidFill>
                </a:uFill>
                <a:latin typeface="Avenir Next LT Pro" panose="020B0504020202020204" pitchFamily="34" charset="77"/>
                <a:ea typeface="Calibri" panose="020F0502020204030204" pitchFamily="34" charset="0"/>
                <a:cs typeface="Calibri" panose="020F0502020204030204" pitchFamily="34" charset="0"/>
              </a:rPr>
              <a:t>Italcementi si appella al </a:t>
            </a:r>
            <a:r>
              <a:rPr lang="it-IT" sz="2000" b="1" dirty="0">
                <a:solidFill>
                  <a:srgbClr val="000000"/>
                </a:solidFill>
                <a:effectLst/>
                <a:uFill>
                  <a:solidFill>
                    <a:srgbClr val="000000"/>
                  </a:solidFill>
                </a:uFill>
                <a:latin typeface="Avenir Next LT Pro" panose="020B0504020202020204" pitchFamily="34" charset="77"/>
                <a:ea typeface="Calibri" panose="020F0502020204030204" pitchFamily="34" charset="0"/>
                <a:cs typeface="Calibri" panose="020F0502020204030204" pitchFamily="34" charset="0"/>
              </a:rPr>
              <a:t>Consiglio di Stato</a:t>
            </a:r>
          </a:p>
          <a:p>
            <a:pPr algn="just"/>
            <a:endParaRPr lang="it-IT" sz="1800" dirty="0">
              <a:solidFill>
                <a:srgbClr val="000000"/>
              </a:solidFill>
              <a:effectLst/>
              <a:uFill>
                <a:solidFill>
                  <a:srgbClr val="000000"/>
                </a:solidFill>
              </a:uFill>
              <a:latin typeface="Avenir Next LT Pro" panose="020B0504020202020204" pitchFamily="34" charset="77"/>
              <a:ea typeface="Calibri" panose="020F0502020204030204" pitchFamily="34" charset="0"/>
              <a:cs typeface="Calibri" panose="020F0502020204030204" pitchFamily="34" charset="0"/>
            </a:endParaRPr>
          </a:p>
          <a:p>
            <a:pPr algn="just"/>
            <a:endParaRPr lang="it-IT" dirty="0">
              <a:solidFill>
                <a:srgbClr val="000000"/>
              </a:solidFill>
              <a:uFill>
                <a:solidFill>
                  <a:srgbClr val="000000"/>
                </a:solidFill>
              </a:uFill>
              <a:latin typeface="Avenir Next LT Pro" panose="020B0504020202020204" pitchFamily="34" charset="77"/>
              <a:ea typeface="Calibri" panose="020F0502020204030204" pitchFamily="34" charset="0"/>
              <a:cs typeface="Calibri" panose="020F0502020204030204" pitchFamily="34" charset="0"/>
            </a:endParaRPr>
          </a:p>
          <a:p>
            <a:pPr algn="just"/>
            <a:r>
              <a:rPr lang="it-IT" sz="1800" dirty="0">
                <a:solidFill>
                  <a:srgbClr val="000000"/>
                </a:solidFill>
                <a:effectLst/>
                <a:uFill>
                  <a:solidFill>
                    <a:srgbClr val="000000"/>
                  </a:solidFill>
                </a:uFill>
                <a:latin typeface="Avenir Next LT Pro" panose="020B0504020202020204" pitchFamily="34" charset="77"/>
                <a:ea typeface="Calibri" panose="020F0502020204030204" pitchFamily="34" charset="0"/>
                <a:cs typeface="Calibri" panose="020F0502020204030204" pitchFamily="34" charset="0"/>
              </a:rPr>
              <a:t>il progetto avrebbe portato modifiche positive dal punto di vista paesaggistico</a:t>
            </a:r>
            <a:r>
              <a:rPr lang="it-IT" dirty="0">
                <a:solidFill>
                  <a:srgbClr val="000000"/>
                </a:solidFill>
                <a:uFill>
                  <a:solidFill>
                    <a:srgbClr val="000000"/>
                  </a:solidFill>
                </a:uFill>
                <a:latin typeface="Avenir Next LT Pro" panose="020B0504020202020204" pitchFamily="34" charset="77"/>
                <a:ea typeface="Calibri" panose="020F0502020204030204" pitchFamily="34" charset="0"/>
                <a:cs typeface="Calibri" panose="020F0502020204030204" pitchFamily="34" charset="0"/>
              </a:rPr>
              <a:t>: </a:t>
            </a:r>
          </a:p>
          <a:p>
            <a:pPr marL="285750" indent="-285750" algn="just">
              <a:buFont typeface="Arial" panose="020B0604020202020204" pitchFamily="34" charset="0"/>
              <a:buChar char="•"/>
            </a:pPr>
            <a:r>
              <a:rPr lang="it-IT" sz="1800" dirty="0">
                <a:solidFill>
                  <a:srgbClr val="000000"/>
                </a:solidFill>
                <a:effectLst/>
                <a:uFill>
                  <a:solidFill>
                    <a:srgbClr val="000000"/>
                  </a:solidFill>
                </a:uFill>
                <a:latin typeface="Avenir Next LT Pro" panose="020B0504020202020204" pitchFamily="34" charset="77"/>
                <a:ea typeface="Calibri" panose="020F0502020204030204" pitchFamily="34" charset="0"/>
                <a:cs typeface="Calibri" panose="020F0502020204030204" pitchFamily="34" charset="0"/>
              </a:rPr>
              <a:t>demolizione di una parte delle strutture</a:t>
            </a:r>
          </a:p>
          <a:p>
            <a:pPr marL="285750" indent="-285750" algn="just">
              <a:buFont typeface="Arial" panose="020B0604020202020204" pitchFamily="34" charset="0"/>
              <a:buChar char="•"/>
            </a:pPr>
            <a:r>
              <a:rPr lang="it-IT" sz="1800" dirty="0">
                <a:solidFill>
                  <a:srgbClr val="000000"/>
                </a:solidFill>
                <a:effectLst/>
                <a:uFill>
                  <a:solidFill>
                    <a:srgbClr val="000000"/>
                  </a:solidFill>
                </a:uFill>
                <a:latin typeface="Avenir Next LT Pro" panose="020B0504020202020204" pitchFamily="34" charset="77"/>
                <a:ea typeface="Calibri" panose="020F0502020204030204" pitchFamily="34" charset="0"/>
                <a:cs typeface="Calibri" panose="020F0502020204030204" pitchFamily="34" charset="0"/>
              </a:rPr>
              <a:t>la torre, in linea con l’architettura contemporanea, sarebbe stata in grado di riqualificare i siti nei luoghi deteriorati</a:t>
            </a:r>
          </a:p>
          <a:p>
            <a:pPr marL="285750" indent="-285750" algn="just">
              <a:buFont typeface="Arial" panose="020B0604020202020204" pitchFamily="34" charset="0"/>
              <a:buChar char="•"/>
            </a:pPr>
            <a:r>
              <a:rPr lang="it-IT" sz="1800" dirty="0">
                <a:solidFill>
                  <a:srgbClr val="000000"/>
                </a:solidFill>
                <a:effectLst/>
                <a:uFill>
                  <a:solidFill>
                    <a:srgbClr val="000000"/>
                  </a:solidFill>
                </a:uFill>
                <a:latin typeface="Avenir Next LT Pro" panose="020B0504020202020204" pitchFamily="34" charset="77"/>
                <a:ea typeface="Calibri" panose="020F0502020204030204" pitchFamily="34" charset="0"/>
                <a:cs typeface="Calibri" panose="020F0502020204030204" pitchFamily="34" charset="0"/>
              </a:rPr>
              <a:t>le aree verdi e le alberature perimetrali avrebbero migliorato la percezione visiva d’insieme</a:t>
            </a:r>
            <a:endParaRPr lang="it-IT" sz="1800" dirty="0">
              <a:solidFill>
                <a:srgbClr val="000000"/>
              </a:solidFill>
              <a:effectLst/>
              <a:uFill>
                <a:solidFill>
                  <a:srgbClr val="000000"/>
                </a:solidFill>
              </a:uFill>
              <a:latin typeface="Avenir Next LT Pro" panose="020B0504020202020204" pitchFamily="34" charset="77"/>
              <a:ea typeface="Calibri" panose="020F0502020204030204" pitchFamily="34" charset="0"/>
            </a:endParaRPr>
          </a:p>
        </p:txBody>
      </p:sp>
      <p:cxnSp>
        <p:nvCxnSpPr>
          <p:cNvPr id="26" name="Connettore 2 25">
            <a:extLst>
              <a:ext uri="{FF2B5EF4-FFF2-40B4-BE49-F238E27FC236}">
                <a16:creationId xmlns:a16="http://schemas.microsoft.com/office/drawing/2014/main" id="{49B4A9A9-06E7-E64E-A3E5-DDCA222F6E8F}"/>
              </a:ext>
            </a:extLst>
          </p:cNvPr>
          <p:cNvCxnSpPr/>
          <p:nvPr/>
        </p:nvCxnSpPr>
        <p:spPr>
          <a:xfrm>
            <a:off x="2686050" y="959794"/>
            <a:ext cx="0" cy="475327"/>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7" name="Ovale 26">
            <a:extLst>
              <a:ext uri="{FF2B5EF4-FFF2-40B4-BE49-F238E27FC236}">
                <a16:creationId xmlns:a16="http://schemas.microsoft.com/office/drawing/2014/main" id="{EB41C508-F90C-2E4D-9066-3E1FF79EE14B}"/>
              </a:ext>
            </a:extLst>
          </p:cNvPr>
          <p:cNvSpPr/>
          <p:nvPr/>
        </p:nvSpPr>
        <p:spPr>
          <a:xfrm>
            <a:off x="4117059" y="4035474"/>
            <a:ext cx="2890872" cy="2350259"/>
          </a:xfrm>
          <a:prstGeom prst="ellipse">
            <a:avLst/>
          </a:prstGeom>
          <a:solidFill>
            <a:schemeClr val="bg2">
              <a:lumMod val="9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000000"/>
                </a:solidFill>
                <a:uFill>
                  <a:solidFill>
                    <a:srgbClr val="000000"/>
                  </a:solidFill>
                </a:uFill>
                <a:latin typeface="Avenir Next LT Pro" panose="020B0504020202020204" pitchFamily="34" charset="77"/>
                <a:ea typeface="Calibri" panose="020F0502020204030204" pitchFamily="34" charset="0"/>
                <a:cs typeface="Calibri" panose="020F0502020204030204" pitchFamily="34" charset="0"/>
              </a:rPr>
              <a:t>Alla fine il progetto non è stato realizzato </a:t>
            </a:r>
            <a:r>
              <a:rPr lang="it-IT" dirty="0">
                <a:solidFill>
                  <a:srgbClr val="000000"/>
                </a:solidFill>
                <a:uFill>
                  <a:solidFill>
                    <a:srgbClr val="000000"/>
                  </a:solidFill>
                </a:uFill>
                <a:latin typeface="Avenir Next LT Pro" panose="020B0504020202020204" pitchFamily="34" charset="77"/>
                <a:ea typeface="Calibri" panose="020F0502020204030204" pitchFamily="34" charset="0"/>
                <a:cs typeface="Calibri" panose="020F0502020204030204" pitchFamily="34" charset="0"/>
                <a:sym typeface="Wingdings" pitchFamily="2" charset="2"/>
              </a:rPr>
              <a:t> </a:t>
            </a:r>
            <a:r>
              <a:rPr lang="it-IT" dirty="0">
                <a:solidFill>
                  <a:srgbClr val="000000"/>
                </a:solidFill>
                <a:uFill>
                  <a:solidFill>
                    <a:srgbClr val="000000"/>
                  </a:solidFill>
                </a:uFill>
                <a:latin typeface="Avenir Next LT Pro" panose="020B0504020202020204" pitchFamily="34" charset="77"/>
                <a:ea typeface="Calibri" panose="020F0502020204030204" pitchFamily="34" charset="0"/>
                <a:cs typeface="Calibri" panose="020F0502020204030204" pitchFamily="34" charset="0"/>
              </a:rPr>
              <a:t> Italcementi ha chiuso</a:t>
            </a:r>
            <a:endParaRPr lang="it-IT" dirty="0">
              <a:solidFill>
                <a:srgbClr val="000000"/>
              </a:solidFill>
              <a:uFill>
                <a:solidFill>
                  <a:srgbClr val="000000"/>
                </a:solidFill>
              </a:uFill>
              <a:latin typeface="Avenir Next LT Pro" panose="020B0504020202020204" pitchFamily="34" charset="77"/>
              <a:ea typeface="Calibri" panose="020F0502020204030204" pitchFamily="34" charset="0"/>
            </a:endParaRPr>
          </a:p>
        </p:txBody>
      </p:sp>
    </p:spTree>
    <p:extLst>
      <p:ext uri="{BB962C8B-B14F-4D97-AF65-F5344CB8AC3E}">
        <p14:creationId xmlns:p14="http://schemas.microsoft.com/office/powerpoint/2010/main" val="3110524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4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ementizillo, a Monselice conversione al CSS, combustibile da rifiuti">
            <a:extLst>
              <a:ext uri="{FF2B5EF4-FFF2-40B4-BE49-F238E27FC236}">
                <a16:creationId xmlns:a16="http://schemas.microsoft.com/office/drawing/2014/main" id="{E116C7FF-F641-3A46-ACDA-7CE0CB20E9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16"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4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asellaDiTesto 4">
            <a:extLst>
              <a:ext uri="{FF2B5EF4-FFF2-40B4-BE49-F238E27FC236}">
                <a16:creationId xmlns:a16="http://schemas.microsoft.com/office/drawing/2014/main" id="{4BE31CC9-8634-8C47-BF7F-E53DD3514D97}"/>
              </a:ext>
            </a:extLst>
          </p:cNvPr>
          <p:cNvSpPr txBox="1"/>
          <p:nvPr/>
        </p:nvSpPr>
        <p:spPr>
          <a:xfrm>
            <a:off x="7443665" y="527871"/>
            <a:ext cx="4785360" cy="6442338"/>
          </a:xfrm>
          <a:prstGeom prst="rect">
            <a:avLst/>
          </a:prstGeom>
        </p:spPr>
        <p:txBody>
          <a:bodyPr vert="horz" lIns="91440" tIns="45720" rIns="91440" bIns="45720" rtlCol="0">
            <a:normAutofit/>
          </a:bodyPr>
          <a:lstStyle/>
          <a:p>
            <a:pPr algn="ctr">
              <a:lnSpc>
                <a:spcPct val="90000"/>
              </a:lnSpc>
              <a:spcAft>
                <a:spcPts val="600"/>
              </a:spcAft>
            </a:pPr>
            <a:r>
              <a:rPr lang="en-US" sz="2600" b="1" dirty="0">
                <a:solidFill>
                  <a:schemeClr val="accent6">
                    <a:lumMod val="75000"/>
                  </a:schemeClr>
                </a:solidFill>
                <a:latin typeface="Arial" panose="020B0604020202020204" pitchFamily="34" charset="0"/>
                <a:cs typeface="Arial" panose="020B0604020202020204" pitchFamily="34" charset="0"/>
              </a:rPr>
              <a:t>CEMENTIZILLO</a:t>
            </a:r>
          </a:p>
          <a:p>
            <a:pPr>
              <a:lnSpc>
                <a:spcPct val="90000"/>
              </a:lnSpc>
              <a:spcAft>
                <a:spcPts val="600"/>
              </a:spcAft>
            </a:pPr>
            <a:endParaRPr lang="it-IT" sz="2300" dirty="0">
              <a:latin typeface="Avenir Next LT Pro" panose="020B0504020202020204" pitchFamily="34" charset="77"/>
            </a:endParaRPr>
          </a:p>
          <a:p>
            <a:pPr algn="ctr">
              <a:lnSpc>
                <a:spcPct val="90000"/>
              </a:lnSpc>
              <a:spcAft>
                <a:spcPts val="600"/>
              </a:spcAft>
            </a:pPr>
            <a:r>
              <a:rPr lang="it-IT" sz="1700" dirty="0">
                <a:latin typeface="Avenir Next LT Pro" panose="020B0504020202020204" pitchFamily="34" charset="77"/>
              </a:rPr>
              <a:t>È stato coinvolto in una battaglia legale a causa delle sostanze inquinante da esso prodotte </a:t>
            </a:r>
            <a:r>
              <a:rPr lang="it-IT" sz="1700" dirty="0">
                <a:latin typeface="Avenir Next LT Pro" panose="020B0504020202020204" pitchFamily="34" charset="77"/>
                <a:sym typeface="Wingdings" pitchFamily="2" charset="2"/>
              </a:rPr>
              <a:t> </a:t>
            </a:r>
            <a:r>
              <a:rPr lang="it-IT" sz="1700" dirty="0">
                <a:latin typeface="Avenir Next LT Pro" panose="020B0504020202020204" pitchFamily="34" charset="77"/>
              </a:rPr>
              <a:t> indagini sulla dispersione di cloro (dannoso per l’uomo) generatasi dal processo di combustione dei rifiuti</a:t>
            </a:r>
          </a:p>
          <a:p>
            <a:pPr algn="ctr">
              <a:lnSpc>
                <a:spcPct val="90000"/>
              </a:lnSpc>
              <a:spcAft>
                <a:spcPts val="600"/>
              </a:spcAft>
            </a:pPr>
            <a:endParaRPr lang="it-IT" sz="1700" dirty="0">
              <a:latin typeface="Avenir Next LT Pro" panose="020B0504020202020204" pitchFamily="34" charset="77"/>
            </a:endParaRPr>
          </a:p>
          <a:p>
            <a:pPr algn="ctr">
              <a:lnSpc>
                <a:spcPct val="90000"/>
              </a:lnSpc>
              <a:spcAft>
                <a:spcPts val="600"/>
              </a:spcAft>
            </a:pPr>
            <a:r>
              <a:rPr lang="it-IT" sz="1700" dirty="0">
                <a:latin typeface="Avenir Next LT Pro" panose="020B0504020202020204" pitchFamily="34" charset="77"/>
              </a:rPr>
              <a:t>Cementizillo nel piano di inserimento dei rifiuti nel forno scrisse che i rifiuti producevano meno inquinamento da cloro rispetto al combustibile fossile </a:t>
            </a:r>
            <a:r>
              <a:rPr lang="it-IT" sz="1700" dirty="0">
                <a:latin typeface="Avenir Next LT Pro" panose="020B0504020202020204" pitchFamily="34" charset="77"/>
                <a:sym typeface="Wingdings" pitchFamily="2" charset="2"/>
              </a:rPr>
              <a:t> gli ambientalisti non condividevano </a:t>
            </a:r>
            <a:r>
              <a:rPr lang="it-IT" sz="1700" dirty="0">
                <a:latin typeface="Avenir Next LT Pro" panose="020B0504020202020204" pitchFamily="34" charset="77"/>
              </a:rPr>
              <a:t>questa affermazione</a:t>
            </a:r>
          </a:p>
          <a:p>
            <a:pPr algn="ctr">
              <a:lnSpc>
                <a:spcPct val="90000"/>
              </a:lnSpc>
              <a:spcAft>
                <a:spcPts val="600"/>
              </a:spcAft>
            </a:pPr>
            <a:endParaRPr lang="it-IT" sz="1700" dirty="0">
              <a:latin typeface="Avenir Next LT Pro" panose="020B0504020202020204" pitchFamily="34" charset="77"/>
            </a:endParaRPr>
          </a:p>
          <a:p>
            <a:pPr algn="ctr">
              <a:lnSpc>
                <a:spcPct val="90000"/>
              </a:lnSpc>
              <a:spcAft>
                <a:spcPts val="600"/>
              </a:spcAft>
            </a:pPr>
            <a:r>
              <a:rPr lang="it-IT" sz="1700" dirty="0">
                <a:latin typeface="Avenir Next LT Pro" panose="020B0504020202020204" pitchFamily="34" charset="77"/>
              </a:rPr>
              <a:t>Cementizillo ammise di essersi sbagliata, ma questo non costituiva non reale problema</a:t>
            </a:r>
          </a:p>
          <a:p>
            <a:pPr>
              <a:lnSpc>
                <a:spcPct val="90000"/>
              </a:lnSpc>
              <a:spcAft>
                <a:spcPts val="600"/>
              </a:spcAft>
            </a:pPr>
            <a:endParaRPr lang="it-IT" sz="1700" dirty="0">
              <a:latin typeface="Avenir Next LT Pro" panose="020B0504020202020204" pitchFamily="34" charset="77"/>
            </a:endParaRPr>
          </a:p>
          <a:p>
            <a:pPr algn="ctr">
              <a:lnSpc>
                <a:spcPct val="90000"/>
              </a:lnSpc>
              <a:spcAft>
                <a:spcPts val="600"/>
              </a:spcAft>
            </a:pPr>
            <a:r>
              <a:rPr lang="it-IT" sz="1700" dirty="0">
                <a:latin typeface="Avenir Next LT Pro" panose="020B0504020202020204" pitchFamily="34" charset="77"/>
              </a:rPr>
              <a:t>Nel 2016 Cementizillo chiude </a:t>
            </a:r>
            <a:endParaRPr lang="en-US" sz="1300" dirty="0"/>
          </a:p>
        </p:txBody>
      </p:sp>
      <p:sp>
        <p:nvSpPr>
          <p:cNvPr id="3" name="CasellaDiTesto 2">
            <a:extLst>
              <a:ext uri="{FF2B5EF4-FFF2-40B4-BE49-F238E27FC236}">
                <a16:creationId xmlns:a16="http://schemas.microsoft.com/office/drawing/2014/main" id="{1274EE46-150F-F849-89BC-642DF46F8989}"/>
              </a:ext>
            </a:extLst>
          </p:cNvPr>
          <p:cNvSpPr txBox="1"/>
          <p:nvPr/>
        </p:nvSpPr>
        <p:spPr>
          <a:xfrm>
            <a:off x="8622370" y="91441"/>
            <a:ext cx="3569630" cy="6601968"/>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600" b="1" dirty="0">
              <a:solidFill>
                <a:srgbClr val="FFFFFF"/>
              </a:solidFill>
              <a:latin typeface="+mj-lt"/>
              <a:ea typeface="+mj-ea"/>
              <a:cs typeface="+mj-cs"/>
            </a:endParaRPr>
          </a:p>
        </p:txBody>
      </p:sp>
      <p:cxnSp>
        <p:nvCxnSpPr>
          <p:cNvPr id="7" name="Connettore 2 6">
            <a:extLst>
              <a:ext uri="{FF2B5EF4-FFF2-40B4-BE49-F238E27FC236}">
                <a16:creationId xmlns:a16="http://schemas.microsoft.com/office/drawing/2014/main" id="{81A34BB2-782B-2347-824F-C692E773E869}"/>
              </a:ext>
            </a:extLst>
          </p:cNvPr>
          <p:cNvCxnSpPr>
            <a:cxnSpLocks/>
          </p:cNvCxnSpPr>
          <p:nvPr/>
        </p:nvCxnSpPr>
        <p:spPr>
          <a:xfrm>
            <a:off x="9853699" y="2585258"/>
            <a:ext cx="0" cy="30861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0" name="Connettore 2 9">
            <a:extLst>
              <a:ext uri="{FF2B5EF4-FFF2-40B4-BE49-F238E27FC236}">
                <a16:creationId xmlns:a16="http://schemas.microsoft.com/office/drawing/2014/main" id="{2048350A-6DF9-8F4F-81BC-BF42AFA887B2}"/>
              </a:ext>
            </a:extLst>
          </p:cNvPr>
          <p:cNvCxnSpPr/>
          <p:nvPr/>
        </p:nvCxnSpPr>
        <p:spPr>
          <a:xfrm>
            <a:off x="9853699" y="4136621"/>
            <a:ext cx="0" cy="30861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29964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80" name="Group 79">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81" name="Freeform: Shape 80">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olo 1">
            <a:extLst>
              <a:ext uri="{FF2B5EF4-FFF2-40B4-BE49-F238E27FC236}">
                <a16:creationId xmlns:a16="http://schemas.microsoft.com/office/drawing/2014/main" id="{92883464-54C8-64B0-AA23-83397B4E7402}"/>
              </a:ext>
            </a:extLst>
          </p:cNvPr>
          <p:cNvSpPr>
            <a:spLocks noGrp="1"/>
          </p:cNvSpPr>
          <p:nvPr>
            <p:ph type="title"/>
          </p:nvPr>
        </p:nvSpPr>
        <p:spPr>
          <a:xfrm>
            <a:off x="804672" y="2053641"/>
            <a:ext cx="3669161" cy="2760098"/>
          </a:xfrm>
        </p:spPr>
        <p:txBody>
          <a:bodyPr>
            <a:normAutofit/>
          </a:bodyPr>
          <a:lstStyle/>
          <a:p>
            <a:r>
              <a:rPr lang="it-IT" sz="4000" b="1" dirty="0">
                <a:solidFill>
                  <a:schemeClr val="tx2"/>
                </a:solidFill>
              </a:rPr>
              <a:t>IL TERMALISMO </a:t>
            </a:r>
          </a:p>
        </p:txBody>
      </p:sp>
      <p:sp>
        <p:nvSpPr>
          <p:cNvPr id="26" name="Content Placeholder 25">
            <a:extLst>
              <a:ext uri="{FF2B5EF4-FFF2-40B4-BE49-F238E27FC236}">
                <a16:creationId xmlns:a16="http://schemas.microsoft.com/office/drawing/2014/main" id="{A522CF95-5AC0-D040-7ABD-68E528AA2ECE}"/>
              </a:ext>
            </a:extLst>
          </p:cNvPr>
          <p:cNvSpPr>
            <a:spLocks noGrp="1"/>
          </p:cNvSpPr>
          <p:nvPr>
            <p:ph idx="1"/>
          </p:nvPr>
        </p:nvSpPr>
        <p:spPr>
          <a:xfrm>
            <a:off x="6090574" y="801866"/>
            <a:ext cx="5306084" cy="5230634"/>
          </a:xfrm>
          <a:noFill/>
          <a:ln>
            <a:noFill/>
          </a:ln>
        </p:spPr>
        <p:txBody>
          <a:bodyPr anchor="ctr">
            <a:normAutofit/>
          </a:bodyPr>
          <a:lstStyle/>
          <a:p>
            <a:r>
              <a:rPr lang="en-US" sz="1800" dirty="0" err="1">
                <a:solidFill>
                  <a:schemeClr val="tx2"/>
                </a:solidFill>
              </a:rPr>
              <a:t>Bacino</a:t>
            </a:r>
            <a:r>
              <a:rPr lang="en-US" sz="1800" dirty="0">
                <a:solidFill>
                  <a:schemeClr val="tx2"/>
                </a:solidFill>
              </a:rPr>
              <a:t> </a:t>
            </a:r>
            <a:r>
              <a:rPr lang="en-US" sz="1800" dirty="0" err="1">
                <a:solidFill>
                  <a:schemeClr val="tx2"/>
                </a:solidFill>
              </a:rPr>
              <a:t>idrominerario</a:t>
            </a:r>
            <a:r>
              <a:rPr lang="en-US" sz="1800" dirty="0">
                <a:solidFill>
                  <a:schemeClr val="tx2"/>
                </a:solidFill>
              </a:rPr>
              <a:t> </a:t>
            </a:r>
            <a:r>
              <a:rPr lang="en-US" sz="1800" dirty="0" err="1">
                <a:solidFill>
                  <a:schemeClr val="tx2"/>
                </a:solidFill>
              </a:rPr>
              <a:t>più</a:t>
            </a:r>
            <a:r>
              <a:rPr lang="en-US" sz="1800" dirty="0">
                <a:solidFill>
                  <a:schemeClr val="tx2"/>
                </a:solidFill>
              </a:rPr>
              <a:t> </a:t>
            </a:r>
            <a:r>
              <a:rPr lang="en-US" sz="1800" dirty="0" err="1">
                <a:solidFill>
                  <a:schemeClr val="tx2"/>
                </a:solidFill>
              </a:rPr>
              <a:t>grande</a:t>
            </a:r>
            <a:r>
              <a:rPr lang="en-US" sz="1800" dirty="0">
                <a:solidFill>
                  <a:schemeClr val="tx2"/>
                </a:solidFill>
              </a:rPr>
              <a:t> </a:t>
            </a:r>
            <a:r>
              <a:rPr lang="en-US" sz="1800" dirty="0" err="1">
                <a:solidFill>
                  <a:schemeClr val="tx2"/>
                </a:solidFill>
              </a:rPr>
              <a:t>d’Europa</a:t>
            </a:r>
            <a:r>
              <a:rPr lang="en-US" sz="1800" dirty="0">
                <a:solidFill>
                  <a:schemeClr val="tx2"/>
                </a:solidFill>
              </a:rPr>
              <a:t> con </a:t>
            </a:r>
            <a:r>
              <a:rPr lang="en-US" sz="1800" dirty="0" err="1">
                <a:solidFill>
                  <a:schemeClr val="tx2"/>
                </a:solidFill>
              </a:rPr>
              <a:t>un’estensione</a:t>
            </a:r>
            <a:r>
              <a:rPr lang="en-US" sz="1800" dirty="0">
                <a:solidFill>
                  <a:schemeClr val="tx2"/>
                </a:solidFill>
              </a:rPr>
              <a:t> di 23 km</a:t>
            </a:r>
            <a:r>
              <a:rPr lang="en-US" sz="1800" dirty="0">
                <a:solidFill>
                  <a:schemeClr val="tx2"/>
                </a:solidFill>
                <a:latin typeface="Walbaum Text" panose="02070503080703020303" pitchFamily="18" charset="0"/>
              </a:rPr>
              <a:t>² </a:t>
            </a:r>
            <a:r>
              <a:rPr lang="en-US" sz="1800" dirty="0" err="1">
                <a:solidFill>
                  <a:schemeClr val="tx2"/>
                </a:solidFill>
              </a:rPr>
              <a:t>più</a:t>
            </a:r>
            <a:r>
              <a:rPr lang="en-US" sz="1800" dirty="0">
                <a:solidFill>
                  <a:schemeClr val="tx2"/>
                </a:solidFill>
              </a:rPr>
              <a:t> di 110 </a:t>
            </a:r>
            <a:r>
              <a:rPr lang="en-US" sz="1800" dirty="0" err="1">
                <a:solidFill>
                  <a:schemeClr val="tx2"/>
                </a:solidFill>
              </a:rPr>
              <a:t>strutture</a:t>
            </a:r>
            <a:r>
              <a:rPr lang="en-US" sz="1800" dirty="0">
                <a:solidFill>
                  <a:schemeClr val="tx2"/>
                </a:solidFill>
              </a:rPr>
              <a:t> </a:t>
            </a:r>
            <a:r>
              <a:rPr lang="en-US" sz="1800" dirty="0" err="1">
                <a:solidFill>
                  <a:schemeClr val="tx2"/>
                </a:solidFill>
              </a:rPr>
              <a:t>ricettive</a:t>
            </a:r>
            <a:r>
              <a:rPr lang="en-US" sz="1800" dirty="0">
                <a:solidFill>
                  <a:schemeClr val="tx2"/>
                </a:solidFill>
              </a:rPr>
              <a:t> e 220 piscine. </a:t>
            </a:r>
            <a:r>
              <a:rPr lang="en-US" sz="1800" dirty="0">
                <a:solidFill>
                  <a:schemeClr val="tx2"/>
                </a:solidFill>
                <a:latin typeface="Walbaum Text" panose="02070503080703020303" pitchFamily="18" charset="0"/>
              </a:rPr>
              <a:t> </a:t>
            </a:r>
          </a:p>
          <a:p>
            <a:r>
              <a:rPr lang="en-US" sz="1800" dirty="0" err="1">
                <a:solidFill>
                  <a:schemeClr val="tx2"/>
                </a:solidFill>
              </a:rPr>
              <a:t>L’area</a:t>
            </a:r>
            <a:r>
              <a:rPr lang="en-US" sz="1800" dirty="0">
                <a:solidFill>
                  <a:schemeClr val="tx2"/>
                </a:solidFill>
                <a:latin typeface="Walbaum Text" panose="02070503080703020303" pitchFamily="18" charset="0"/>
              </a:rPr>
              <a:t> </a:t>
            </a:r>
            <a:r>
              <a:rPr lang="en-US" sz="1800" dirty="0">
                <a:solidFill>
                  <a:schemeClr val="tx2"/>
                </a:solidFill>
              </a:rPr>
              <a:t>include 10 </a:t>
            </a:r>
            <a:r>
              <a:rPr lang="en-US" sz="1800" dirty="0" err="1">
                <a:solidFill>
                  <a:schemeClr val="tx2"/>
                </a:solidFill>
              </a:rPr>
              <a:t>comuni</a:t>
            </a:r>
            <a:r>
              <a:rPr lang="en-US" sz="1800" dirty="0">
                <a:solidFill>
                  <a:schemeClr val="tx2"/>
                </a:solidFill>
              </a:rPr>
              <a:t> ma I </a:t>
            </a:r>
            <a:r>
              <a:rPr lang="en-US" sz="1800" dirty="0" err="1">
                <a:solidFill>
                  <a:schemeClr val="tx2"/>
                </a:solidFill>
              </a:rPr>
              <a:t>più</a:t>
            </a:r>
            <a:r>
              <a:rPr lang="en-US" sz="1800" dirty="0">
                <a:solidFill>
                  <a:schemeClr val="tx2"/>
                </a:solidFill>
              </a:rPr>
              <a:t> </a:t>
            </a:r>
            <a:r>
              <a:rPr lang="en-US" sz="1800" dirty="0" err="1">
                <a:solidFill>
                  <a:schemeClr val="tx2"/>
                </a:solidFill>
              </a:rPr>
              <a:t>importati</a:t>
            </a:r>
            <a:r>
              <a:rPr lang="en-US" sz="1800" dirty="0">
                <a:solidFill>
                  <a:schemeClr val="tx2"/>
                </a:solidFill>
              </a:rPr>
              <a:t> per il </a:t>
            </a:r>
            <a:r>
              <a:rPr lang="en-US" sz="1800" dirty="0" err="1">
                <a:solidFill>
                  <a:schemeClr val="tx2"/>
                </a:solidFill>
              </a:rPr>
              <a:t>settore</a:t>
            </a:r>
            <a:r>
              <a:rPr lang="en-US" sz="1800" dirty="0">
                <a:solidFill>
                  <a:schemeClr val="tx2"/>
                </a:solidFill>
              </a:rPr>
              <a:t> </a:t>
            </a:r>
            <a:r>
              <a:rPr lang="en-US" sz="1800" dirty="0" err="1">
                <a:solidFill>
                  <a:schemeClr val="tx2"/>
                </a:solidFill>
              </a:rPr>
              <a:t>termle</a:t>
            </a:r>
            <a:r>
              <a:rPr lang="en-US" sz="1800" dirty="0">
                <a:solidFill>
                  <a:schemeClr val="tx2"/>
                </a:solidFill>
              </a:rPr>
              <a:t> </a:t>
            </a:r>
            <a:r>
              <a:rPr lang="en-US" sz="1800" dirty="0" err="1">
                <a:solidFill>
                  <a:schemeClr val="tx2"/>
                </a:solidFill>
              </a:rPr>
              <a:t>sono</a:t>
            </a:r>
            <a:r>
              <a:rPr lang="en-US" sz="1800" dirty="0">
                <a:solidFill>
                  <a:schemeClr val="tx2"/>
                </a:solidFill>
              </a:rPr>
              <a:t> </a:t>
            </a:r>
            <a:r>
              <a:rPr lang="en-US" sz="1800" dirty="0" err="1">
                <a:solidFill>
                  <a:schemeClr val="tx2"/>
                </a:solidFill>
              </a:rPr>
              <a:t>i</a:t>
            </a:r>
            <a:r>
              <a:rPr lang="en-US" sz="1800" dirty="0">
                <a:solidFill>
                  <a:schemeClr val="tx2"/>
                </a:solidFill>
              </a:rPr>
              <a:t> </a:t>
            </a:r>
            <a:r>
              <a:rPr lang="en-US" sz="1800" dirty="0" err="1">
                <a:solidFill>
                  <a:schemeClr val="tx2"/>
                </a:solidFill>
              </a:rPr>
              <a:t>comuni</a:t>
            </a:r>
            <a:r>
              <a:rPr lang="en-US" sz="1800" dirty="0">
                <a:solidFill>
                  <a:schemeClr val="tx2"/>
                </a:solidFill>
              </a:rPr>
              <a:t> di </a:t>
            </a:r>
            <a:r>
              <a:rPr lang="en-US" sz="1800" dirty="0" err="1">
                <a:solidFill>
                  <a:schemeClr val="tx2"/>
                </a:solidFill>
              </a:rPr>
              <a:t>Abano</a:t>
            </a:r>
            <a:r>
              <a:rPr lang="en-US" sz="1800" dirty="0">
                <a:solidFill>
                  <a:schemeClr val="tx2"/>
                </a:solidFill>
              </a:rPr>
              <a:t> e </a:t>
            </a:r>
            <a:r>
              <a:rPr lang="en-US" sz="1800" dirty="0" err="1">
                <a:solidFill>
                  <a:schemeClr val="tx2"/>
                </a:solidFill>
              </a:rPr>
              <a:t>MontegrottoTerme</a:t>
            </a:r>
            <a:r>
              <a:rPr lang="en-US" sz="1800" dirty="0">
                <a:solidFill>
                  <a:schemeClr val="tx2"/>
                </a:solidFill>
              </a:rPr>
              <a:t> </a:t>
            </a:r>
            <a:r>
              <a:rPr lang="en-US" sz="1800" dirty="0" err="1">
                <a:solidFill>
                  <a:schemeClr val="tx2"/>
                </a:solidFill>
              </a:rPr>
              <a:t>i</a:t>
            </a:r>
            <a:r>
              <a:rPr lang="en-US" sz="1800" dirty="0">
                <a:solidFill>
                  <a:schemeClr val="tx2"/>
                </a:solidFill>
              </a:rPr>
              <a:t> </a:t>
            </a:r>
            <a:r>
              <a:rPr lang="en-US" sz="1800" dirty="0" err="1">
                <a:solidFill>
                  <a:schemeClr val="tx2"/>
                </a:solidFill>
              </a:rPr>
              <a:t>quali</a:t>
            </a:r>
            <a:r>
              <a:rPr lang="en-US" sz="1800" dirty="0">
                <a:solidFill>
                  <a:schemeClr val="tx2"/>
                </a:solidFill>
              </a:rPr>
              <a:t> </a:t>
            </a:r>
            <a:r>
              <a:rPr lang="en-US" sz="1800" dirty="0" err="1">
                <a:solidFill>
                  <a:schemeClr val="tx2"/>
                </a:solidFill>
              </a:rPr>
              <a:t>presentano</a:t>
            </a:r>
            <a:r>
              <a:rPr lang="en-US" sz="1800" dirty="0">
                <a:solidFill>
                  <a:schemeClr val="tx2"/>
                </a:solidFill>
              </a:rPr>
              <a:t> la </a:t>
            </a:r>
            <a:r>
              <a:rPr lang="en-US" sz="1800" dirty="0" err="1">
                <a:solidFill>
                  <a:schemeClr val="tx2"/>
                </a:solidFill>
              </a:rPr>
              <a:t>concentrazione</a:t>
            </a:r>
            <a:r>
              <a:rPr lang="en-US" sz="1800" dirty="0">
                <a:solidFill>
                  <a:schemeClr val="tx2"/>
                </a:solidFill>
              </a:rPr>
              <a:t> </a:t>
            </a:r>
            <a:r>
              <a:rPr lang="en-US" sz="1800" dirty="0" err="1">
                <a:solidFill>
                  <a:schemeClr val="tx2"/>
                </a:solidFill>
              </a:rPr>
              <a:t>maggiore</a:t>
            </a:r>
            <a:r>
              <a:rPr lang="en-US" sz="1800" dirty="0">
                <a:solidFill>
                  <a:schemeClr val="tx2"/>
                </a:solidFill>
              </a:rPr>
              <a:t> di </a:t>
            </a:r>
            <a:r>
              <a:rPr lang="en-US" sz="1800" dirty="0" err="1">
                <a:solidFill>
                  <a:schemeClr val="tx2"/>
                </a:solidFill>
              </a:rPr>
              <a:t>strutture</a:t>
            </a:r>
            <a:r>
              <a:rPr lang="en-US" sz="1800" dirty="0">
                <a:solidFill>
                  <a:schemeClr val="tx2"/>
                </a:solidFill>
              </a:rPr>
              <a:t> per la </a:t>
            </a:r>
            <a:r>
              <a:rPr lang="en-US" sz="1800" dirty="0" err="1">
                <a:solidFill>
                  <a:schemeClr val="tx2"/>
                </a:solidFill>
              </a:rPr>
              <a:t>balneo-fango-idrokinesi</a:t>
            </a:r>
            <a:r>
              <a:rPr lang="en-US" sz="1800" dirty="0">
                <a:solidFill>
                  <a:schemeClr val="tx2"/>
                </a:solidFill>
              </a:rPr>
              <a:t> </a:t>
            </a:r>
            <a:r>
              <a:rPr lang="en-US" sz="1800" dirty="0" err="1">
                <a:solidFill>
                  <a:schemeClr val="tx2"/>
                </a:solidFill>
              </a:rPr>
              <a:t>terapia</a:t>
            </a:r>
            <a:r>
              <a:rPr lang="en-US" sz="1800" dirty="0">
                <a:solidFill>
                  <a:schemeClr val="tx2"/>
                </a:solidFill>
              </a:rPr>
              <a:t>.  </a:t>
            </a:r>
          </a:p>
        </p:txBody>
      </p:sp>
    </p:spTree>
    <p:extLst>
      <p:ext uri="{BB962C8B-B14F-4D97-AF65-F5344CB8AC3E}">
        <p14:creationId xmlns:p14="http://schemas.microsoft.com/office/powerpoint/2010/main" val="2867026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2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3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9B2C073-D022-76A1-5CFA-8433989B7F33}"/>
              </a:ext>
            </a:extLst>
          </p:cNvPr>
          <p:cNvSpPr>
            <a:spLocks noGrp="1"/>
          </p:cNvSpPr>
          <p:nvPr>
            <p:ph type="title"/>
          </p:nvPr>
        </p:nvSpPr>
        <p:spPr>
          <a:xfrm>
            <a:off x="7320466" y="609600"/>
            <a:ext cx="4140014" cy="1330839"/>
          </a:xfrm>
        </p:spPr>
        <p:txBody>
          <a:bodyPr vert="horz" lIns="91440" tIns="45720" rIns="91440" bIns="45720" rtlCol="0" anchor="ctr">
            <a:normAutofit/>
          </a:bodyPr>
          <a:lstStyle/>
          <a:p>
            <a:r>
              <a:rPr lang="en-US"/>
              <a:t>L’acqua: la risora più importante </a:t>
            </a:r>
          </a:p>
        </p:txBody>
      </p:sp>
      <p:pic>
        <p:nvPicPr>
          <p:cNvPr id="14" name="Segnaposto contenuto 13" descr="Circuito idrotermale">
            <a:hlinkClick r:id="rId2" tooltip="&quot;Circuito idrotermale (foto di Dott.ssa Elena Anna Manfré)&quot;"/>
            <a:extLst>
              <a:ext uri="{FF2B5EF4-FFF2-40B4-BE49-F238E27FC236}">
                <a16:creationId xmlns:a16="http://schemas.microsoft.com/office/drawing/2014/main" id="{C78821C1-2CD2-DE99-9260-4715BA69440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6385" r="1" b="9091"/>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p:spPr>
      </p:pic>
      <p:sp>
        <p:nvSpPr>
          <p:cNvPr id="4" name="Segnaposto contenuto 3">
            <a:extLst>
              <a:ext uri="{FF2B5EF4-FFF2-40B4-BE49-F238E27FC236}">
                <a16:creationId xmlns:a16="http://schemas.microsoft.com/office/drawing/2014/main" id="{9CC5146A-C188-8F8C-3639-28DADDD51A5B}"/>
              </a:ext>
            </a:extLst>
          </p:cNvPr>
          <p:cNvSpPr>
            <a:spLocks noGrp="1"/>
          </p:cNvSpPr>
          <p:nvPr>
            <p:ph sz="half" idx="2"/>
          </p:nvPr>
        </p:nvSpPr>
        <p:spPr>
          <a:xfrm>
            <a:off x="7320465" y="2194102"/>
            <a:ext cx="4140013" cy="3908586"/>
          </a:xfrm>
        </p:spPr>
        <p:txBody>
          <a:bodyPr vert="horz" lIns="91440" tIns="45720" rIns="91440" bIns="45720" rtlCol="0">
            <a:normAutofit/>
          </a:bodyPr>
          <a:lstStyle/>
          <a:p>
            <a:r>
              <a:rPr lang="en-US" sz="1600"/>
              <a:t>Le acque non hanno origine vulcanica ma meteorica. Il loro viaggio inizia dale piccole Dolomiti per arrivare poi, arricchite da numerosi minerali, a sgorgare presso il bacino termale euganeo.</a:t>
            </a:r>
          </a:p>
          <a:p>
            <a:r>
              <a:rPr lang="en-US" sz="1600"/>
              <a:t>Sono classificate come “acque ipertermeli” perchè hanno una temperatura &gt; 40º C. Ad Abano e Montegrotto sgorgano a una temperature di 80/90º.</a:t>
            </a:r>
          </a:p>
          <a:p>
            <a:r>
              <a:rPr lang="en-US" sz="1600"/>
              <a:t>Sono acque salso-brono-iodiche</a:t>
            </a:r>
          </a:p>
          <a:p>
            <a:r>
              <a:rPr lang="en-US" sz="1600"/>
              <a:t>Le acque hanno ottenuto dal Ministero della Salute ha rilasciato la certificazione di “I Super”</a:t>
            </a:r>
          </a:p>
        </p:txBody>
      </p:sp>
    </p:spTree>
    <p:extLst>
      <p:ext uri="{BB962C8B-B14F-4D97-AF65-F5344CB8AC3E}">
        <p14:creationId xmlns:p14="http://schemas.microsoft.com/office/powerpoint/2010/main" val="3505615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descr="Acqua increspata che riflette le nuvole nel cielo">
            <a:extLst>
              <a:ext uri="{FF2B5EF4-FFF2-40B4-BE49-F238E27FC236}">
                <a16:creationId xmlns:a16="http://schemas.microsoft.com/office/drawing/2014/main" id="{11C7A51F-1178-DBE6-CDD4-2CA4729646B0}"/>
              </a:ext>
            </a:extLst>
          </p:cNvPr>
          <p:cNvPicPr>
            <a:picLocks noChangeAspect="1"/>
          </p:cNvPicPr>
          <p:nvPr/>
        </p:nvPicPr>
        <p:blipFill rotWithShape="1">
          <a:blip r:embed="rId2">
            <a:alphaModFix amt="50000"/>
          </a:blip>
          <a:srcRect t="7651" b="7763"/>
          <a:stretch/>
        </p:blipFill>
        <p:spPr>
          <a:xfrm>
            <a:off x="20" y="10"/>
            <a:ext cx="12191980" cy="6857990"/>
          </a:xfrm>
          <a:prstGeom prst="rect">
            <a:avLst/>
          </a:prstGeom>
        </p:spPr>
      </p:pic>
      <p:sp>
        <p:nvSpPr>
          <p:cNvPr id="2" name="Titolo 1">
            <a:extLst>
              <a:ext uri="{FF2B5EF4-FFF2-40B4-BE49-F238E27FC236}">
                <a16:creationId xmlns:a16="http://schemas.microsoft.com/office/drawing/2014/main" id="{E75CF21A-FAFD-9841-58FF-2A890C7BE198}"/>
              </a:ext>
            </a:extLst>
          </p:cNvPr>
          <p:cNvSpPr>
            <a:spLocks noGrp="1"/>
          </p:cNvSpPr>
          <p:nvPr>
            <p:ph type="title"/>
          </p:nvPr>
        </p:nvSpPr>
        <p:spPr>
          <a:xfrm>
            <a:off x="838200" y="963877"/>
            <a:ext cx="3494362" cy="4930246"/>
          </a:xfrm>
        </p:spPr>
        <p:txBody>
          <a:bodyPr>
            <a:normAutofit/>
          </a:bodyPr>
          <a:lstStyle/>
          <a:p>
            <a:pPr algn="r"/>
            <a:r>
              <a:rPr lang="it-IT" dirty="0">
                <a:solidFill>
                  <a:schemeClr val="bg1"/>
                </a:solidFill>
              </a:rPr>
              <a:t>La gestione delle acque</a:t>
            </a:r>
          </a:p>
        </p:txBody>
      </p:sp>
      <p:sp>
        <p:nvSpPr>
          <p:cNvPr id="57"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Segnaposto contenuto 2">
            <a:extLst>
              <a:ext uri="{FF2B5EF4-FFF2-40B4-BE49-F238E27FC236}">
                <a16:creationId xmlns:a16="http://schemas.microsoft.com/office/drawing/2014/main" id="{90FFE307-A8E2-F7B2-23EF-17FEC07DC062}"/>
              </a:ext>
            </a:extLst>
          </p:cNvPr>
          <p:cNvSpPr>
            <a:spLocks noGrp="1"/>
          </p:cNvSpPr>
          <p:nvPr>
            <p:ph idx="1"/>
          </p:nvPr>
        </p:nvSpPr>
        <p:spPr>
          <a:xfrm>
            <a:off x="4976031" y="963877"/>
            <a:ext cx="6377769" cy="4930246"/>
          </a:xfrm>
        </p:spPr>
        <p:txBody>
          <a:bodyPr anchor="ctr">
            <a:normAutofit/>
          </a:bodyPr>
          <a:lstStyle/>
          <a:p>
            <a:r>
              <a:rPr lang="it-IT" sz="2000" dirty="0">
                <a:solidFill>
                  <a:schemeClr val="bg1"/>
                </a:solidFill>
              </a:rPr>
              <a:t>Quasi ogni struttura alberghiera ha all’interno della proprietà il pozzo dove preleva l’acqua termale ma non può usufruirne liberamente, serve una licenza mineraria</a:t>
            </a:r>
          </a:p>
          <a:p>
            <a:r>
              <a:rPr lang="it-IT" sz="2000" dirty="0">
                <a:solidFill>
                  <a:schemeClr val="bg1"/>
                </a:solidFill>
              </a:rPr>
              <a:t> </a:t>
            </a:r>
            <a:r>
              <a:rPr lang="it-IT" sz="2000" dirty="0">
                <a:solidFill>
                  <a:schemeClr val="bg1"/>
                </a:solidFill>
                <a:effectLst/>
                <a:latin typeface="Calibri" panose="020F0502020204030204" pitchFamily="34" charset="0"/>
                <a:ea typeface="Times New Roman" panose="02020603050405020304" pitchFamily="18" charset="0"/>
              </a:rPr>
              <a:t>1927 con il R.D. n1443 sancisce </a:t>
            </a:r>
            <a:r>
              <a:rPr lang="it-IT" sz="2000" dirty="0">
                <a:solidFill>
                  <a:schemeClr val="bg1"/>
                </a:solidFill>
                <a:effectLst/>
                <a:latin typeface="Calibri" panose="020F0502020204030204" pitchFamily="34" charset="0"/>
                <a:ea typeface="Calibri" panose="020F0502020204030204" pitchFamily="34" charset="0"/>
              </a:rPr>
              <a:t>l'appartenenza dei fluidi al patrimonio indisponibile dello Stato e la necessità di regolamentazione nella coltivazione delle acque minerali o termali da parte di soggetti, muniti di titolo minerario, che dimostrino capacità tecnico-economiche adeguate allo sfruttamento delle tali</a:t>
            </a:r>
          </a:p>
          <a:p>
            <a:r>
              <a:rPr lang="it-IT" sz="2000" dirty="0">
                <a:solidFill>
                  <a:schemeClr val="bg1"/>
                </a:solidFill>
                <a:latin typeface="Calibri" panose="020F0502020204030204" pitchFamily="34" charset="0"/>
              </a:rPr>
              <a:t> </a:t>
            </a:r>
            <a:r>
              <a:rPr lang="it-IT" sz="2000" dirty="0">
                <a:solidFill>
                  <a:schemeClr val="bg1"/>
                </a:solidFill>
                <a:effectLst/>
                <a:latin typeface="Calibri" panose="020F0502020204030204" pitchFamily="34" charset="0"/>
                <a:ea typeface="Calibri" panose="020F0502020204030204" pitchFamily="34" charset="0"/>
              </a:rPr>
              <a:t>Con D.</a:t>
            </a:r>
            <a:r>
              <a:rPr lang="it-IT" sz="2000" dirty="0">
                <a:solidFill>
                  <a:schemeClr val="bg1"/>
                </a:solidFill>
                <a:latin typeface="Calibri" panose="020F0502020204030204" pitchFamily="34" charset="0"/>
                <a:ea typeface="Calibri" panose="020F0502020204030204" pitchFamily="34" charset="0"/>
              </a:rPr>
              <a:t>P.</a:t>
            </a:r>
            <a:r>
              <a:rPr lang="it-IT" sz="2000" dirty="0">
                <a:solidFill>
                  <a:schemeClr val="bg1"/>
                </a:solidFill>
                <a:effectLst/>
                <a:latin typeface="Calibri" panose="020F0502020204030204" pitchFamily="34" charset="0"/>
                <a:ea typeface="Calibri" panose="020F0502020204030204" pitchFamily="34" charset="0"/>
              </a:rPr>
              <a:t>R 24 luglio 1977, n. 616 sono state demandate alle Regioni le funzioni amministrative relative alla materia di acque minerali e termali</a:t>
            </a:r>
            <a:endParaRPr lang="it-IT" sz="2000" dirty="0">
              <a:solidFill>
                <a:schemeClr val="bg1"/>
              </a:solidFill>
            </a:endParaRPr>
          </a:p>
        </p:txBody>
      </p:sp>
    </p:spTree>
    <p:extLst>
      <p:ext uri="{BB962C8B-B14F-4D97-AF65-F5344CB8AC3E}">
        <p14:creationId xmlns:p14="http://schemas.microsoft.com/office/powerpoint/2010/main" val="1799732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egnaposto contenuto 5">
            <a:extLst>
              <a:ext uri="{FF2B5EF4-FFF2-40B4-BE49-F238E27FC236}">
                <a16:creationId xmlns:a16="http://schemas.microsoft.com/office/drawing/2014/main" id="{37632333-AB4B-DA9D-F0A6-0E790BC57440}"/>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1275" r="-3" b="7719"/>
          <a:stretch/>
        </p:blipFill>
        <p:spPr>
          <a:xfrm rot="5400000">
            <a:off x="-110480" y="475259"/>
            <a:ext cx="6499784" cy="5915025"/>
          </a:xfrm>
          <a:prstGeom prst="rect">
            <a:avLst/>
          </a:prstGeom>
        </p:spPr>
      </p:pic>
      <p:pic>
        <p:nvPicPr>
          <p:cNvPr id="8" name="Segnaposto contenuto 7" descr="Immagine che contiene pianta&#10;&#10;Descrizione generata automaticamente">
            <a:extLst>
              <a:ext uri="{FF2B5EF4-FFF2-40B4-BE49-F238E27FC236}">
                <a16:creationId xmlns:a16="http://schemas.microsoft.com/office/drawing/2014/main" id="{622CBE06-FA55-24FC-9FFF-F5A596EDE5D6}"/>
              </a:ext>
            </a:extLst>
          </p:cNvPr>
          <p:cNvPicPr>
            <a:picLocks noGrp="1" noChangeAspect="1"/>
          </p:cNvPicPr>
          <p:nvPr>
            <p:ph sz="half" idx="1"/>
          </p:nvPr>
        </p:nvPicPr>
        <p:blipFill rotWithShape="1">
          <a:blip r:embed="rId3">
            <a:alphaModFix amt="60000"/>
            <a:extLst>
              <a:ext uri="{28A0092B-C50C-407E-A947-70E740481C1C}">
                <a14:useLocalDpi xmlns:a14="http://schemas.microsoft.com/office/drawing/2010/main" val="0"/>
              </a:ext>
            </a:extLst>
          </a:blip>
          <a:srcRect t="2879" r="-3" b="6115"/>
          <a:stretch/>
        </p:blipFill>
        <p:spPr>
          <a:xfrm rot="5400000">
            <a:off x="5802776" y="475259"/>
            <a:ext cx="6499784" cy="5915025"/>
          </a:xfrm>
          <a:prstGeom prst="rect">
            <a:avLst/>
          </a:prstGeom>
        </p:spPr>
      </p:pic>
      <p:sp>
        <p:nvSpPr>
          <p:cNvPr id="2" name="Titolo 1">
            <a:extLst>
              <a:ext uri="{FF2B5EF4-FFF2-40B4-BE49-F238E27FC236}">
                <a16:creationId xmlns:a16="http://schemas.microsoft.com/office/drawing/2014/main" id="{5668213A-1FCB-365A-9DC9-F2DE27A1C5BB}"/>
              </a:ext>
            </a:extLst>
          </p:cNvPr>
          <p:cNvSpPr>
            <a:spLocks noGrp="1"/>
          </p:cNvSpPr>
          <p:nvPr>
            <p:ph type="title"/>
          </p:nvPr>
        </p:nvSpPr>
        <p:spPr>
          <a:xfrm>
            <a:off x="844614" y="557189"/>
            <a:ext cx="10509179" cy="2795808"/>
          </a:xfrm>
        </p:spPr>
        <p:txBody>
          <a:bodyPr vert="horz" lIns="91440" tIns="45720" rIns="91440" bIns="45720" rtlCol="0" anchor="b">
            <a:normAutofit/>
          </a:bodyPr>
          <a:lstStyle/>
          <a:p>
            <a:r>
              <a:rPr lang="en-US" sz="4000" kern="1200">
                <a:solidFill>
                  <a:srgbClr val="FFFFFF"/>
                </a:solidFill>
                <a:latin typeface="+mj-lt"/>
                <a:ea typeface="+mj-ea"/>
                <a:cs typeface="+mj-cs"/>
              </a:rPr>
              <a:t>Il fango</a:t>
            </a:r>
          </a:p>
        </p:txBody>
      </p:sp>
      <p:sp>
        <p:nvSpPr>
          <p:cNvPr id="38" name="Content Placeholder 20">
            <a:extLst>
              <a:ext uri="{FF2B5EF4-FFF2-40B4-BE49-F238E27FC236}">
                <a16:creationId xmlns:a16="http://schemas.microsoft.com/office/drawing/2014/main" id="{BF074654-459E-C24A-2D8A-6354C74EFE33}"/>
              </a:ext>
            </a:extLst>
          </p:cNvPr>
          <p:cNvSpPr>
            <a:spLocks noGrp="1"/>
          </p:cNvSpPr>
          <p:nvPr>
            <p:ph sz="half" idx="2"/>
          </p:nvPr>
        </p:nvSpPr>
        <p:spPr>
          <a:xfrm>
            <a:off x="844614" y="3526300"/>
            <a:ext cx="10509179" cy="2588458"/>
          </a:xfrm>
        </p:spPr>
        <p:txBody>
          <a:bodyPr vert="horz" lIns="91440" tIns="45720" rIns="91440" bIns="45720" rtlCol="0">
            <a:normAutofit/>
          </a:bodyPr>
          <a:lstStyle/>
          <a:p>
            <a:r>
              <a:rPr lang="en-US" sz="2000" dirty="0">
                <a:solidFill>
                  <a:srgbClr val="FFFFFF"/>
                </a:solidFill>
              </a:rPr>
              <a:t>Il </a:t>
            </a:r>
            <a:r>
              <a:rPr lang="en-US" sz="2000" dirty="0" err="1">
                <a:solidFill>
                  <a:srgbClr val="FFFFFF"/>
                </a:solidFill>
              </a:rPr>
              <a:t>fango</a:t>
            </a:r>
            <a:r>
              <a:rPr lang="en-US" sz="2000" dirty="0">
                <a:solidFill>
                  <a:srgbClr val="FFFFFF"/>
                </a:solidFill>
              </a:rPr>
              <a:t> </a:t>
            </a:r>
            <a:r>
              <a:rPr lang="en-US" sz="2000" dirty="0" err="1">
                <a:solidFill>
                  <a:srgbClr val="FFFFFF"/>
                </a:solidFill>
              </a:rPr>
              <a:t>usato</a:t>
            </a:r>
            <a:r>
              <a:rPr lang="en-US" sz="2000" dirty="0">
                <a:solidFill>
                  <a:srgbClr val="FFFFFF"/>
                </a:solidFill>
              </a:rPr>
              <a:t> per la </a:t>
            </a:r>
            <a:r>
              <a:rPr lang="en-US" sz="2000" dirty="0" err="1">
                <a:solidFill>
                  <a:srgbClr val="FFFFFF"/>
                </a:solidFill>
              </a:rPr>
              <a:t>cura</a:t>
            </a:r>
            <a:r>
              <a:rPr lang="en-US" sz="2000" dirty="0">
                <a:solidFill>
                  <a:srgbClr val="FFFFFF"/>
                </a:solidFill>
              </a:rPr>
              <a:t> </a:t>
            </a:r>
            <a:r>
              <a:rPr lang="en-US" sz="2000" dirty="0" err="1">
                <a:solidFill>
                  <a:srgbClr val="FFFFFF"/>
                </a:solidFill>
              </a:rPr>
              <a:t>deriva</a:t>
            </a:r>
            <a:r>
              <a:rPr lang="en-US" sz="2000" dirty="0">
                <a:solidFill>
                  <a:srgbClr val="FFFFFF"/>
                </a:solidFill>
              </a:rPr>
              <a:t> dal </a:t>
            </a:r>
            <a:r>
              <a:rPr lang="en-US" sz="2000" dirty="0" err="1">
                <a:solidFill>
                  <a:srgbClr val="FFFFFF"/>
                </a:solidFill>
              </a:rPr>
              <a:t>laghetto</a:t>
            </a:r>
            <a:r>
              <a:rPr lang="en-US" sz="2000" dirty="0">
                <a:solidFill>
                  <a:srgbClr val="FFFFFF"/>
                </a:solidFill>
              </a:rPr>
              <a:t> di </a:t>
            </a:r>
            <a:r>
              <a:rPr lang="en-US" sz="2000" dirty="0" err="1">
                <a:solidFill>
                  <a:srgbClr val="FFFFFF"/>
                </a:solidFill>
              </a:rPr>
              <a:t>Arquà</a:t>
            </a:r>
            <a:r>
              <a:rPr lang="en-US" sz="2000" dirty="0">
                <a:solidFill>
                  <a:srgbClr val="FFFFFF"/>
                </a:solidFill>
              </a:rPr>
              <a:t> </a:t>
            </a:r>
            <a:r>
              <a:rPr lang="en-US" sz="2000" dirty="0" err="1">
                <a:solidFill>
                  <a:srgbClr val="FFFFFF"/>
                </a:solidFill>
              </a:rPr>
              <a:t>Petrarca</a:t>
            </a:r>
            <a:endParaRPr lang="en-US" sz="2000" dirty="0">
              <a:solidFill>
                <a:srgbClr val="FFFFFF"/>
              </a:solidFill>
            </a:endParaRPr>
          </a:p>
          <a:p>
            <a:r>
              <a:rPr lang="en-US" sz="2000" dirty="0">
                <a:solidFill>
                  <a:srgbClr val="FFFFFF"/>
                </a:solidFill>
              </a:rPr>
              <a:t>Prima del </a:t>
            </a:r>
            <a:r>
              <a:rPr lang="en-US" sz="2000" dirty="0" err="1">
                <a:solidFill>
                  <a:srgbClr val="FFFFFF"/>
                </a:solidFill>
              </a:rPr>
              <a:t>suo</a:t>
            </a:r>
            <a:r>
              <a:rPr lang="en-US" sz="2000" dirty="0">
                <a:solidFill>
                  <a:srgbClr val="FFFFFF"/>
                </a:solidFill>
              </a:rPr>
              <a:t> </a:t>
            </a:r>
            <a:r>
              <a:rPr lang="en-US" sz="2000" dirty="0" err="1">
                <a:solidFill>
                  <a:srgbClr val="FFFFFF"/>
                </a:solidFill>
              </a:rPr>
              <a:t>uso</a:t>
            </a:r>
            <a:r>
              <a:rPr lang="en-US" sz="2000" dirty="0">
                <a:solidFill>
                  <a:srgbClr val="FFFFFF"/>
                </a:solidFill>
              </a:rPr>
              <a:t> </a:t>
            </a:r>
            <a:r>
              <a:rPr lang="en-US" sz="2000" dirty="0" err="1">
                <a:solidFill>
                  <a:srgbClr val="FFFFFF"/>
                </a:solidFill>
              </a:rPr>
              <a:t>deve</a:t>
            </a:r>
            <a:r>
              <a:rPr lang="en-US" sz="2000" dirty="0">
                <a:solidFill>
                  <a:srgbClr val="FFFFFF"/>
                </a:solidFill>
              </a:rPr>
              <a:t> </a:t>
            </a:r>
            <a:r>
              <a:rPr lang="en-US" sz="2000" dirty="0" err="1">
                <a:solidFill>
                  <a:srgbClr val="FFFFFF"/>
                </a:solidFill>
              </a:rPr>
              <a:t>essere</a:t>
            </a:r>
            <a:r>
              <a:rPr lang="en-US" sz="2000" dirty="0">
                <a:solidFill>
                  <a:srgbClr val="FFFFFF"/>
                </a:solidFill>
              </a:rPr>
              <a:t> </a:t>
            </a:r>
            <a:r>
              <a:rPr lang="en-US" sz="2000" dirty="0" err="1">
                <a:solidFill>
                  <a:srgbClr val="FFFFFF"/>
                </a:solidFill>
              </a:rPr>
              <a:t>fatto</a:t>
            </a:r>
            <a:r>
              <a:rPr lang="en-US" sz="2000" dirty="0">
                <a:solidFill>
                  <a:srgbClr val="FFFFFF"/>
                </a:solidFill>
              </a:rPr>
              <a:t> </a:t>
            </a:r>
            <a:r>
              <a:rPr lang="en-US" sz="2000" dirty="0" err="1">
                <a:solidFill>
                  <a:srgbClr val="FFFFFF"/>
                </a:solidFill>
              </a:rPr>
              <a:t>riposare</a:t>
            </a:r>
            <a:r>
              <a:rPr lang="en-US" sz="2000" dirty="0">
                <a:solidFill>
                  <a:srgbClr val="FFFFFF"/>
                </a:solidFill>
              </a:rPr>
              <a:t> in </a:t>
            </a:r>
            <a:r>
              <a:rPr lang="en-US" sz="2000" dirty="0" err="1">
                <a:solidFill>
                  <a:srgbClr val="FFFFFF"/>
                </a:solidFill>
              </a:rPr>
              <a:t>vasche</a:t>
            </a:r>
            <a:r>
              <a:rPr lang="en-US" sz="2000" dirty="0">
                <a:solidFill>
                  <a:srgbClr val="FFFFFF"/>
                </a:solidFill>
              </a:rPr>
              <a:t> apposite con </a:t>
            </a:r>
            <a:r>
              <a:rPr lang="en-US" sz="2000" dirty="0" err="1">
                <a:solidFill>
                  <a:srgbClr val="FFFFFF"/>
                </a:solidFill>
              </a:rPr>
              <a:t>acqua</a:t>
            </a:r>
            <a:r>
              <a:rPr lang="en-US" sz="2000" dirty="0">
                <a:solidFill>
                  <a:srgbClr val="FFFFFF"/>
                </a:solidFill>
              </a:rPr>
              <a:t> </a:t>
            </a:r>
            <a:r>
              <a:rPr lang="en-US" sz="2000" dirty="0" err="1">
                <a:solidFill>
                  <a:srgbClr val="FFFFFF"/>
                </a:solidFill>
              </a:rPr>
              <a:t>termale</a:t>
            </a:r>
            <a:r>
              <a:rPr lang="en-US" sz="2000" dirty="0">
                <a:solidFill>
                  <a:srgbClr val="FFFFFF"/>
                </a:solidFill>
              </a:rPr>
              <a:t> </a:t>
            </a:r>
            <a:r>
              <a:rPr lang="en-US" sz="2000" dirty="0" err="1">
                <a:solidFill>
                  <a:srgbClr val="FFFFFF"/>
                </a:solidFill>
              </a:rPr>
              <a:t>fino</a:t>
            </a:r>
            <a:r>
              <a:rPr lang="en-US" sz="2000" dirty="0">
                <a:solidFill>
                  <a:srgbClr val="FFFFFF"/>
                </a:solidFill>
              </a:rPr>
              <a:t> </a:t>
            </a:r>
            <a:r>
              <a:rPr lang="en-US" sz="2000" dirty="0" err="1">
                <a:solidFill>
                  <a:srgbClr val="FFFFFF"/>
                </a:solidFill>
              </a:rPr>
              <a:t>alla</a:t>
            </a:r>
            <a:r>
              <a:rPr lang="en-US" sz="2000" dirty="0">
                <a:solidFill>
                  <a:srgbClr val="FFFFFF"/>
                </a:solidFill>
              </a:rPr>
              <a:t> </a:t>
            </a:r>
            <a:r>
              <a:rPr lang="en-US" sz="2000" dirty="0" err="1">
                <a:solidFill>
                  <a:srgbClr val="FFFFFF"/>
                </a:solidFill>
              </a:rPr>
              <a:t>creazione</a:t>
            </a:r>
            <a:r>
              <a:rPr lang="en-US" sz="2000" dirty="0">
                <a:solidFill>
                  <a:srgbClr val="FFFFFF"/>
                </a:solidFill>
              </a:rPr>
              <a:t> in </a:t>
            </a:r>
            <a:r>
              <a:rPr lang="en-US" sz="2000" dirty="0" err="1">
                <a:solidFill>
                  <a:srgbClr val="FFFFFF"/>
                </a:solidFill>
              </a:rPr>
              <a:t>superficie</a:t>
            </a:r>
            <a:r>
              <a:rPr lang="en-US" sz="2000" dirty="0">
                <a:solidFill>
                  <a:srgbClr val="FFFFFF"/>
                </a:solidFill>
              </a:rPr>
              <a:t> </a:t>
            </a:r>
            <a:r>
              <a:rPr lang="en-US" sz="2000" dirty="0" err="1">
                <a:solidFill>
                  <a:srgbClr val="FFFFFF"/>
                </a:solidFill>
              </a:rPr>
              <a:t>delle</a:t>
            </a:r>
            <a:r>
              <a:rPr lang="en-US" sz="2000" dirty="0">
                <a:solidFill>
                  <a:srgbClr val="FFFFFF"/>
                </a:solidFill>
              </a:rPr>
              <a:t> </a:t>
            </a:r>
            <a:r>
              <a:rPr lang="en-US" sz="2000" dirty="0" err="1">
                <a:solidFill>
                  <a:srgbClr val="FFFFFF"/>
                </a:solidFill>
              </a:rPr>
              <a:t>alghe</a:t>
            </a:r>
            <a:r>
              <a:rPr lang="en-US" sz="2000" dirty="0">
                <a:solidFill>
                  <a:srgbClr val="FFFFFF"/>
                </a:solidFill>
              </a:rPr>
              <a:t>.</a:t>
            </a:r>
          </a:p>
          <a:p>
            <a:r>
              <a:rPr lang="en-US" sz="2000" dirty="0">
                <a:solidFill>
                  <a:srgbClr val="FFFFFF"/>
                </a:solidFill>
              </a:rPr>
              <a:t>Il </a:t>
            </a:r>
            <a:r>
              <a:rPr lang="en-US" sz="2000" dirty="0" err="1">
                <a:solidFill>
                  <a:srgbClr val="FFFFFF"/>
                </a:solidFill>
              </a:rPr>
              <a:t>fango</a:t>
            </a:r>
            <a:r>
              <a:rPr lang="en-US" sz="2000" dirty="0">
                <a:solidFill>
                  <a:srgbClr val="FFFFFF"/>
                </a:solidFill>
              </a:rPr>
              <a:t> ha due </a:t>
            </a:r>
            <a:r>
              <a:rPr lang="en-US" sz="2000" dirty="0" err="1">
                <a:solidFill>
                  <a:srgbClr val="FFFFFF"/>
                </a:solidFill>
              </a:rPr>
              <a:t>brevetti</a:t>
            </a:r>
            <a:r>
              <a:rPr lang="en-US" sz="2000" dirty="0">
                <a:solidFill>
                  <a:srgbClr val="FFFFFF"/>
                </a:solidFill>
              </a:rPr>
              <a:t>: </a:t>
            </a:r>
            <a:r>
              <a:rPr lang="en-US" sz="2000" dirty="0" err="1">
                <a:solidFill>
                  <a:srgbClr val="FFFFFF"/>
                </a:solidFill>
              </a:rPr>
              <a:t>brevetto</a:t>
            </a:r>
            <a:r>
              <a:rPr lang="en-US" sz="2000" dirty="0">
                <a:solidFill>
                  <a:srgbClr val="FFFFFF"/>
                </a:solidFill>
              </a:rPr>
              <a:t> </a:t>
            </a:r>
            <a:r>
              <a:rPr lang="en-US" sz="2000" dirty="0" err="1">
                <a:solidFill>
                  <a:srgbClr val="FFFFFF"/>
                </a:solidFill>
              </a:rPr>
              <a:t>italiano</a:t>
            </a:r>
            <a:r>
              <a:rPr lang="en-US" sz="2000" dirty="0">
                <a:solidFill>
                  <a:srgbClr val="FFFFFF"/>
                </a:solidFill>
              </a:rPr>
              <a:t> n.0001355006 e il </a:t>
            </a:r>
            <a:r>
              <a:rPr lang="en-US" sz="2000" dirty="0" err="1">
                <a:solidFill>
                  <a:srgbClr val="FFFFFF"/>
                </a:solidFill>
              </a:rPr>
              <a:t>brevetto</a:t>
            </a:r>
            <a:r>
              <a:rPr lang="en-US" sz="2000" dirty="0">
                <a:solidFill>
                  <a:srgbClr val="FFFFFF"/>
                </a:solidFill>
              </a:rPr>
              <a:t> </a:t>
            </a:r>
            <a:r>
              <a:rPr lang="en-US" sz="2000" dirty="0" err="1">
                <a:solidFill>
                  <a:srgbClr val="FFFFFF"/>
                </a:solidFill>
              </a:rPr>
              <a:t>europeo</a:t>
            </a:r>
            <a:r>
              <a:rPr lang="en-US" sz="2000" dirty="0">
                <a:solidFill>
                  <a:srgbClr val="FFFFFF"/>
                </a:solidFill>
              </a:rPr>
              <a:t> n.1571203 per I </a:t>
            </a:r>
            <a:r>
              <a:rPr lang="en-US" sz="2000" dirty="0" err="1">
                <a:solidFill>
                  <a:srgbClr val="FFFFFF"/>
                </a:solidFill>
              </a:rPr>
              <a:t>suoi</a:t>
            </a:r>
            <a:r>
              <a:rPr lang="en-US" sz="2000" dirty="0">
                <a:solidFill>
                  <a:srgbClr val="FFFFFF"/>
                </a:solidFill>
              </a:rPr>
              <a:t> “</a:t>
            </a:r>
            <a:r>
              <a:rPr lang="en-US" sz="2000" dirty="0" err="1">
                <a:solidFill>
                  <a:srgbClr val="FFFFFF"/>
                </a:solidFill>
              </a:rPr>
              <a:t>principi</a:t>
            </a:r>
            <a:r>
              <a:rPr lang="en-US" sz="2000" dirty="0">
                <a:solidFill>
                  <a:srgbClr val="FFFFFF"/>
                </a:solidFill>
              </a:rPr>
              <a:t> </a:t>
            </a:r>
            <a:r>
              <a:rPr lang="en-US" sz="2000" dirty="0" err="1">
                <a:solidFill>
                  <a:srgbClr val="FFFFFF"/>
                </a:solidFill>
              </a:rPr>
              <a:t>attivi</a:t>
            </a:r>
            <a:r>
              <a:rPr lang="en-US" sz="2000" dirty="0">
                <a:solidFill>
                  <a:srgbClr val="FFFFFF"/>
                </a:solidFill>
              </a:rPr>
              <a:t> </a:t>
            </a:r>
            <a:r>
              <a:rPr lang="en-US" sz="2000" dirty="0" err="1">
                <a:solidFill>
                  <a:srgbClr val="FFFFFF"/>
                </a:solidFill>
              </a:rPr>
              <a:t>antiinfiammatori</a:t>
            </a:r>
            <a:r>
              <a:rPr lang="en-US" sz="2000" dirty="0">
                <a:solidFill>
                  <a:srgbClr val="FFFFFF"/>
                </a:solidFill>
              </a:rPr>
              <a:t> </a:t>
            </a:r>
            <a:r>
              <a:rPr lang="en-US" sz="2000" dirty="0" err="1">
                <a:solidFill>
                  <a:srgbClr val="FFFFFF"/>
                </a:solidFill>
              </a:rPr>
              <a:t>nel</a:t>
            </a:r>
            <a:r>
              <a:rPr lang="en-US" sz="2000" dirty="0">
                <a:solidFill>
                  <a:srgbClr val="FFFFFF"/>
                </a:solidFill>
              </a:rPr>
              <a:t> </a:t>
            </a:r>
            <a:r>
              <a:rPr lang="en-US" sz="2000" dirty="0" err="1">
                <a:solidFill>
                  <a:srgbClr val="FFFFFF"/>
                </a:solidFill>
              </a:rPr>
              <a:t>fanghi</a:t>
            </a:r>
            <a:r>
              <a:rPr lang="en-US" sz="2000" dirty="0">
                <a:solidFill>
                  <a:srgbClr val="FFFFFF"/>
                </a:solidFill>
              </a:rPr>
              <a:t> </a:t>
            </a:r>
            <a:r>
              <a:rPr lang="en-US" sz="2000" dirty="0" err="1">
                <a:solidFill>
                  <a:srgbClr val="FFFFFF"/>
                </a:solidFill>
              </a:rPr>
              <a:t>termali</a:t>
            </a:r>
            <a:r>
              <a:rPr lang="en-US" sz="2000" dirty="0">
                <a:solidFill>
                  <a:srgbClr val="FFFFFF"/>
                </a:solidFill>
              </a:rPr>
              <a:t> </a:t>
            </a:r>
            <a:r>
              <a:rPr lang="en-US" sz="2000" dirty="0" err="1">
                <a:solidFill>
                  <a:srgbClr val="FFFFFF"/>
                </a:solidFill>
              </a:rPr>
              <a:t>Euganei</a:t>
            </a:r>
            <a:r>
              <a:rPr lang="en-US" sz="2000" dirty="0">
                <a:solidFill>
                  <a:srgbClr val="FFFFFF"/>
                </a:solidFill>
              </a:rPr>
              <a:t>”</a:t>
            </a:r>
          </a:p>
        </p:txBody>
      </p:sp>
    </p:spTree>
    <p:extLst>
      <p:ext uri="{BB962C8B-B14F-4D97-AF65-F5344CB8AC3E}">
        <p14:creationId xmlns:p14="http://schemas.microsoft.com/office/powerpoint/2010/main" val="1071743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9F8A0C6-321E-C2DB-5D3E-B2141C6FFCB6}"/>
              </a:ext>
            </a:extLst>
          </p:cNvPr>
          <p:cNvSpPr>
            <a:spLocks noGrp="1"/>
          </p:cNvSpPr>
          <p:nvPr>
            <p:ph type="title"/>
          </p:nvPr>
        </p:nvSpPr>
        <p:spPr>
          <a:xfrm>
            <a:off x="838200" y="963507"/>
            <a:ext cx="3494362" cy="4930986"/>
          </a:xfrm>
        </p:spPr>
        <p:txBody>
          <a:bodyPr>
            <a:normAutofit/>
          </a:bodyPr>
          <a:lstStyle/>
          <a:p>
            <a:pPr algn="r"/>
            <a:r>
              <a:rPr lang="it-IT" dirty="0">
                <a:solidFill>
                  <a:schemeClr val="accent1"/>
                </a:solidFill>
              </a:rPr>
              <a:t>TURISMO SOSTENIBILE: LA CETS</a:t>
            </a:r>
          </a:p>
        </p:txBody>
      </p:sp>
      <p:cxnSp>
        <p:nvCxnSpPr>
          <p:cNvPr id="20"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F3AE0B08-18C5-6258-FEA5-88F8216F0130}"/>
              </a:ext>
            </a:extLst>
          </p:cNvPr>
          <p:cNvSpPr>
            <a:spLocks noGrp="1"/>
          </p:cNvSpPr>
          <p:nvPr>
            <p:ph sz="half" idx="1"/>
          </p:nvPr>
        </p:nvSpPr>
        <p:spPr>
          <a:xfrm>
            <a:off x="4976030" y="963507"/>
            <a:ext cx="6250940" cy="2304627"/>
          </a:xfrm>
        </p:spPr>
        <p:txBody>
          <a:bodyPr anchor="b">
            <a:normAutofit/>
          </a:bodyPr>
          <a:lstStyle/>
          <a:p>
            <a:r>
              <a:rPr lang="it-IT" sz="2000" dirty="0"/>
              <a:t>Che cos’è? È un sistema volontario di certificazione che le aree protette possono intraprendere al fine di creare e applicare piani di gestione per il turismo sostenibile</a:t>
            </a:r>
          </a:p>
          <a:p>
            <a:r>
              <a:rPr lang="it-IT" sz="2000" dirty="0"/>
              <a:t>La creazione di questi piani ha anche come obiettivo la maggiore partecipazione e collaborazione di partner privati e pubblici</a:t>
            </a:r>
          </a:p>
          <a:p>
            <a:r>
              <a:rPr lang="it-IT" sz="2000" dirty="0"/>
              <a:t>Per l’ottenimento della CETS ci sono 3 fasi da seguire</a:t>
            </a:r>
          </a:p>
        </p:txBody>
      </p:sp>
      <p:sp>
        <p:nvSpPr>
          <p:cNvPr id="4" name="Segnaposto contenuto 3">
            <a:extLst>
              <a:ext uri="{FF2B5EF4-FFF2-40B4-BE49-F238E27FC236}">
                <a16:creationId xmlns:a16="http://schemas.microsoft.com/office/drawing/2014/main" id="{8E0BC927-83CA-D15E-F7AF-F27735AA72DC}"/>
              </a:ext>
            </a:extLst>
          </p:cNvPr>
          <p:cNvSpPr>
            <a:spLocks noGrp="1"/>
          </p:cNvSpPr>
          <p:nvPr>
            <p:ph sz="half" idx="2"/>
          </p:nvPr>
        </p:nvSpPr>
        <p:spPr>
          <a:xfrm>
            <a:off x="4976030" y="3589866"/>
            <a:ext cx="6250940" cy="2304628"/>
          </a:xfrm>
        </p:spPr>
        <p:txBody>
          <a:bodyPr>
            <a:normAutofit/>
          </a:bodyPr>
          <a:lstStyle/>
          <a:p>
            <a:r>
              <a:rPr lang="it-IT" sz="2000" dirty="0"/>
              <a:t>Il riconoscimento della CETS in Italia viene rilasciato da Federparchi </a:t>
            </a:r>
          </a:p>
          <a:p>
            <a:r>
              <a:rPr lang="it-IT" sz="2000" dirty="0"/>
              <a:t>L’Italia è uno dei paesi europei con più certificazioni CETS. </a:t>
            </a:r>
          </a:p>
          <a:p>
            <a:r>
              <a:rPr lang="it-IT" sz="2000" dirty="0"/>
              <a:t>La certificazione non è perenne, può essere ritirata se non sussistono più i criteri standard</a:t>
            </a:r>
          </a:p>
        </p:txBody>
      </p:sp>
    </p:spTree>
    <p:extLst>
      <p:ext uri="{BB962C8B-B14F-4D97-AF65-F5344CB8AC3E}">
        <p14:creationId xmlns:p14="http://schemas.microsoft.com/office/powerpoint/2010/main" val="398464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44B0A81-3D14-90A1-B308-3BFF96A8B4B7}"/>
              </a:ext>
            </a:extLst>
          </p:cNvPr>
          <p:cNvSpPr txBox="1"/>
          <p:nvPr/>
        </p:nvSpPr>
        <p:spPr>
          <a:xfrm>
            <a:off x="7005485" y="946662"/>
            <a:ext cx="4439264" cy="1200329"/>
          </a:xfrm>
          <a:prstGeom prst="rect">
            <a:avLst/>
          </a:prstGeom>
          <a:noFill/>
        </p:spPr>
        <p:txBody>
          <a:bodyPr wrap="square">
            <a:spAutoFit/>
          </a:bodyPr>
          <a:lstStyle/>
          <a:p>
            <a:r>
              <a:rPr lang="it-IT" sz="2400" dirty="0">
                <a:latin typeface="Avenir Next LT Pro" panose="020B0504020202020204" pitchFamily="34" charset="0"/>
              </a:rPr>
              <a:t>Il parco è stato istituito con la </a:t>
            </a:r>
            <a:r>
              <a:rPr lang="it-IT" sz="2400" b="1" dirty="0">
                <a:latin typeface="Avenir Next LT Pro" panose="020B0504020202020204" pitchFamily="34" charset="0"/>
              </a:rPr>
              <a:t>legge regionale n. 38 del 10 ottobre 1989</a:t>
            </a:r>
          </a:p>
        </p:txBody>
      </p:sp>
      <p:pic>
        <p:nvPicPr>
          <p:cNvPr id="2050" name="Picture 2">
            <a:extLst>
              <a:ext uri="{FF2B5EF4-FFF2-40B4-BE49-F238E27FC236}">
                <a16:creationId xmlns:a16="http://schemas.microsoft.com/office/drawing/2014/main" id="{E7AE35E1-6845-162F-3D24-B48E4A12F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232" y="2641062"/>
            <a:ext cx="8861440" cy="3901453"/>
          </a:xfrm>
          <a:prstGeom prst="rect">
            <a:avLst/>
          </a:prstGeom>
          <a:noFill/>
          <a:extLst>
            <a:ext uri="{909E8E84-426E-40DD-AFC4-6F175D3DCCD1}">
              <a14:hiddenFill xmlns:a14="http://schemas.microsoft.com/office/drawing/2010/main">
                <a:solidFill>
                  <a:srgbClr val="FFFFFF"/>
                </a:solidFill>
              </a14:hiddenFill>
            </a:ext>
          </a:extLst>
        </p:spPr>
      </p:pic>
      <p:sp>
        <p:nvSpPr>
          <p:cNvPr id="8" name="Scorrimento orizzontale 7">
            <a:extLst>
              <a:ext uri="{FF2B5EF4-FFF2-40B4-BE49-F238E27FC236}">
                <a16:creationId xmlns:a16="http://schemas.microsoft.com/office/drawing/2014/main" id="{D51164AD-3A67-BC29-3EF5-BD334A0952AA}"/>
              </a:ext>
            </a:extLst>
          </p:cNvPr>
          <p:cNvSpPr/>
          <p:nvPr/>
        </p:nvSpPr>
        <p:spPr>
          <a:xfrm>
            <a:off x="6666272" y="452591"/>
            <a:ext cx="4778478" cy="2054635"/>
          </a:xfrm>
          <a:prstGeom prst="horizontalScroll">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it-IT"/>
          </a:p>
        </p:txBody>
      </p:sp>
      <p:pic>
        <p:nvPicPr>
          <p:cNvPr id="13" name="Elemento grafico 12" descr="Freccia linea: curva antioraria con riempimento a tinta unita">
            <a:extLst>
              <a:ext uri="{FF2B5EF4-FFF2-40B4-BE49-F238E27FC236}">
                <a16:creationId xmlns:a16="http://schemas.microsoft.com/office/drawing/2014/main" id="{0BAC41D3-3DE8-BB3A-4E00-2041535B13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5225283">
            <a:off x="5181600" y="1479908"/>
            <a:ext cx="914400" cy="914400"/>
          </a:xfrm>
          <a:prstGeom prst="rect">
            <a:avLst/>
          </a:prstGeom>
        </p:spPr>
      </p:pic>
    </p:spTree>
    <p:extLst>
      <p:ext uri="{BB962C8B-B14F-4D97-AF65-F5344CB8AC3E}">
        <p14:creationId xmlns:p14="http://schemas.microsoft.com/office/powerpoint/2010/main" val="3602846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87" name="Freeform: Shape 86">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olo 1">
            <a:extLst>
              <a:ext uri="{FF2B5EF4-FFF2-40B4-BE49-F238E27FC236}">
                <a16:creationId xmlns:a16="http://schemas.microsoft.com/office/drawing/2014/main" id="{583A32C1-1540-9682-50EE-466E3307017A}"/>
              </a:ext>
            </a:extLst>
          </p:cNvPr>
          <p:cNvSpPr>
            <a:spLocks noGrp="1"/>
          </p:cNvSpPr>
          <p:nvPr>
            <p:ph type="title"/>
          </p:nvPr>
        </p:nvSpPr>
        <p:spPr>
          <a:xfrm>
            <a:off x="3027924" y="991261"/>
            <a:ext cx="5754696" cy="1837349"/>
          </a:xfrm>
        </p:spPr>
        <p:txBody>
          <a:bodyPr vert="horz" lIns="91440" tIns="45720" rIns="91440" bIns="45720" rtlCol="0">
            <a:normAutofit/>
          </a:bodyPr>
          <a:lstStyle/>
          <a:p>
            <a:pPr algn="ctr"/>
            <a:r>
              <a:rPr lang="en-US" sz="3600" kern="1200">
                <a:solidFill>
                  <a:schemeClr val="tx2"/>
                </a:solidFill>
                <a:latin typeface="+mj-lt"/>
                <a:ea typeface="+mj-ea"/>
                <a:cs typeface="+mj-cs"/>
              </a:rPr>
              <a:t>Un’opportunità per il territorio?</a:t>
            </a:r>
          </a:p>
        </p:txBody>
      </p:sp>
      <p:sp>
        <p:nvSpPr>
          <p:cNvPr id="77" name="Segnaposto contenuto 2">
            <a:extLst>
              <a:ext uri="{FF2B5EF4-FFF2-40B4-BE49-F238E27FC236}">
                <a16:creationId xmlns:a16="http://schemas.microsoft.com/office/drawing/2014/main" id="{DDE917A7-A9A1-01B1-0D21-E7E42CD5F836}"/>
              </a:ext>
            </a:extLst>
          </p:cNvPr>
          <p:cNvSpPr>
            <a:spLocks noGrp="1"/>
          </p:cNvSpPr>
          <p:nvPr>
            <p:ph idx="1"/>
          </p:nvPr>
        </p:nvSpPr>
        <p:spPr>
          <a:xfrm>
            <a:off x="3050412" y="2979336"/>
            <a:ext cx="5709721" cy="2430864"/>
          </a:xfrm>
        </p:spPr>
        <p:txBody>
          <a:bodyPr vert="horz" lIns="91440" tIns="45720" rIns="91440" bIns="45720" rtlCol="0" anchor="t">
            <a:normAutofit/>
          </a:bodyPr>
          <a:lstStyle/>
          <a:p>
            <a:r>
              <a:rPr lang="en-US" sz="1900" kern="1200">
                <a:solidFill>
                  <a:schemeClr val="tx2"/>
                </a:solidFill>
                <a:latin typeface="+mn-lt"/>
                <a:ea typeface="+mn-ea"/>
                <a:cs typeface="+mn-cs"/>
              </a:rPr>
              <a:t>Il parco Regionale dei Colli Euganei alla fine del 2021 ha ottenuto la certificazione CETS</a:t>
            </a:r>
          </a:p>
          <a:p>
            <a:r>
              <a:rPr lang="en-US" sz="1900" kern="1200">
                <a:solidFill>
                  <a:schemeClr val="tx2"/>
                </a:solidFill>
                <a:latin typeface="+mn-lt"/>
                <a:ea typeface="+mn-ea"/>
                <a:cs typeface="+mn-cs"/>
              </a:rPr>
              <a:t>All’inizio del 2022 si è aperta la seconda fase </a:t>
            </a:r>
          </a:p>
          <a:p>
            <a:r>
              <a:rPr lang="en-US" sz="1900">
                <a:solidFill>
                  <a:schemeClr val="tx2"/>
                </a:solidFill>
              </a:rPr>
              <a:t>Potrebbe essere un’opportunità enorme per il territorio ma ci sono già dei problem</a:t>
            </a:r>
          </a:p>
          <a:p>
            <a:r>
              <a:rPr lang="en-US" sz="1900" kern="1200">
                <a:solidFill>
                  <a:schemeClr val="tx2"/>
                </a:solidFill>
                <a:latin typeface="+mn-lt"/>
                <a:ea typeface="+mn-ea"/>
                <a:cs typeface="+mn-cs"/>
              </a:rPr>
              <a:t>Si risolveranno?</a:t>
            </a:r>
          </a:p>
          <a:p>
            <a:r>
              <a:rPr lang="en-US" sz="1900">
                <a:solidFill>
                  <a:schemeClr val="tx2"/>
                </a:solidFill>
              </a:rPr>
              <a:t>Arriveremo alla fase n.3?</a:t>
            </a:r>
            <a:endParaRPr lang="en-US" sz="1900" kern="1200">
              <a:solidFill>
                <a:schemeClr val="tx2"/>
              </a:solidFill>
              <a:latin typeface="+mn-lt"/>
              <a:ea typeface="+mn-ea"/>
              <a:cs typeface="+mn-cs"/>
            </a:endParaRPr>
          </a:p>
          <a:p>
            <a:pPr marL="0" indent="0">
              <a:buNone/>
            </a:pPr>
            <a:endParaRPr lang="en-US" sz="1900" kern="1200">
              <a:solidFill>
                <a:schemeClr val="tx2"/>
              </a:solidFill>
              <a:latin typeface="+mn-lt"/>
              <a:ea typeface="+mn-ea"/>
              <a:cs typeface="+mn-cs"/>
            </a:endParaRPr>
          </a:p>
        </p:txBody>
      </p:sp>
      <p:grpSp>
        <p:nvGrpSpPr>
          <p:cNvPr id="92" name="Group 91">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93" name="Freeform: Shape 92">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96" name="Freeform: Shape 95">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29141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F9D959F-8DE5-42DD-2487-5F5E92FF4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65" y="152094"/>
            <a:ext cx="6326396" cy="45890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D4965B3-6FC9-739F-BF44-518AB430A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2062" y="4677637"/>
            <a:ext cx="6667644" cy="202826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182DB6E7-04A2-EB7D-0FB9-EC6C1B69AC71}"/>
              </a:ext>
            </a:extLst>
          </p:cNvPr>
          <p:cNvSpPr txBox="1"/>
          <p:nvPr/>
        </p:nvSpPr>
        <p:spPr>
          <a:xfrm>
            <a:off x="7248039" y="615129"/>
            <a:ext cx="3695264" cy="3416320"/>
          </a:xfrm>
          <a:prstGeom prst="rect">
            <a:avLst/>
          </a:prstGeom>
          <a:noFill/>
        </p:spPr>
        <p:txBody>
          <a:bodyPr wrap="square">
            <a:spAutoFit/>
          </a:bodyPr>
          <a:lstStyle/>
          <a:p>
            <a:pPr algn="ctr"/>
            <a:r>
              <a:rPr lang="it-IT" sz="2400" b="1" dirty="0">
                <a:solidFill>
                  <a:schemeClr val="accent3">
                    <a:lumMod val="50000"/>
                  </a:schemeClr>
                </a:solidFill>
                <a:latin typeface="Arial Black" panose="020B0A04020102020204" pitchFamily="34" charset="0"/>
              </a:rPr>
              <a:t>PIANO AMBIENTALE</a:t>
            </a:r>
          </a:p>
          <a:p>
            <a:pPr algn="ctr"/>
            <a:endParaRPr lang="it-IT" sz="2400" b="1" dirty="0">
              <a:solidFill>
                <a:schemeClr val="accent3">
                  <a:lumMod val="50000"/>
                </a:schemeClr>
              </a:solidFill>
              <a:latin typeface="Arial Black" panose="020B0A04020102020204" pitchFamily="34" charset="0"/>
            </a:endParaRPr>
          </a:p>
          <a:p>
            <a:pPr algn="ctr"/>
            <a:endParaRPr lang="it-IT" sz="2400" dirty="0">
              <a:latin typeface="Avenir Next LT Pro" panose="020B0504020202020204" pitchFamily="34" charset="0"/>
            </a:endParaRPr>
          </a:p>
          <a:p>
            <a:pPr algn="ctr"/>
            <a:r>
              <a:rPr lang="it-IT" sz="2400" dirty="0">
                <a:latin typeface="Avenir Next LT Pro" panose="020B0504020202020204" pitchFamily="34" charset="0"/>
              </a:rPr>
              <a:t>Duplice scopo di </a:t>
            </a:r>
            <a:r>
              <a:rPr lang="it-IT" sz="2400" b="1" dirty="0">
                <a:latin typeface="Avenir Next LT Pro" panose="020B0504020202020204" pitchFamily="34" charset="0"/>
              </a:rPr>
              <a:t>assicurare la necessaria tutela e valorizzazione dell’ambiente </a:t>
            </a:r>
            <a:r>
              <a:rPr lang="it-IT" sz="2400" dirty="0">
                <a:latin typeface="Avenir Next LT Pro" panose="020B0504020202020204" pitchFamily="34" charset="0"/>
              </a:rPr>
              <a:t>e di </a:t>
            </a:r>
            <a:r>
              <a:rPr lang="it-IT" sz="2400" b="1" dirty="0">
                <a:latin typeface="Avenir Next LT Pro" panose="020B0504020202020204" pitchFamily="34" charset="0"/>
              </a:rPr>
              <a:t>sostenere lo sviluppo economico e sociale</a:t>
            </a:r>
          </a:p>
        </p:txBody>
      </p:sp>
      <p:pic>
        <p:nvPicPr>
          <p:cNvPr id="4" name="Elemento grafico 3" descr="Albero caducifoglio con riempimento a tinta unita">
            <a:extLst>
              <a:ext uri="{FF2B5EF4-FFF2-40B4-BE49-F238E27FC236}">
                <a16:creationId xmlns:a16="http://schemas.microsoft.com/office/drawing/2014/main" id="{48E5A79B-05BB-0C20-99A4-09184AA108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36996" y="1113503"/>
            <a:ext cx="567813" cy="567813"/>
          </a:xfrm>
          <a:prstGeom prst="rect">
            <a:avLst/>
          </a:prstGeom>
        </p:spPr>
      </p:pic>
      <p:pic>
        <p:nvPicPr>
          <p:cNvPr id="7" name="Elemento grafico 6" descr="Freccia linea: curva antioraria contorno">
            <a:extLst>
              <a:ext uri="{FF2B5EF4-FFF2-40B4-BE49-F238E27FC236}">
                <a16:creationId xmlns:a16="http://schemas.microsoft.com/office/drawing/2014/main" id="{E59DD724-2169-B220-CB71-DF2EE3B592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260149">
            <a:off x="4036384" y="4926634"/>
            <a:ext cx="1108980" cy="1108980"/>
          </a:xfrm>
          <a:prstGeom prst="rect">
            <a:avLst/>
          </a:prstGeom>
        </p:spPr>
      </p:pic>
      <p:sp>
        <p:nvSpPr>
          <p:cNvPr id="9" name="CasellaDiTesto 8">
            <a:extLst>
              <a:ext uri="{FF2B5EF4-FFF2-40B4-BE49-F238E27FC236}">
                <a16:creationId xmlns:a16="http://schemas.microsoft.com/office/drawing/2014/main" id="{A50D3AEA-20B9-73FB-924D-5689FA9490CB}"/>
              </a:ext>
            </a:extLst>
          </p:cNvPr>
          <p:cNvSpPr txBox="1"/>
          <p:nvPr/>
        </p:nvSpPr>
        <p:spPr>
          <a:xfrm>
            <a:off x="3076710" y="5298245"/>
            <a:ext cx="1758401" cy="369332"/>
          </a:xfrm>
          <a:prstGeom prst="rect">
            <a:avLst/>
          </a:prstGeom>
          <a:noFill/>
        </p:spPr>
        <p:txBody>
          <a:bodyPr wrap="square" rtlCol="0">
            <a:spAutoFit/>
          </a:bodyPr>
          <a:lstStyle/>
          <a:p>
            <a:r>
              <a:rPr lang="it-IT" dirty="0">
                <a:latin typeface="Avenir Next LT Pro" panose="020B0504020202020204" pitchFamily="34" charset="0"/>
              </a:rPr>
              <a:t>ma anche </a:t>
            </a:r>
          </a:p>
        </p:txBody>
      </p:sp>
    </p:spTree>
    <p:extLst>
      <p:ext uri="{BB962C8B-B14F-4D97-AF65-F5344CB8AC3E}">
        <p14:creationId xmlns:p14="http://schemas.microsoft.com/office/powerpoint/2010/main" val="3872112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719B493-8818-E6FF-18DD-9750D2C6D94B}"/>
              </a:ext>
            </a:extLst>
          </p:cNvPr>
          <p:cNvSpPr txBox="1"/>
          <p:nvPr/>
        </p:nvSpPr>
        <p:spPr>
          <a:xfrm>
            <a:off x="1095066" y="288217"/>
            <a:ext cx="9568017" cy="677108"/>
          </a:xfrm>
          <a:prstGeom prst="rect">
            <a:avLst/>
          </a:prstGeom>
          <a:noFill/>
        </p:spPr>
        <p:txBody>
          <a:bodyPr wrap="square">
            <a:spAutoFit/>
          </a:bodyPr>
          <a:lstStyle/>
          <a:p>
            <a:pPr algn="ctr"/>
            <a:endParaRPr lang="it-IT" dirty="0">
              <a:latin typeface="Avenir Next LT Pro" panose="020B0504020202020204" pitchFamily="34" charset="0"/>
            </a:endParaRPr>
          </a:p>
          <a:p>
            <a:pPr algn="ctr"/>
            <a:r>
              <a:rPr lang="it-IT" sz="2000" dirty="0">
                <a:latin typeface="Avenir Next LT Pro" panose="020B0504020202020204" pitchFamily="34" charset="0"/>
              </a:rPr>
              <a:t>L'Area del Parco è stata candidata a diventare </a:t>
            </a:r>
            <a:r>
              <a:rPr lang="it-IT" sz="2000" b="1" dirty="0">
                <a:solidFill>
                  <a:srgbClr val="FF0000"/>
                </a:solidFill>
                <a:latin typeface="Avenir Next LT Pro" panose="020B0504020202020204" pitchFamily="34" charset="0"/>
              </a:rPr>
              <a:t>Riserva della Biosfera UNESCO</a:t>
            </a:r>
            <a:r>
              <a:rPr lang="it-IT" sz="2000" dirty="0">
                <a:latin typeface="Avenir Next LT Pro" panose="020B0504020202020204" pitchFamily="34" charset="0"/>
              </a:rPr>
              <a:t>.</a:t>
            </a:r>
          </a:p>
        </p:txBody>
      </p:sp>
      <p:sp>
        <p:nvSpPr>
          <p:cNvPr id="6" name="CasellaDiTesto 5">
            <a:extLst>
              <a:ext uri="{FF2B5EF4-FFF2-40B4-BE49-F238E27FC236}">
                <a16:creationId xmlns:a16="http://schemas.microsoft.com/office/drawing/2014/main" id="{8F66F201-F1B3-E6B5-4AA2-2A75E44DAF92}"/>
              </a:ext>
            </a:extLst>
          </p:cNvPr>
          <p:cNvSpPr txBox="1"/>
          <p:nvPr/>
        </p:nvSpPr>
        <p:spPr>
          <a:xfrm>
            <a:off x="1095066" y="3244334"/>
            <a:ext cx="6098458" cy="400110"/>
          </a:xfrm>
          <a:prstGeom prst="rect">
            <a:avLst/>
          </a:prstGeom>
          <a:noFill/>
        </p:spPr>
        <p:txBody>
          <a:bodyPr wrap="square">
            <a:spAutoFit/>
          </a:bodyPr>
          <a:lstStyle/>
          <a:p>
            <a:pPr marL="342900" indent="-342900">
              <a:buFont typeface="+mj-lt"/>
              <a:buAutoNum type="arabicPeriod"/>
            </a:pPr>
            <a:r>
              <a:rPr lang="it-IT" sz="2000" b="1" dirty="0">
                <a:latin typeface="Avenir Next LT Pro" panose="020B0504020202020204" pitchFamily="34" charset="0"/>
              </a:rPr>
              <a:t>Numero sorprendente di </a:t>
            </a:r>
            <a:r>
              <a:rPr lang="it-IT" sz="2000" b="1" dirty="0">
                <a:highlight>
                  <a:srgbClr val="00FF00"/>
                </a:highlight>
                <a:latin typeface="Avenir Next LT Pro" panose="020B0504020202020204" pitchFamily="34" charset="0"/>
              </a:rPr>
              <a:t>SPECIE VEGETALI</a:t>
            </a:r>
          </a:p>
        </p:txBody>
      </p:sp>
      <p:pic>
        <p:nvPicPr>
          <p:cNvPr id="4098" name="Picture 2">
            <a:extLst>
              <a:ext uri="{FF2B5EF4-FFF2-40B4-BE49-F238E27FC236}">
                <a16:creationId xmlns:a16="http://schemas.microsoft.com/office/drawing/2014/main" id="{8282054A-D88F-2391-24A2-BF03296C2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9894" y="2892706"/>
            <a:ext cx="4108513" cy="30679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3C63B492-1A1C-3298-CCF6-06953F000F06}"/>
              </a:ext>
            </a:extLst>
          </p:cNvPr>
          <p:cNvSpPr txBox="1"/>
          <p:nvPr/>
        </p:nvSpPr>
        <p:spPr>
          <a:xfrm>
            <a:off x="1095066" y="4441441"/>
            <a:ext cx="6098458" cy="1323439"/>
          </a:xfrm>
          <a:prstGeom prst="rect">
            <a:avLst/>
          </a:prstGeom>
          <a:noFill/>
        </p:spPr>
        <p:txBody>
          <a:bodyPr wrap="square">
            <a:spAutoFit/>
          </a:bodyPr>
          <a:lstStyle/>
          <a:p>
            <a:r>
              <a:rPr lang="it-IT" sz="2000" dirty="0">
                <a:latin typeface="Avenir Next LT Pro" panose="020B0504020202020204" pitchFamily="34" charset="0"/>
              </a:rPr>
              <a:t>Es. </a:t>
            </a:r>
            <a:r>
              <a:rPr lang="it-IT" sz="2000" b="1" dirty="0" err="1">
                <a:latin typeface="Avenir Next LT Pro" panose="020B0504020202020204" pitchFamily="34" charset="0"/>
              </a:rPr>
              <a:t>pseudomacchia</a:t>
            </a:r>
            <a:r>
              <a:rPr lang="it-IT" sz="2000" b="1" dirty="0">
                <a:latin typeface="Avenir Next LT Pro" panose="020B0504020202020204" pitchFamily="34" charset="0"/>
              </a:rPr>
              <a:t> mediterranea</a:t>
            </a:r>
            <a:r>
              <a:rPr lang="it-IT" sz="2000" dirty="0">
                <a:latin typeface="Avenir Next LT Pro" panose="020B0504020202020204" pitchFamily="34" charset="0"/>
              </a:rPr>
              <a:t> → sul Monte Ceva di Battaglia, la Rocca di Monselice e sul Monte Madonna, troviamo il </a:t>
            </a:r>
            <a:r>
              <a:rPr lang="it-IT" sz="2000" i="1" dirty="0">
                <a:latin typeface="Avenir Next LT Pro" panose="020B0504020202020204" pitchFamily="34" charset="0"/>
              </a:rPr>
              <a:t>fico d'india nano</a:t>
            </a:r>
            <a:r>
              <a:rPr lang="it-IT" sz="2000" dirty="0">
                <a:latin typeface="Avenir Next LT Pro" panose="020B0504020202020204" pitchFamily="34" charset="0"/>
              </a:rPr>
              <a:t>, originario dell'America centrale.</a:t>
            </a:r>
          </a:p>
        </p:txBody>
      </p:sp>
      <p:sp>
        <p:nvSpPr>
          <p:cNvPr id="8" name="Freccia in giù 7">
            <a:extLst>
              <a:ext uri="{FF2B5EF4-FFF2-40B4-BE49-F238E27FC236}">
                <a16:creationId xmlns:a16="http://schemas.microsoft.com/office/drawing/2014/main" id="{A7DF7BEA-64F5-0306-8BCB-512C3D7B356A}"/>
              </a:ext>
            </a:extLst>
          </p:cNvPr>
          <p:cNvSpPr/>
          <p:nvPr/>
        </p:nvSpPr>
        <p:spPr>
          <a:xfrm>
            <a:off x="5220929" y="1203293"/>
            <a:ext cx="1145460" cy="1305214"/>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dirty="0"/>
          </a:p>
        </p:txBody>
      </p:sp>
      <p:pic>
        <p:nvPicPr>
          <p:cNvPr id="11" name="Elemento grafico 10" descr="Foglia con riempimento a tinta unita">
            <a:extLst>
              <a:ext uri="{FF2B5EF4-FFF2-40B4-BE49-F238E27FC236}">
                <a16:creationId xmlns:a16="http://schemas.microsoft.com/office/drawing/2014/main" id="{42ADE0E1-FFAA-993D-0AE9-DB332604AD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5668" y="3703730"/>
            <a:ext cx="617254" cy="617254"/>
          </a:xfrm>
          <a:prstGeom prst="rect">
            <a:avLst/>
          </a:prstGeom>
        </p:spPr>
      </p:pic>
    </p:spTree>
    <p:extLst>
      <p:ext uri="{BB962C8B-B14F-4D97-AF65-F5344CB8AC3E}">
        <p14:creationId xmlns:p14="http://schemas.microsoft.com/office/powerpoint/2010/main" val="2733382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B872EA0-5135-4851-7832-0A22DD01FEBB}"/>
              </a:ext>
            </a:extLst>
          </p:cNvPr>
          <p:cNvSpPr txBox="1"/>
          <p:nvPr/>
        </p:nvSpPr>
        <p:spPr>
          <a:xfrm>
            <a:off x="1220429" y="657602"/>
            <a:ext cx="8955958" cy="707886"/>
          </a:xfrm>
          <a:prstGeom prst="rect">
            <a:avLst/>
          </a:prstGeom>
          <a:noFill/>
        </p:spPr>
        <p:txBody>
          <a:bodyPr wrap="square">
            <a:spAutoFit/>
          </a:bodyPr>
          <a:lstStyle/>
          <a:p>
            <a:pPr marL="342900" indent="-342900" algn="ctr">
              <a:buFont typeface="+mj-lt"/>
              <a:buAutoNum type="arabicPeriod" startAt="2"/>
            </a:pPr>
            <a:r>
              <a:rPr lang="it-IT" sz="2000" dirty="0">
                <a:latin typeface="Avenir Next LT Pro" panose="020B0504020202020204" pitchFamily="34" charset="0"/>
              </a:rPr>
              <a:t>I Colli Euganei costituiscono un </a:t>
            </a:r>
            <a:r>
              <a:rPr lang="it-IT" sz="2000" b="1" dirty="0">
                <a:latin typeface="Avenir Next LT Pro" panose="020B0504020202020204" pitchFamily="34" charset="0"/>
              </a:rPr>
              <a:t>ambiente piuttosto diversificato anche per tipo e numero di </a:t>
            </a:r>
            <a:r>
              <a:rPr lang="it-IT" sz="2000" b="1" dirty="0">
                <a:highlight>
                  <a:srgbClr val="FF0000"/>
                </a:highlight>
                <a:latin typeface="Avenir Next LT Pro" panose="020B0504020202020204" pitchFamily="34" charset="0"/>
              </a:rPr>
              <a:t>SPECIE ANIMALI</a:t>
            </a:r>
            <a:r>
              <a:rPr lang="it-IT" sz="2000" dirty="0">
                <a:latin typeface="Avenir Next LT Pro" panose="020B0504020202020204" pitchFamily="34" charset="0"/>
              </a:rPr>
              <a:t>.</a:t>
            </a:r>
          </a:p>
        </p:txBody>
      </p:sp>
      <p:pic>
        <p:nvPicPr>
          <p:cNvPr id="5124" name="Picture 4">
            <a:extLst>
              <a:ext uri="{FF2B5EF4-FFF2-40B4-BE49-F238E27FC236}">
                <a16:creationId xmlns:a16="http://schemas.microsoft.com/office/drawing/2014/main" id="{9AD74504-36CC-C8E8-EE6F-8CC521E404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98" t="11700" r="37205" b="14907"/>
          <a:stretch/>
        </p:blipFill>
        <p:spPr bwMode="auto">
          <a:xfrm>
            <a:off x="2129887" y="2447509"/>
            <a:ext cx="2462520" cy="228206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C16D094D-9ADA-9522-90AF-E42F25033C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065"/>
          <a:stretch/>
        </p:blipFill>
        <p:spPr bwMode="auto">
          <a:xfrm>
            <a:off x="354422" y="1527437"/>
            <a:ext cx="2624751" cy="220044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E7681AB3-023B-D62C-8FD1-8B5FEF5625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24" t="13065" r="19946" b="42868"/>
          <a:stretch/>
        </p:blipFill>
        <p:spPr bwMode="auto">
          <a:xfrm>
            <a:off x="9475633" y="3228294"/>
            <a:ext cx="2451949" cy="249882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673118A0-DA6D-EAC9-ADC5-C6C2C4A74F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832"/>
          <a:stretch/>
        </p:blipFill>
        <p:spPr bwMode="auto">
          <a:xfrm>
            <a:off x="7494152" y="4726341"/>
            <a:ext cx="2313836" cy="1993158"/>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060C249A-6F0A-4C47-D419-A9355AAF1D20}"/>
              </a:ext>
            </a:extLst>
          </p:cNvPr>
          <p:cNvSpPr txBox="1"/>
          <p:nvPr/>
        </p:nvSpPr>
        <p:spPr>
          <a:xfrm>
            <a:off x="4754638" y="2027965"/>
            <a:ext cx="6129672" cy="1200329"/>
          </a:xfrm>
          <a:prstGeom prst="rect">
            <a:avLst/>
          </a:prstGeom>
          <a:noFill/>
        </p:spPr>
        <p:txBody>
          <a:bodyPr wrap="square">
            <a:spAutoFit/>
          </a:bodyPr>
          <a:lstStyle/>
          <a:p>
            <a:r>
              <a:rPr lang="it-IT" b="1" dirty="0">
                <a:latin typeface="Avenir Next LT Pro" panose="020B0504020202020204" pitchFamily="34" charset="0"/>
              </a:rPr>
              <a:t>Mammiferi</a:t>
            </a:r>
            <a:r>
              <a:rPr lang="it-IT" dirty="0">
                <a:latin typeface="Avenir Next LT Pro" panose="020B0504020202020204" pitchFamily="34" charset="0"/>
              </a:rPr>
              <a:t> → </a:t>
            </a:r>
            <a:r>
              <a:rPr lang="it-IT" i="1" dirty="0">
                <a:latin typeface="Avenir Next LT Pro" panose="020B0504020202020204" pitchFamily="34" charset="0"/>
              </a:rPr>
              <a:t>Volpe</a:t>
            </a:r>
            <a:r>
              <a:rPr lang="it-IT" dirty="0">
                <a:latin typeface="Avenir Next LT Pro" panose="020B0504020202020204" pitchFamily="34" charset="0"/>
              </a:rPr>
              <a:t>, </a:t>
            </a:r>
            <a:r>
              <a:rPr lang="it-IT" i="1" dirty="0">
                <a:latin typeface="Avenir Next LT Pro" panose="020B0504020202020204" pitchFamily="34" charset="0"/>
              </a:rPr>
              <a:t>donnola</a:t>
            </a:r>
            <a:r>
              <a:rPr lang="it-IT" dirty="0">
                <a:latin typeface="Avenir Next LT Pro" panose="020B0504020202020204" pitchFamily="34" charset="0"/>
              </a:rPr>
              <a:t> e </a:t>
            </a:r>
            <a:r>
              <a:rPr lang="it-IT" i="1" dirty="0">
                <a:latin typeface="Avenir Next LT Pro" panose="020B0504020202020204" pitchFamily="34" charset="0"/>
              </a:rPr>
              <a:t>faina</a:t>
            </a:r>
            <a:r>
              <a:rPr lang="it-IT" dirty="0">
                <a:latin typeface="Avenir Next LT Pro" panose="020B0504020202020204" pitchFamily="34" charset="0"/>
              </a:rPr>
              <a:t> (carnivori), </a:t>
            </a:r>
            <a:r>
              <a:rPr lang="it-IT" i="1" dirty="0">
                <a:latin typeface="Avenir Next LT Pro" panose="020B0504020202020204" pitchFamily="34" charset="0"/>
              </a:rPr>
              <a:t>riccio</a:t>
            </a:r>
            <a:r>
              <a:rPr lang="it-IT" dirty="0">
                <a:latin typeface="Avenir Next LT Pro" panose="020B0504020202020204" pitchFamily="34" charset="0"/>
              </a:rPr>
              <a:t>, </a:t>
            </a:r>
            <a:r>
              <a:rPr lang="it-IT" i="1" dirty="0">
                <a:latin typeface="Avenir Next LT Pro" panose="020B0504020202020204" pitchFamily="34" charset="0"/>
              </a:rPr>
              <a:t>talpa, toporagno </a:t>
            </a:r>
            <a:r>
              <a:rPr lang="it-IT" dirty="0">
                <a:latin typeface="Avenir Next LT Pro" panose="020B0504020202020204" pitchFamily="34" charset="0"/>
              </a:rPr>
              <a:t>(insettivori); </a:t>
            </a:r>
            <a:r>
              <a:rPr lang="it-IT" i="1" dirty="0">
                <a:latin typeface="Avenir Next LT Pro" panose="020B0504020202020204" pitchFamily="34" charset="0"/>
              </a:rPr>
              <a:t>ghiro</a:t>
            </a:r>
            <a:r>
              <a:rPr lang="it-IT" dirty="0">
                <a:latin typeface="Avenir Next LT Pro" panose="020B0504020202020204" pitchFamily="34" charset="0"/>
              </a:rPr>
              <a:t> (roditori). </a:t>
            </a:r>
          </a:p>
          <a:p>
            <a:r>
              <a:rPr lang="it-IT" dirty="0">
                <a:latin typeface="Avenir Next LT Pro" panose="020B0504020202020204" pitchFamily="34" charset="0"/>
              </a:rPr>
              <a:t>Importati dall'uomo e nel tempo divenuti infestanti: </a:t>
            </a:r>
            <a:r>
              <a:rPr lang="it-IT" i="1" dirty="0">
                <a:latin typeface="Avenir Next LT Pro" panose="020B0504020202020204" pitchFamily="34" charset="0"/>
              </a:rPr>
              <a:t>daino</a:t>
            </a:r>
            <a:r>
              <a:rPr lang="it-IT" dirty="0">
                <a:latin typeface="Avenir Next LT Pro" panose="020B0504020202020204" pitchFamily="34" charset="0"/>
              </a:rPr>
              <a:t> e </a:t>
            </a:r>
            <a:r>
              <a:rPr lang="it-IT" i="1" dirty="0">
                <a:latin typeface="Avenir Next LT Pro" panose="020B0504020202020204" pitchFamily="34" charset="0"/>
              </a:rPr>
              <a:t>cinghiale</a:t>
            </a:r>
            <a:r>
              <a:rPr lang="it-IT" dirty="0">
                <a:latin typeface="Avenir Next LT Pro" panose="020B0504020202020204" pitchFamily="34" charset="0"/>
              </a:rPr>
              <a:t>.</a:t>
            </a:r>
          </a:p>
        </p:txBody>
      </p:sp>
      <p:sp>
        <p:nvSpPr>
          <p:cNvPr id="11" name="CasellaDiTesto 10">
            <a:extLst>
              <a:ext uri="{FF2B5EF4-FFF2-40B4-BE49-F238E27FC236}">
                <a16:creationId xmlns:a16="http://schemas.microsoft.com/office/drawing/2014/main" id="{D3ACDCD9-89A2-E564-E146-C59D0367033F}"/>
              </a:ext>
            </a:extLst>
          </p:cNvPr>
          <p:cNvSpPr txBox="1"/>
          <p:nvPr/>
        </p:nvSpPr>
        <p:spPr>
          <a:xfrm>
            <a:off x="855406" y="5091102"/>
            <a:ext cx="6638746" cy="1200329"/>
          </a:xfrm>
          <a:prstGeom prst="rect">
            <a:avLst/>
          </a:prstGeom>
          <a:noFill/>
        </p:spPr>
        <p:txBody>
          <a:bodyPr wrap="square">
            <a:spAutoFit/>
          </a:bodyPr>
          <a:lstStyle/>
          <a:p>
            <a:r>
              <a:rPr lang="it-IT" b="1" dirty="0">
                <a:latin typeface="Avenir Next LT Pro" panose="020B0504020202020204" pitchFamily="34" charset="0"/>
              </a:rPr>
              <a:t>Uccelli</a:t>
            </a:r>
            <a:r>
              <a:rPr lang="it-IT" dirty="0">
                <a:latin typeface="Avenir Next LT Pro" panose="020B0504020202020204" pitchFamily="34" charset="0"/>
              </a:rPr>
              <a:t> → oltre 120 le specie segnalate: tra cui </a:t>
            </a:r>
            <a:r>
              <a:rPr lang="it-IT" i="1" dirty="0">
                <a:latin typeface="Avenir Next LT Pro" panose="020B0504020202020204" pitchFamily="34" charset="0"/>
              </a:rPr>
              <a:t>fringuelli</a:t>
            </a:r>
            <a:r>
              <a:rPr lang="it-IT" dirty="0">
                <a:latin typeface="Avenir Next LT Pro" panose="020B0504020202020204" pitchFamily="34" charset="0"/>
              </a:rPr>
              <a:t>, </a:t>
            </a:r>
            <a:r>
              <a:rPr lang="it-IT" i="1" dirty="0">
                <a:latin typeface="Avenir Next LT Pro" panose="020B0504020202020204" pitchFamily="34" charset="0"/>
              </a:rPr>
              <a:t>cardellini</a:t>
            </a:r>
            <a:r>
              <a:rPr lang="it-IT" dirty="0">
                <a:latin typeface="Avenir Next LT Pro" panose="020B0504020202020204" pitchFamily="34" charset="0"/>
              </a:rPr>
              <a:t> e la </a:t>
            </a:r>
            <a:r>
              <a:rPr lang="it-IT" i="1" dirty="0">
                <a:latin typeface="Avenir Next LT Pro" panose="020B0504020202020204" pitchFamily="34" charset="0"/>
              </a:rPr>
              <a:t>ghiandaia</a:t>
            </a:r>
            <a:r>
              <a:rPr lang="it-IT" dirty="0">
                <a:latin typeface="Avenir Next LT Pro" panose="020B0504020202020204" pitchFamily="34" charset="0"/>
              </a:rPr>
              <a:t> (presenti tutto l'anno). </a:t>
            </a:r>
          </a:p>
          <a:p>
            <a:r>
              <a:rPr lang="it-IT" dirty="0">
                <a:latin typeface="Avenir Next LT Pro" panose="020B0504020202020204" pitchFamily="34" charset="0"/>
              </a:rPr>
              <a:t>Rapaci notturni: gufo, civetta, civetta nana, barbagianni e allocco.</a:t>
            </a:r>
          </a:p>
        </p:txBody>
      </p:sp>
    </p:spTree>
    <p:extLst>
      <p:ext uri="{BB962C8B-B14F-4D97-AF65-F5344CB8AC3E}">
        <p14:creationId xmlns:p14="http://schemas.microsoft.com/office/powerpoint/2010/main" val="4058836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Immagine che contiene albero, esterni, parecchi&#10;&#10;Descrizione generata automaticamente">
            <a:extLst>
              <a:ext uri="{FF2B5EF4-FFF2-40B4-BE49-F238E27FC236}">
                <a16:creationId xmlns:a16="http://schemas.microsoft.com/office/drawing/2014/main" id="{CA75CE8E-ACD8-3A09-51FA-901761E60C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02" r="1" b="3108"/>
          <a:stretch/>
        </p:blipFill>
        <p:spPr bwMode="auto">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A33855E1-3CEE-6BF8-1238-284B57FCF828}"/>
              </a:ext>
            </a:extLst>
          </p:cNvPr>
          <p:cNvSpPr txBox="1"/>
          <p:nvPr/>
        </p:nvSpPr>
        <p:spPr>
          <a:xfrm>
            <a:off x="880789" y="569379"/>
            <a:ext cx="6341807" cy="35394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endParaRPr lang="it-IT" sz="2800" b="1" dirty="0">
              <a:solidFill>
                <a:schemeClr val="bg1"/>
              </a:solidFill>
              <a:latin typeface="Arial Black" panose="020B0A04020102020204" pitchFamily="34" charset="0"/>
            </a:endParaRPr>
          </a:p>
          <a:p>
            <a:pPr marL="514350" indent="-514350" algn="ctr">
              <a:buFont typeface="+mj-lt"/>
              <a:buAutoNum type="arabicPeriod" startAt="3"/>
            </a:pPr>
            <a:r>
              <a:rPr lang="it-IT" sz="2800" b="1" dirty="0">
                <a:solidFill>
                  <a:schemeClr val="bg1"/>
                </a:solidFill>
                <a:latin typeface="Arial Black" panose="020B0A04020102020204" pitchFamily="34" charset="0"/>
              </a:rPr>
              <a:t>Il termalismo</a:t>
            </a:r>
          </a:p>
          <a:p>
            <a:pPr algn="ctr"/>
            <a:endParaRPr lang="it-IT" sz="2400" dirty="0">
              <a:solidFill>
                <a:schemeClr val="bg1"/>
              </a:solidFill>
              <a:latin typeface="Avenir Next LT Pro" panose="020B0504020202020204" pitchFamily="34" charset="0"/>
            </a:endParaRPr>
          </a:p>
          <a:p>
            <a:pPr algn="ctr"/>
            <a:r>
              <a:rPr lang="it-IT" sz="2400" dirty="0">
                <a:solidFill>
                  <a:schemeClr val="bg1"/>
                </a:solidFill>
                <a:latin typeface="Avenir Next LT Pro" panose="020B0504020202020204" pitchFamily="34" charset="0"/>
              </a:rPr>
              <a:t>L'area euganea è tra le più rinomate d'Italia per quanto riguarda le risorse termali.</a:t>
            </a:r>
          </a:p>
          <a:p>
            <a:pPr algn="ctr"/>
            <a:r>
              <a:rPr lang="it-IT" sz="2400" dirty="0">
                <a:solidFill>
                  <a:schemeClr val="bg1"/>
                </a:solidFill>
                <a:latin typeface="Avenir Next LT Pro" panose="020B0504020202020204" pitchFamily="34" charset="0"/>
              </a:rPr>
              <a:t> L’area termale ha un'estensione complessiva di circa </a:t>
            </a:r>
            <a:r>
              <a:rPr lang="it-IT" sz="2400" b="1" dirty="0">
                <a:solidFill>
                  <a:schemeClr val="bg1"/>
                </a:solidFill>
                <a:latin typeface="Avenir Next LT Pro" panose="020B0504020202020204" pitchFamily="34" charset="0"/>
              </a:rPr>
              <a:t>23 Km2</a:t>
            </a:r>
            <a:r>
              <a:rPr lang="it-IT" sz="2400" dirty="0">
                <a:solidFill>
                  <a:schemeClr val="bg1"/>
                </a:solidFill>
                <a:latin typeface="Avenir Next LT Pro" panose="020B0504020202020204" pitchFamily="34" charset="0"/>
              </a:rPr>
              <a:t>. Oltre </a:t>
            </a:r>
            <a:r>
              <a:rPr lang="it-IT" sz="2400" b="1" dirty="0">
                <a:solidFill>
                  <a:schemeClr val="bg1"/>
                </a:solidFill>
                <a:latin typeface="Avenir Next LT Pro" panose="020B0504020202020204" pitchFamily="34" charset="0"/>
              </a:rPr>
              <a:t>130 stabilimenti</a:t>
            </a:r>
            <a:r>
              <a:rPr lang="it-IT" sz="2400" dirty="0">
                <a:solidFill>
                  <a:schemeClr val="bg1"/>
                </a:solidFill>
                <a:latin typeface="Avenir Next LT Pro" panose="020B0504020202020204" pitchFamily="34" charset="0"/>
              </a:rPr>
              <a:t> e circa </a:t>
            </a:r>
            <a:r>
              <a:rPr lang="it-IT" sz="2400" b="1" dirty="0">
                <a:solidFill>
                  <a:schemeClr val="bg1"/>
                </a:solidFill>
                <a:latin typeface="Avenir Next LT Pro" panose="020B0504020202020204" pitchFamily="34" charset="0"/>
              </a:rPr>
              <a:t>220 piscine</a:t>
            </a:r>
            <a:r>
              <a:rPr lang="it-IT" sz="2400" dirty="0">
                <a:solidFill>
                  <a:schemeClr val="bg1"/>
                </a:solidFill>
                <a:latin typeface="Avenir Next LT Pro" panose="020B0504020202020204" pitchFamily="34" charset="0"/>
              </a:rPr>
              <a:t>.</a:t>
            </a:r>
          </a:p>
          <a:p>
            <a:pPr algn="ctr"/>
            <a:endParaRPr lang="it-IT" sz="2400" dirty="0">
              <a:solidFill>
                <a:schemeClr val="bg1"/>
              </a:solidFill>
              <a:latin typeface="Avenir Next LT Pro" panose="020B0504020202020204" pitchFamily="34" charset="0"/>
            </a:endParaRPr>
          </a:p>
        </p:txBody>
      </p:sp>
      <p:pic>
        <p:nvPicPr>
          <p:cNvPr id="4" name="Elemento grafico 3" descr="Splash1 contorno">
            <a:extLst>
              <a:ext uri="{FF2B5EF4-FFF2-40B4-BE49-F238E27FC236}">
                <a16:creationId xmlns:a16="http://schemas.microsoft.com/office/drawing/2014/main" id="{E8859ED3-46FC-0B6F-0C54-B3B86E6E20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6620" y="820101"/>
            <a:ext cx="914400" cy="914400"/>
          </a:xfrm>
          <a:prstGeom prst="rect">
            <a:avLst/>
          </a:prstGeom>
        </p:spPr>
      </p:pic>
    </p:spTree>
    <p:extLst>
      <p:ext uri="{BB962C8B-B14F-4D97-AF65-F5344CB8AC3E}">
        <p14:creationId xmlns:p14="http://schemas.microsoft.com/office/powerpoint/2010/main" val="2013871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ECF9345-0C5D-7EFE-2511-BF95DB105F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51" b="21434"/>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CF9B9375-ADD6-D1BE-98BF-F7DC3D4898BD}"/>
              </a:ext>
            </a:extLst>
          </p:cNvPr>
          <p:cNvSpPr txBox="1"/>
          <p:nvPr/>
        </p:nvSpPr>
        <p:spPr>
          <a:xfrm>
            <a:off x="4456173" y="4821245"/>
            <a:ext cx="6897626" cy="1399223"/>
          </a:xfrm>
          <a:prstGeom prst="rect">
            <a:avLst/>
          </a:prstGeom>
        </p:spPr>
        <p:txBody>
          <a:bodyPr vert="horz" lIns="91440" tIns="45720" rIns="91440" bIns="45720" rtlCol="0" anchor="ctr">
            <a:noAutofit/>
          </a:bodyPr>
          <a:lstStyle/>
          <a:p>
            <a:pPr marL="457200" indent="-342900">
              <a:lnSpc>
                <a:spcPct val="110000"/>
              </a:lnSpc>
              <a:spcAft>
                <a:spcPts val="600"/>
              </a:spcAft>
              <a:buFont typeface="+mj-lt"/>
              <a:buAutoNum type="arabicPeriod" startAt="4"/>
            </a:pPr>
            <a:r>
              <a:rPr lang="en-US" sz="1900" b="1" dirty="0" err="1">
                <a:highlight>
                  <a:srgbClr val="FF00FF"/>
                </a:highlight>
                <a:latin typeface="Avenir Next LT Pro" panose="020B0504020202020204" pitchFamily="34" charset="0"/>
              </a:rPr>
              <a:t>Cultura</a:t>
            </a:r>
            <a:r>
              <a:rPr lang="en-US" sz="1900" dirty="0">
                <a:latin typeface="Avenir Next LT Pro" panose="020B0504020202020204" pitchFamily="34" charset="0"/>
              </a:rPr>
              <a:t> → </a:t>
            </a:r>
            <a:r>
              <a:rPr lang="en-US" sz="1900" dirty="0" err="1">
                <a:latin typeface="Avenir Next LT Pro" panose="020B0504020202020204" pitchFamily="34" charset="0"/>
              </a:rPr>
              <a:t>siti</a:t>
            </a:r>
            <a:r>
              <a:rPr lang="en-US" sz="1900" dirty="0">
                <a:latin typeface="Avenir Next LT Pro" panose="020B0504020202020204" pitchFamily="34" charset="0"/>
              </a:rPr>
              <a:t> </a:t>
            </a:r>
            <a:r>
              <a:rPr lang="en-US" sz="1900" dirty="0" err="1">
                <a:latin typeface="Avenir Next LT Pro" panose="020B0504020202020204" pitchFamily="34" charset="0"/>
              </a:rPr>
              <a:t>archeologici</a:t>
            </a:r>
            <a:r>
              <a:rPr lang="en-US" sz="1900" dirty="0">
                <a:latin typeface="Avenir Next LT Pro" panose="020B0504020202020204" pitchFamily="34" charset="0"/>
              </a:rPr>
              <a:t>, </a:t>
            </a:r>
            <a:r>
              <a:rPr lang="en-US" sz="1900" dirty="0" err="1">
                <a:latin typeface="Avenir Next LT Pro" panose="020B0504020202020204" pitchFamily="34" charset="0"/>
              </a:rPr>
              <a:t>musei</a:t>
            </a:r>
            <a:r>
              <a:rPr lang="en-US" sz="1900" dirty="0">
                <a:latin typeface="Avenir Next LT Pro" panose="020B0504020202020204" pitchFamily="34" charset="0"/>
              </a:rPr>
              <a:t> (</a:t>
            </a:r>
            <a:r>
              <a:rPr lang="en-US" sz="1900" i="1" dirty="0">
                <a:latin typeface="Avenir Next LT Pro" panose="020B0504020202020204" pitchFamily="34" charset="0"/>
              </a:rPr>
              <a:t>Cava </a:t>
            </a:r>
            <a:r>
              <a:rPr lang="en-US" sz="1900" i="1" dirty="0" err="1">
                <a:latin typeface="Avenir Next LT Pro" panose="020B0504020202020204" pitchFamily="34" charset="0"/>
              </a:rPr>
              <a:t>Bomba</a:t>
            </a:r>
            <a:r>
              <a:rPr lang="en-US" sz="1900" dirty="0">
                <a:latin typeface="Avenir Next LT Pro" panose="020B0504020202020204" pitchFamily="34" charset="0"/>
              </a:rPr>
              <a:t> a </a:t>
            </a:r>
            <a:r>
              <a:rPr lang="en-US" sz="1900" dirty="0" err="1">
                <a:latin typeface="Avenir Next LT Pro" panose="020B0504020202020204" pitchFamily="34" charset="0"/>
              </a:rPr>
              <a:t>Cinto</a:t>
            </a:r>
            <a:r>
              <a:rPr lang="en-US" sz="1900" dirty="0">
                <a:latin typeface="Avenir Next LT Pro" panose="020B0504020202020204" pitchFamily="34" charset="0"/>
              </a:rPr>
              <a:t> </a:t>
            </a:r>
            <a:r>
              <a:rPr lang="en-US" sz="1900" dirty="0" err="1">
                <a:latin typeface="Avenir Next LT Pro" panose="020B0504020202020204" pitchFamily="34" charset="0"/>
              </a:rPr>
              <a:t>Euganeo</a:t>
            </a:r>
            <a:r>
              <a:rPr lang="en-US" sz="1900" dirty="0">
                <a:latin typeface="Avenir Next LT Pro" panose="020B0504020202020204" pitchFamily="34" charset="0"/>
              </a:rPr>
              <a:t> e </a:t>
            </a:r>
            <a:r>
              <a:rPr lang="en-US" sz="1900" i="1" dirty="0">
                <a:latin typeface="Avenir Next LT Pro" panose="020B0504020202020204" pitchFamily="34" charset="0"/>
              </a:rPr>
              <a:t>Museo Nazionale </a:t>
            </a:r>
            <a:r>
              <a:rPr lang="en-US" sz="1900" i="1" dirty="0" err="1">
                <a:latin typeface="Avenir Next LT Pro" panose="020B0504020202020204" pitchFamily="34" charset="0"/>
              </a:rPr>
              <a:t>Atestino</a:t>
            </a:r>
            <a:r>
              <a:rPr lang="en-US" sz="1900" i="1" dirty="0">
                <a:latin typeface="Avenir Next LT Pro" panose="020B0504020202020204" pitchFamily="34" charset="0"/>
              </a:rPr>
              <a:t> </a:t>
            </a:r>
            <a:r>
              <a:rPr lang="en-US" sz="1900" dirty="0">
                <a:latin typeface="Avenir Next LT Pro" panose="020B0504020202020204" pitchFamily="34" charset="0"/>
              </a:rPr>
              <a:t>a Este). </a:t>
            </a:r>
            <a:r>
              <a:rPr lang="en-US" sz="1900" dirty="0" err="1">
                <a:latin typeface="Avenir Next LT Pro" panose="020B0504020202020204" pitchFamily="34" charset="0"/>
              </a:rPr>
              <a:t>Fortificazioni</a:t>
            </a:r>
            <a:r>
              <a:rPr lang="en-US" sz="1900" dirty="0">
                <a:latin typeface="Avenir Next LT Pro" panose="020B0504020202020204" pitchFamily="34" charset="0"/>
              </a:rPr>
              <a:t> </a:t>
            </a:r>
            <a:r>
              <a:rPr lang="en-US" sz="1900" dirty="0" err="1">
                <a:latin typeface="Avenir Next LT Pro" panose="020B0504020202020204" pitchFamily="34" charset="0"/>
              </a:rPr>
              <a:t>medievali</a:t>
            </a:r>
            <a:r>
              <a:rPr lang="en-US" sz="1900" dirty="0">
                <a:latin typeface="Avenir Next LT Pro" panose="020B0504020202020204" pitchFamily="34" charset="0"/>
              </a:rPr>
              <a:t>, </a:t>
            </a:r>
            <a:r>
              <a:rPr lang="en-US" sz="1900" dirty="0" err="1">
                <a:latin typeface="Avenir Next LT Pro" panose="020B0504020202020204" pitchFamily="34" charset="0"/>
              </a:rPr>
              <a:t>antichi</a:t>
            </a:r>
            <a:r>
              <a:rPr lang="en-US" sz="1900" dirty="0">
                <a:latin typeface="Avenir Next LT Pro" panose="020B0504020202020204" pitchFamily="34" charset="0"/>
              </a:rPr>
              <a:t> </a:t>
            </a:r>
            <a:r>
              <a:rPr lang="en-US" sz="1900" dirty="0" err="1">
                <a:latin typeface="Avenir Next LT Pro" panose="020B0504020202020204" pitchFamily="34" charset="0"/>
              </a:rPr>
              <a:t>borghi</a:t>
            </a:r>
            <a:r>
              <a:rPr lang="en-US" sz="1900" dirty="0">
                <a:latin typeface="Avenir Next LT Pro" panose="020B0504020202020204" pitchFamily="34" charset="0"/>
              </a:rPr>
              <a:t> in </a:t>
            </a:r>
            <a:r>
              <a:rPr lang="en-US" sz="1900" dirty="0" err="1">
                <a:latin typeface="Avenir Next LT Pro" panose="020B0504020202020204" pitchFamily="34" charset="0"/>
              </a:rPr>
              <a:t>pietra</a:t>
            </a:r>
            <a:r>
              <a:rPr lang="en-US" sz="1900" dirty="0">
                <a:latin typeface="Avenir Next LT Pro" panose="020B0504020202020204" pitchFamily="34" charset="0"/>
              </a:rPr>
              <a:t>, </a:t>
            </a:r>
            <a:r>
              <a:rPr lang="en-US" sz="1900" dirty="0" err="1">
                <a:latin typeface="Avenir Next LT Pro" panose="020B0504020202020204" pitchFamily="34" charset="0"/>
              </a:rPr>
              <a:t>ville</a:t>
            </a:r>
            <a:r>
              <a:rPr lang="en-US" sz="1900" dirty="0">
                <a:latin typeface="Avenir Next LT Pro" panose="020B0504020202020204" pitchFamily="34" charset="0"/>
              </a:rPr>
              <a:t> </a:t>
            </a:r>
            <a:r>
              <a:rPr lang="en-US" sz="1900" dirty="0" err="1">
                <a:latin typeface="Avenir Next LT Pro" panose="020B0504020202020204" pitchFamily="34" charset="0"/>
              </a:rPr>
              <a:t>venete</a:t>
            </a:r>
            <a:r>
              <a:rPr lang="en-US" sz="1900" dirty="0">
                <a:latin typeface="Avenir Next LT Pro" panose="020B0504020202020204" pitchFamily="34" charset="0"/>
              </a:rPr>
              <a:t> (</a:t>
            </a:r>
            <a:r>
              <a:rPr lang="en-US" sz="1900" i="1" dirty="0">
                <a:latin typeface="Avenir Next LT Pro" panose="020B0504020202020204" pitchFamily="34" charset="0"/>
              </a:rPr>
              <a:t>Villa </a:t>
            </a:r>
            <a:r>
              <a:rPr lang="en-US" sz="1900" i="1" dirty="0" err="1">
                <a:latin typeface="Avenir Next LT Pro" panose="020B0504020202020204" pitchFamily="34" charset="0"/>
              </a:rPr>
              <a:t>Vescovi</a:t>
            </a:r>
            <a:r>
              <a:rPr lang="en-US" sz="1900" dirty="0">
                <a:latin typeface="Avenir Next LT Pro" panose="020B0504020202020204" pitchFamily="34" charset="0"/>
              </a:rPr>
              <a:t>), </a:t>
            </a:r>
            <a:r>
              <a:rPr lang="en-US" sz="1900" dirty="0" err="1">
                <a:latin typeface="Avenir Next LT Pro" panose="020B0504020202020204" pitchFamily="34" charset="0"/>
              </a:rPr>
              <a:t>castelli</a:t>
            </a:r>
            <a:r>
              <a:rPr lang="en-US" sz="1900" dirty="0">
                <a:latin typeface="Avenir Next LT Pro" panose="020B0504020202020204" pitchFamily="34" charset="0"/>
              </a:rPr>
              <a:t> (</a:t>
            </a:r>
            <a:r>
              <a:rPr lang="en-US" sz="1900" i="1" dirty="0" err="1">
                <a:latin typeface="Avenir Next LT Pro" panose="020B0504020202020204" pitchFamily="34" charset="0"/>
              </a:rPr>
              <a:t>Catajo</a:t>
            </a:r>
            <a:r>
              <a:rPr lang="en-US" sz="1900" dirty="0">
                <a:latin typeface="Avenir Next LT Pro" panose="020B0504020202020204" pitchFamily="34" charset="0"/>
              </a:rPr>
              <a:t>), </a:t>
            </a:r>
            <a:r>
              <a:rPr lang="en-US" sz="1900" dirty="0" err="1">
                <a:latin typeface="Avenir Next LT Pro" panose="020B0504020202020204" pitchFamily="34" charset="0"/>
              </a:rPr>
              <a:t>giardini</a:t>
            </a:r>
            <a:r>
              <a:rPr lang="en-US" sz="1900" dirty="0">
                <a:latin typeface="Avenir Next LT Pro" panose="020B0504020202020204" pitchFamily="34" charset="0"/>
              </a:rPr>
              <a:t> </a:t>
            </a:r>
            <a:r>
              <a:rPr lang="en-US" sz="1900" dirty="0" err="1">
                <a:latin typeface="Avenir Next LT Pro" panose="020B0504020202020204" pitchFamily="34" charset="0"/>
              </a:rPr>
              <a:t>storici</a:t>
            </a:r>
            <a:r>
              <a:rPr lang="en-US" sz="1900" dirty="0">
                <a:latin typeface="Avenir Next LT Pro" panose="020B0504020202020204" pitchFamily="34" charset="0"/>
              </a:rPr>
              <a:t>, </a:t>
            </a:r>
            <a:r>
              <a:rPr lang="en-US" sz="1900" dirty="0" err="1">
                <a:latin typeface="Avenir Next LT Pro" panose="020B0504020202020204" pitchFamily="34" charset="0"/>
              </a:rPr>
              <a:t>siti</a:t>
            </a:r>
            <a:r>
              <a:rPr lang="en-US" sz="1900" dirty="0">
                <a:latin typeface="Avenir Next LT Pro" panose="020B0504020202020204" pitchFamily="34" charset="0"/>
              </a:rPr>
              <a:t> </a:t>
            </a:r>
            <a:r>
              <a:rPr lang="en-US" sz="1900" dirty="0" err="1">
                <a:latin typeface="Avenir Next LT Pro" panose="020B0504020202020204" pitchFamily="34" charset="0"/>
              </a:rPr>
              <a:t>religiosi</a:t>
            </a:r>
            <a:r>
              <a:rPr lang="en-US" sz="1900" dirty="0">
                <a:latin typeface="Avenir Next LT Pro" panose="020B0504020202020204" pitchFamily="34" charset="0"/>
              </a:rPr>
              <a:t> (</a:t>
            </a:r>
            <a:r>
              <a:rPr lang="en-US" sz="1900" i="1" dirty="0" err="1">
                <a:latin typeface="Avenir Next LT Pro" panose="020B0504020202020204" pitchFamily="34" charset="0"/>
              </a:rPr>
              <a:t>Abbazia</a:t>
            </a:r>
            <a:r>
              <a:rPr lang="en-US" sz="1900" i="1" dirty="0">
                <a:latin typeface="Avenir Next LT Pro" panose="020B0504020202020204" pitchFamily="34" charset="0"/>
              </a:rPr>
              <a:t> di </a:t>
            </a:r>
            <a:r>
              <a:rPr lang="en-US" sz="1900" i="1" dirty="0" err="1">
                <a:latin typeface="Avenir Next LT Pro" panose="020B0504020202020204" pitchFamily="34" charset="0"/>
              </a:rPr>
              <a:t>Praglia</a:t>
            </a:r>
            <a:r>
              <a:rPr lang="en-US" sz="1900" i="1" dirty="0">
                <a:latin typeface="Avenir Next LT Pro" panose="020B0504020202020204" pitchFamily="34" charset="0"/>
              </a:rPr>
              <a:t> </a:t>
            </a:r>
            <a:r>
              <a:rPr lang="en-US" sz="1900" dirty="0">
                <a:latin typeface="Avenir Next LT Pro" panose="020B0504020202020204" pitchFamily="34" charset="0"/>
              </a:rPr>
              <a:t>o </a:t>
            </a:r>
            <a:r>
              <a:rPr lang="en-US" sz="1900" i="1" dirty="0" err="1">
                <a:latin typeface="Avenir Next LT Pro" panose="020B0504020202020204" pitchFamily="34" charset="0"/>
              </a:rPr>
              <a:t>Eremo</a:t>
            </a:r>
            <a:r>
              <a:rPr lang="en-US" sz="1900" i="1" dirty="0">
                <a:latin typeface="Avenir Next LT Pro" panose="020B0504020202020204" pitchFamily="34" charset="0"/>
              </a:rPr>
              <a:t> del Monte </a:t>
            </a:r>
            <a:r>
              <a:rPr lang="en-US" sz="1900" i="1" dirty="0" err="1">
                <a:latin typeface="Avenir Next LT Pro" panose="020B0504020202020204" pitchFamily="34" charset="0"/>
              </a:rPr>
              <a:t>Rua</a:t>
            </a:r>
            <a:r>
              <a:rPr lang="en-US" sz="1900" dirty="0">
                <a:latin typeface="Avenir Next LT Pro" panose="020B0504020202020204" pitchFamily="34" charset="0"/>
              </a:rPr>
              <a:t>).</a:t>
            </a:r>
          </a:p>
        </p:txBody>
      </p:sp>
    </p:spTree>
    <p:extLst>
      <p:ext uri="{BB962C8B-B14F-4D97-AF65-F5344CB8AC3E}">
        <p14:creationId xmlns:p14="http://schemas.microsoft.com/office/powerpoint/2010/main" val="2920636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1C0FB1C-0447-5A37-6C26-34FEEC21E4C5}"/>
              </a:ext>
            </a:extLst>
          </p:cNvPr>
          <p:cNvPicPr>
            <a:picLocks noChangeAspect="1"/>
          </p:cNvPicPr>
          <p:nvPr/>
        </p:nvPicPr>
        <p:blipFill rotWithShape="1">
          <a:blip r:embed="rId2"/>
          <a:srcRect l="26139" r="35383"/>
          <a:stretch/>
        </p:blipFill>
        <p:spPr>
          <a:xfrm>
            <a:off x="20" y="10"/>
            <a:ext cx="3968224" cy="6857990"/>
          </a:xfrm>
          <a:custGeom>
            <a:avLst/>
            <a:gdLst/>
            <a:ahLst/>
            <a:cxnLst/>
            <a:rect l="l" t="t" r="r" b="b"/>
            <a:pathLst>
              <a:path w="3968244" h="6858000">
                <a:moveTo>
                  <a:pt x="0" y="0"/>
                </a:moveTo>
                <a:lnTo>
                  <a:pt x="3953018" y="0"/>
                </a:lnTo>
                <a:lnTo>
                  <a:pt x="3949474" y="150212"/>
                </a:lnTo>
                <a:cubicBezTo>
                  <a:pt x="3949997" y="322275"/>
                  <a:pt x="3961546" y="494070"/>
                  <a:pt x="3959577" y="665221"/>
                </a:cubicBezTo>
                <a:cubicBezTo>
                  <a:pt x="3958526" y="760464"/>
                  <a:pt x="3938825" y="855453"/>
                  <a:pt x="3942502" y="950950"/>
                </a:cubicBezTo>
                <a:cubicBezTo>
                  <a:pt x="3953272" y="1240362"/>
                  <a:pt x="3949726" y="1529901"/>
                  <a:pt x="3963780" y="1819186"/>
                </a:cubicBezTo>
                <a:cubicBezTo>
                  <a:pt x="3972869" y="1960183"/>
                  <a:pt x="3968074" y="2101690"/>
                  <a:pt x="3949464" y="2241811"/>
                </a:cubicBezTo>
                <a:cubicBezTo>
                  <a:pt x="3933965" y="2346832"/>
                  <a:pt x="3943553" y="2452743"/>
                  <a:pt x="3950120" y="2558272"/>
                </a:cubicBezTo>
                <a:cubicBezTo>
                  <a:pt x="3958132" y="2686025"/>
                  <a:pt x="3962466" y="2813651"/>
                  <a:pt x="3949332" y="2941658"/>
                </a:cubicBezTo>
                <a:cubicBezTo>
                  <a:pt x="3939876" y="3032709"/>
                  <a:pt x="3948675" y="3124269"/>
                  <a:pt x="3953929" y="3215576"/>
                </a:cubicBezTo>
                <a:cubicBezTo>
                  <a:pt x="3960758" y="3310870"/>
                  <a:pt x="3960758" y="3406519"/>
                  <a:pt x="3953929" y="3501813"/>
                </a:cubicBezTo>
                <a:cubicBezTo>
                  <a:pt x="3947073" y="3588929"/>
                  <a:pt x="3948702" y="3676463"/>
                  <a:pt x="3958789" y="3763287"/>
                </a:cubicBezTo>
                <a:cubicBezTo>
                  <a:pt x="3969821" y="3864880"/>
                  <a:pt x="3961284" y="3966472"/>
                  <a:pt x="3953272" y="4068065"/>
                </a:cubicBezTo>
                <a:cubicBezTo>
                  <a:pt x="3938956" y="4246868"/>
                  <a:pt x="3945392" y="4425544"/>
                  <a:pt x="3955899" y="4603966"/>
                </a:cubicBezTo>
                <a:cubicBezTo>
                  <a:pt x="3962624" y="4726805"/>
                  <a:pt x="3958933" y="4849972"/>
                  <a:pt x="3944867" y="4972239"/>
                </a:cubicBezTo>
                <a:cubicBezTo>
                  <a:pt x="3939876" y="5020876"/>
                  <a:pt x="3940795" y="5069641"/>
                  <a:pt x="3939876" y="5118406"/>
                </a:cubicBezTo>
                <a:cubicBezTo>
                  <a:pt x="3939613" y="5127803"/>
                  <a:pt x="3945524" y="5138723"/>
                  <a:pt x="3934885" y="5146597"/>
                </a:cubicBezTo>
                <a:lnTo>
                  <a:pt x="3934885" y="5159296"/>
                </a:lnTo>
                <a:cubicBezTo>
                  <a:pt x="3946575" y="5166281"/>
                  <a:pt x="3940533" y="5177710"/>
                  <a:pt x="3941452" y="5186854"/>
                </a:cubicBezTo>
                <a:cubicBezTo>
                  <a:pt x="3956963" y="5361961"/>
                  <a:pt x="3959301" y="5537919"/>
                  <a:pt x="3948413" y="5713357"/>
                </a:cubicBezTo>
                <a:cubicBezTo>
                  <a:pt x="3940401" y="5874889"/>
                  <a:pt x="3948675" y="6036167"/>
                  <a:pt x="3958395" y="6197573"/>
                </a:cubicBezTo>
                <a:cubicBezTo>
                  <a:pt x="3969952" y="6389456"/>
                  <a:pt x="3951565" y="6581212"/>
                  <a:pt x="3948807" y="6773094"/>
                </a:cubicBezTo>
                <a:lnTo>
                  <a:pt x="3953122" y="6858000"/>
                </a:lnTo>
                <a:lnTo>
                  <a:pt x="0" y="6858000"/>
                </a:lnTo>
                <a:close/>
              </a:path>
            </a:pathLst>
          </a:custGeom>
        </p:spPr>
      </p:pic>
      <p:pic>
        <p:nvPicPr>
          <p:cNvPr id="4" name="Immagine 3">
            <a:extLst>
              <a:ext uri="{FF2B5EF4-FFF2-40B4-BE49-F238E27FC236}">
                <a16:creationId xmlns:a16="http://schemas.microsoft.com/office/drawing/2014/main" id="{6FF1AFA0-96A8-7D63-C685-FE04143D95AC}"/>
              </a:ext>
            </a:extLst>
          </p:cNvPr>
          <p:cNvPicPr>
            <a:picLocks noChangeAspect="1"/>
          </p:cNvPicPr>
          <p:nvPr/>
        </p:nvPicPr>
        <p:blipFill rotWithShape="1">
          <a:blip r:embed="rId3"/>
          <a:srcRect l="16757" r="16758" b="1"/>
          <a:stretch/>
        </p:blipFill>
        <p:spPr>
          <a:xfrm>
            <a:off x="4146412" y="10"/>
            <a:ext cx="3873944" cy="4209819"/>
          </a:xfrm>
          <a:custGeom>
            <a:avLst/>
            <a:gdLst/>
            <a:ahLst/>
            <a:cxnLst/>
            <a:rect l="l" t="t" r="r" b="b"/>
            <a:pathLst>
              <a:path w="3873944" h="4209829">
                <a:moveTo>
                  <a:pt x="18514" y="0"/>
                </a:moveTo>
                <a:lnTo>
                  <a:pt x="3850170" y="0"/>
                </a:lnTo>
                <a:lnTo>
                  <a:pt x="3854429" y="157015"/>
                </a:lnTo>
                <a:cubicBezTo>
                  <a:pt x="3851100" y="327486"/>
                  <a:pt x="3845775" y="497453"/>
                  <a:pt x="3841781" y="667671"/>
                </a:cubicBezTo>
                <a:cubicBezTo>
                  <a:pt x="3840183" y="734070"/>
                  <a:pt x="3836721" y="800973"/>
                  <a:pt x="3848837" y="866742"/>
                </a:cubicBezTo>
                <a:cubicBezTo>
                  <a:pt x="3879192" y="1030787"/>
                  <a:pt x="3878527" y="1195462"/>
                  <a:pt x="3865213" y="1360640"/>
                </a:cubicBezTo>
                <a:cubicBezTo>
                  <a:pt x="3851899" y="1532371"/>
                  <a:pt x="3828600" y="1703472"/>
                  <a:pt x="3837520" y="1876336"/>
                </a:cubicBezTo>
                <a:cubicBezTo>
                  <a:pt x="3842713" y="1973981"/>
                  <a:pt x="3850834" y="2071375"/>
                  <a:pt x="3850834" y="2169272"/>
                </a:cubicBezTo>
                <a:cubicBezTo>
                  <a:pt x="3853630" y="2639357"/>
                  <a:pt x="3846174" y="3109946"/>
                  <a:pt x="3857624" y="3580410"/>
                </a:cubicBezTo>
                <a:cubicBezTo>
                  <a:pt x="3860686" y="3702498"/>
                  <a:pt x="3846707" y="3823958"/>
                  <a:pt x="3844310" y="3945793"/>
                </a:cubicBezTo>
                <a:lnTo>
                  <a:pt x="3847554" y="4196936"/>
                </a:lnTo>
                <a:lnTo>
                  <a:pt x="3391773" y="4197511"/>
                </a:lnTo>
                <a:cubicBezTo>
                  <a:pt x="3215972" y="4196277"/>
                  <a:pt x="3040187" y="4195011"/>
                  <a:pt x="2864434" y="4197984"/>
                </a:cubicBezTo>
                <a:cubicBezTo>
                  <a:pt x="2722564" y="4200642"/>
                  <a:pt x="2580695" y="4206968"/>
                  <a:pt x="2438952" y="4197984"/>
                </a:cubicBezTo>
                <a:cubicBezTo>
                  <a:pt x="2352944" y="4192417"/>
                  <a:pt x="2267063" y="4188622"/>
                  <a:pt x="2180801" y="4190393"/>
                </a:cubicBezTo>
                <a:cubicBezTo>
                  <a:pt x="1886169" y="4196719"/>
                  <a:pt x="1591663" y="4207601"/>
                  <a:pt x="1296778" y="4187862"/>
                </a:cubicBezTo>
                <a:cubicBezTo>
                  <a:pt x="1097654" y="4175210"/>
                  <a:pt x="897391" y="4169390"/>
                  <a:pt x="698394" y="4187862"/>
                </a:cubicBezTo>
                <a:cubicBezTo>
                  <a:pt x="542844" y="4202286"/>
                  <a:pt x="387928" y="4218482"/>
                  <a:pt x="231492" y="4204437"/>
                </a:cubicBezTo>
                <a:lnTo>
                  <a:pt x="21331" y="4198005"/>
                </a:lnTo>
                <a:lnTo>
                  <a:pt x="13457" y="4131815"/>
                </a:lnTo>
                <a:cubicBezTo>
                  <a:pt x="3107" y="4052179"/>
                  <a:pt x="-1279" y="3971920"/>
                  <a:pt x="322" y="3891675"/>
                </a:cubicBezTo>
                <a:cubicBezTo>
                  <a:pt x="192" y="3695601"/>
                  <a:pt x="9254" y="3499909"/>
                  <a:pt x="25671" y="3304343"/>
                </a:cubicBezTo>
                <a:cubicBezTo>
                  <a:pt x="29651" y="3232352"/>
                  <a:pt x="27851" y="3160183"/>
                  <a:pt x="20286" y="3088458"/>
                </a:cubicBezTo>
                <a:cubicBezTo>
                  <a:pt x="12721" y="3007476"/>
                  <a:pt x="15361" y="2925898"/>
                  <a:pt x="28166" y="2845525"/>
                </a:cubicBezTo>
                <a:cubicBezTo>
                  <a:pt x="44321" y="2750282"/>
                  <a:pt x="37097" y="2655039"/>
                  <a:pt x="31188" y="2559796"/>
                </a:cubicBezTo>
                <a:cubicBezTo>
                  <a:pt x="15033" y="2298322"/>
                  <a:pt x="-4668" y="2036848"/>
                  <a:pt x="8466" y="1774485"/>
                </a:cubicBezTo>
                <a:cubicBezTo>
                  <a:pt x="11224" y="1718482"/>
                  <a:pt x="23306" y="1663876"/>
                  <a:pt x="28298" y="1608255"/>
                </a:cubicBezTo>
                <a:cubicBezTo>
                  <a:pt x="42877" y="1446595"/>
                  <a:pt x="25802" y="1285571"/>
                  <a:pt x="18841" y="1124293"/>
                </a:cubicBezTo>
                <a:cubicBezTo>
                  <a:pt x="8834" y="945807"/>
                  <a:pt x="10856" y="766877"/>
                  <a:pt x="24883" y="588646"/>
                </a:cubicBezTo>
                <a:cubicBezTo>
                  <a:pt x="42482" y="395112"/>
                  <a:pt x="36834" y="201070"/>
                  <a:pt x="21863" y="7282"/>
                </a:cubicBezTo>
                <a:close/>
              </a:path>
            </a:pathLst>
          </a:custGeom>
        </p:spPr>
      </p:pic>
      <p:pic>
        <p:nvPicPr>
          <p:cNvPr id="6" name="Immagine 5">
            <a:extLst>
              <a:ext uri="{FF2B5EF4-FFF2-40B4-BE49-F238E27FC236}">
                <a16:creationId xmlns:a16="http://schemas.microsoft.com/office/drawing/2014/main" id="{EA2787CF-914E-1349-ADCD-7382C25F8DB4}"/>
              </a:ext>
            </a:extLst>
          </p:cNvPr>
          <p:cNvPicPr>
            <a:picLocks noChangeAspect="1"/>
          </p:cNvPicPr>
          <p:nvPr/>
        </p:nvPicPr>
        <p:blipFill rotWithShape="1">
          <a:blip r:embed="rId4"/>
          <a:srcRect l="5671" r="23118" b="-1"/>
          <a:stretch/>
        </p:blipFill>
        <p:spPr>
          <a:xfrm>
            <a:off x="8200525" y="10"/>
            <a:ext cx="3991475" cy="4203934"/>
          </a:xfrm>
          <a:custGeom>
            <a:avLst/>
            <a:gdLst/>
            <a:ahLst/>
            <a:cxnLst/>
            <a:rect l="l" t="t" r="r" b="b"/>
            <a:pathLst>
              <a:path w="3991475" h="4203944">
                <a:moveTo>
                  <a:pt x="11926" y="0"/>
                </a:moveTo>
                <a:lnTo>
                  <a:pt x="3991475" y="0"/>
                </a:lnTo>
                <a:lnTo>
                  <a:pt x="3991475" y="4194860"/>
                </a:lnTo>
                <a:lnTo>
                  <a:pt x="3656961" y="4203489"/>
                </a:lnTo>
                <a:cubicBezTo>
                  <a:pt x="3539887" y="4204533"/>
                  <a:pt x="3422718" y="4203742"/>
                  <a:pt x="3305676" y="4201527"/>
                </a:cubicBezTo>
                <a:cubicBezTo>
                  <a:pt x="2824335" y="4192164"/>
                  <a:pt x="2342992" y="4190899"/>
                  <a:pt x="1861651" y="4197731"/>
                </a:cubicBezTo>
                <a:cubicBezTo>
                  <a:pt x="1454535" y="4203552"/>
                  <a:pt x="1047169" y="4203805"/>
                  <a:pt x="640054" y="4192038"/>
                </a:cubicBezTo>
                <a:cubicBezTo>
                  <a:pt x="510788" y="4188116"/>
                  <a:pt x="381618" y="4188179"/>
                  <a:pt x="252479" y="4189792"/>
                </a:cubicBezTo>
                <a:lnTo>
                  <a:pt x="0" y="4194390"/>
                </a:lnTo>
                <a:lnTo>
                  <a:pt x="1753" y="3996444"/>
                </a:lnTo>
                <a:cubicBezTo>
                  <a:pt x="5082" y="3841344"/>
                  <a:pt x="15600" y="3686371"/>
                  <a:pt x="19727" y="3531272"/>
                </a:cubicBezTo>
                <a:cubicBezTo>
                  <a:pt x="25585" y="3307759"/>
                  <a:pt x="2420" y="3084370"/>
                  <a:pt x="10275" y="2762706"/>
                </a:cubicBezTo>
                <a:cubicBezTo>
                  <a:pt x="19860" y="2584677"/>
                  <a:pt x="13469" y="2309126"/>
                  <a:pt x="14136" y="2032443"/>
                </a:cubicBezTo>
                <a:cubicBezTo>
                  <a:pt x="14934" y="1845970"/>
                  <a:pt x="4416" y="1659751"/>
                  <a:pt x="5348" y="1473405"/>
                </a:cubicBezTo>
                <a:cubicBezTo>
                  <a:pt x="6014" y="1336198"/>
                  <a:pt x="19594" y="1199620"/>
                  <a:pt x="25186" y="1062789"/>
                </a:cubicBezTo>
                <a:cubicBezTo>
                  <a:pt x="30045" y="895646"/>
                  <a:pt x="25239" y="728363"/>
                  <a:pt x="10807" y="561710"/>
                </a:cubicBezTo>
                <a:cubicBezTo>
                  <a:pt x="-2907" y="377506"/>
                  <a:pt x="14136" y="193050"/>
                  <a:pt x="14136" y="8720"/>
                </a:cubicBezTo>
                <a:close/>
              </a:path>
            </a:pathLst>
          </a:custGeom>
        </p:spPr>
      </p:pic>
      <p:sp>
        <p:nvSpPr>
          <p:cNvPr id="7" name="Scorrimento orizzontale 6">
            <a:extLst>
              <a:ext uri="{FF2B5EF4-FFF2-40B4-BE49-F238E27FC236}">
                <a16:creationId xmlns:a16="http://schemas.microsoft.com/office/drawing/2014/main" id="{09D5B116-FC56-4DC9-B268-FE3FD367F665}"/>
              </a:ext>
            </a:extLst>
          </p:cNvPr>
          <p:cNvSpPr/>
          <p:nvPr/>
        </p:nvSpPr>
        <p:spPr>
          <a:xfrm>
            <a:off x="4277145" y="3908323"/>
            <a:ext cx="7624803" cy="2840672"/>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dirty="0"/>
          </a:p>
        </p:txBody>
      </p:sp>
      <p:sp>
        <p:nvSpPr>
          <p:cNvPr id="3" name="CasellaDiTesto 2">
            <a:extLst>
              <a:ext uri="{FF2B5EF4-FFF2-40B4-BE49-F238E27FC236}">
                <a16:creationId xmlns:a16="http://schemas.microsoft.com/office/drawing/2014/main" id="{076E9970-CEF0-B25F-77B8-187F74558123}"/>
              </a:ext>
            </a:extLst>
          </p:cNvPr>
          <p:cNvSpPr txBox="1"/>
          <p:nvPr/>
        </p:nvSpPr>
        <p:spPr>
          <a:xfrm>
            <a:off x="4770042" y="4311521"/>
            <a:ext cx="6860965" cy="2152276"/>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p>
            <a:pPr>
              <a:spcAft>
                <a:spcPts val="600"/>
              </a:spcAft>
            </a:pPr>
            <a:r>
              <a:rPr lang="en-US" sz="2000" dirty="0">
                <a:latin typeface="Book Antiqua" panose="02040602050305030304" pitchFamily="18" charset="0"/>
              </a:rPr>
              <a:t>”Qui, </a:t>
            </a:r>
            <a:r>
              <a:rPr lang="en-US" sz="2000" dirty="0" err="1">
                <a:latin typeface="Book Antiqua" panose="02040602050305030304" pitchFamily="18" charset="0"/>
              </a:rPr>
              <a:t>fra</a:t>
            </a:r>
            <a:r>
              <a:rPr lang="en-US" sz="2000" dirty="0">
                <a:latin typeface="Book Antiqua" panose="02040602050305030304" pitchFamily="18" charset="0"/>
              </a:rPr>
              <a:t> </a:t>
            </a:r>
            <a:r>
              <a:rPr lang="en-US" sz="2000" dirty="0" err="1">
                <a:latin typeface="Book Antiqua" panose="02040602050305030304" pitchFamily="18" charset="0"/>
              </a:rPr>
              <a:t>i</a:t>
            </a:r>
            <a:r>
              <a:rPr lang="en-US" sz="2000" dirty="0">
                <a:latin typeface="Book Antiqua" panose="02040602050305030304" pitchFamily="18" charset="0"/>
              </a:rPr>
              <a:t> </a:t>
            </a:r>
            <a:r>
              <a:rPr lang="en-US" sz="2000" dirty="0" err="1">
                <a:latin typeface="Book Antiqua" panose="02040602050305030304" pitchFamily="18" charset="0"/>
              </a:rPr>
              <a:t>Colli</a:t>
            </a:r>
            <a:r>
              <a:rPr lang="en-US" sz="2000" dirty="0">
                <a:latin typeface="Book Antiqua" panose="02040602050305030304" pitchFamily="18" charset="0"/>
              </a:rPr>
              <a:t> </a:t>
            </a:r>
            <a:r>
              <a:rPr lang="en-US" sz="2000" dirty="0" err="1">
                <a:latin typeface="Book Antiqua" panose="02040602050305030304" pitchFamily="18" charset="0"/>
              </a:rPr>
              <a:t>Euganei</a:t>
            </a:r>
            <a:r>
              <a:rPr lang="en-US" sz="2000" dirty="0">
                <a:latin typeface="Book Antiqua" panose="02040602050305030304" pitchFamily="18" charset="0"/>
              </a:rPr>
              <a:t> (…) io vivo </a:t>
            </a:r>
            <a:r>
              <a:rPr lang="en-US" sz="2000" dirty="0" err="1">
                <a:latin typeface="Book Antiqua" panose="02040602050305030304" pitchFamily="18" charset="0"/>
              </a:rPr>
              <a:t>dell’animo</a:t>
            </a:r>
            <a:r>
              <a:rPr lang="en-US" sz="2000" dirty="0">
                <a:latin typeface="Book Antiqua" panose="02040602050305030304" pitchFamily="18" charset="0"/>
              </a:rPr>
              <a:t> </a:t>
            </a:r>
            <a:r>
              <a:rPr lang="en-US" sz="2000" dirty="0" err="1">
                <a:latin typeface="Book Antiqua" panose="02040602050305030304" pitchFamily="18" charset="0"/>
              </a:rPr>
              <a:t>pienamente</a:t>
            </a:r>
            <a:r>
              <a:rPr lang="en-US" sz="2000" dirty="0">
                <a:latin typeface="Book Antiqua" panose="02040602050305030304" pitchFamily="18" charset="0"/>
              </a:rPr>
              <a:t> </a:t>
            </a:r>
            <a:r>
              <a:rPr lang="en-US" sz="2000" dirty="0" err="1">
                <a:latin typeface="Book Antiqua" panose="02040602050305030304" pitchFamily="18" charset="0"/>
              </a:rPr>
              <a:t>tranquillo</a:t>
            </a:r>
            <a:r>
              <a:rPr lang="en-US" sz="2000" dirty="0">
                <a:latin typeface="Book Antiqua" panose="02040602050305030304" pitchFamily="18" charset="0"/>
              </a:rPr>
              <a:t>, lungi da </a:t>
            </a:r>
            <a:r>
              <a:rPr lang="en-US" sz="2000" dirty="0" err="1">
                <a:latin typeface="Book Antiqua" panose="02040602050305030304" pitchFamily="18" charset="0"/>
              </a:rPr>
              <a:t>tumulti</a:t>
            </a:r>
            <a:r>
              <a:rPr lang="en-US" sz="2000" dirty="0">
                <a:latin typeface="Book Antiqua" panose="02040602050305030304" pitchFamily="18" charset="0"/>
              </a:rPr>
              <a:t>, </a:t>
            </a:r>
            <a:r>
              <a:rPr lang="en-US" sz="2000" dirty="0" err="1">
                <a:latin typeface="Book Antiqua" panose="02040602050305030304" pitchFamily="18" charset="0"/>
              </a:rPr>
              <a:t>dai</a:t>
            </a:r>
            <a:r>
              <a:rPr lang="en-US" sz="2000" dirty="0">
                <a:latin typeface="Book Antiqua" panose="02040602050305030304" pitchFamily="18" charset="0"/>
              </a:rPr>
              <a:t> </a:t>
            </a:r>
            <a:r>
              <a:rPr lang="en-US" sz="2000" dirty="0" err="1">
                <a:latin typeface="Book Antiqua" panose="02040602050305030304" pitchFamily="18" charset="0"/>
              </a:rPr>
              <a:t>rumori</a:t>
            </a:r>
            <a:r>
              <a:rPr lang="en-US" sz="2000" dirty="0">
                <a:latin typeface="Book Antiqua" panose="02040602050305030304" pitchFamily="18" charset="0"/>
              </a:rPr>
              <a:t>, </a:t>
            </a:r>
            <a:r>
              <a:rPr lang="en-US" sz="2000" dirty="0" err="1">
                <a:latin typeface="Book Antiqua" panose="02040602050305030304" pitchFamily="18" charset="0"/>
              </a:rPr>
              <a:t>dalle</a:t>
            </a:r>
            <a:r>
              <a:rPr lang="en-US" sz="2000" dirty="0">
                <a:latin typeface="Book Antiqua" panose="02040602050305030304" pitchFamily="18" charset="0"/>
              </a:rPr>
              <a:t> cure, </a:t>
            </a:r>
            <a:r>
              <a:rPr lang="en-US" sz="2000" dirty="0" err="1">
                <a:latin typeface="Book Antiqua" panose="02040602050305030304" pitchFamily="18" charset="0"/>
              </a:rPr>
              <a:t>leggendo</a:t>
            </a:r>
            <a:r>
              <a:rPr lang="en-US" sz="2000" dirty="0">
                <a:latin typeface="Book Antiqua" panose="02040602050305030304" pitchFamily="18" charset="0"/>
              </a:rPr>
              <a:t> sempre e </a:t>
            </a:r>
            <a:r>
              <a:rPr lang="en-US" sz="2000" dirty="0" err="1">
                <a:latin typeface="Book Antiqua" panose="02040602050305030304" pitchFamily="18" charset="0"/>
              </a:rPr>
              <a:t>scrivendo</a:t>
            </a:r>
            <a:r>
              <a:rPr lang="en-US" sz="2000" dirty="0">
                <a:latin typeface="Book Antiqua" panose="02040602050305030304" pitchFamily="18" charset="0"/>
              </a:rPr>
              <a:t> e a </a:t>
            </a:r>
            <a:r>
              <a:rPr lang="en-US" sz="2000" dirty="0" err="1">
                <a:latin typeface="Book Antiqua" panose="02040602050305030304" pitchFamily="18" charset="0"/>
              </a:rPr>
              <a:t>Dio</a:t>
            </a:r>
            <a:r>
              <a:rPr lang="en-US" sz="2000" dirty="0">
                <a:latin typeface="Book Antiqua" panose="02040602050305030304" pitchFamily="18" charset="0"/>
              </a:rPr>
              <a:t> </a:t>
            </a:r>
            <a:r>
              <a:rPr lang="en-US" sz="2000" dirty="0" err="1">
                <a:latin typeface="Book Antiqua" panose="02040602050305030304" pitchFamily="18" charset="0"/>
              </a:rPr>
              <a:t>rendendo</a:t>
            </a:r>
            <a:r>
              <a:rPr lang="en-US" sz="2000" dirty="0">
                <a:latin typeface="Book Antiqua" panose="02040602050305030304" pitchFamily="18" charset="0"/>
              </a:rPr>
              <a:t> </a:t>
            </a:r>
            <a:r>
              <a:rPr lang="en-US" sz="2000" dirty="0" err="1">
                <a:latin typeface="Book Antiqua" panose="02040602050305030304" pitchFamily="18" charset="0"/>
              </a:rPr>
              <a:t>lodi</a:t>
            </a:r>
            <a:r>
              <a:rPr lang="en-US" sz="2000" dirty="0">
                <a:latin typeface="Book Antiqua" panose="02040602050305030304" pitchFamily="18" charset="0"/>
              </a:rPr>
              <a:t> e </a:t>
            </a:r>
            <a:r>
              <a:rPr lang="en-US" sz="2000" dirty="0" err="1">
                <a:latin typeface="Book Antiqua" panose="02040602050305030304" pitchFamily="18" charset="0"/>
              </a:rPr>
              <a:t>grazie</a:t>
            </a:r>
            <a:r>
              <a:rPr lang="en-US" sz="2000" dirty="0">
                <a:latin typeface="Book Antiqua" panose="02040602050305030304" pitchFamily="18" charset="0"/>
              </a:rPr>
              <a:t>.”</a:t>
            </a:r>
          </a:p>
          <a:p>
            <a:pPr algn="r">
              <a:spcAft>
                <a:spcPts val="600"/>
              </a:spcAft>
            </a:pPr>
            <a:r>
              <a:rPr lang="en-US" dirty="0">
                <a:latin typeface="Book Antiqua" panose="02040602050305030304" pitchFamily="18" charset="0"/>
              </a:rPr>
              <a:t>(Francesco </a:t>
            </a:r>
            <a:r>
              <a:rPr lang="en-US" dirty="0" err="1">
                <a:latin typeface="Book Antiqua" panose="02040602050305030304" pitchFamily="18" charset="0"/>
              </a:rPr>
              <a:t>Petrarca</a:t>
            </a:r>
            <a:r>
              <a:rPr lang="en-US" dirty="0">
                <a:latin typeface="Book Antiqua" panose="02040602050305030304" pitchFamily="18" charset="0"/>
              </a:rPr>
              <a:t>, 1304-1374)</a:t>
            </a:r>
          </a:p>
        </p:txBody>
      </p:sp>
    </p:spTree>
    <p:extLst>
      <p:ext uri="{BB962C8B-B14F-4D97-AF65-F5344CB8AC3E}">
        <p14:creationId xmlns:p14="http://schemas.microsoft.com/office/powerpoint/2010/main" val="192642507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1582</TotalTime>
  <Words>2176</Words>
  <Application>Microsoft Office PowerPoint</Application>
  <PresentationFormat>Widescreen</PresentationFormat>
  <Paragraphs>155</Paragraphs>
  <Slides>30</Slides>
  <Notes>0</Notes>
  <HiddenSlides>0</HiddenSlides>
  <MMClips>0</MMClips>
  <ScaleCrop>false</ScaleCrop>
  <HeadingPairs>
    <vt:vector size="6" baseType="variant">
      <vt:variant>
        <vt:lpstr>Caratteri utilizzati</vt:lpstr>
      </vt:variant>
      <vt:variant>
        <vt:i4>10</vt:i4>
      </vt:variant>
      <vt:variant>
        <vt:lpstr>Tema</vt:lpstr>
      </vt:variant>
      <vt:variant>
        <vt:i4>2</vt:i4>
      </vt:variant>
      <vt:variant>
        <vt:lpstr>Titoli diapositive</vt:lpstr>
      </vt:variant>
      <vt:variant>
        <vt:i4>30</vt:i4>
      </vt:variant>
    </vt:vector>
  </HeadingPairs>
  <TitlesOfParts>
    <vt:vector size="42" baseType="lpstr">
      <vt:lpstr>Arial</vt:lpstr>
      <vt:lpstr>Arial Black</vt:lpstr>
      <vt:lpstr>Avenir Next LT Pro</vt:lpstr>
      <vt:lpstr>Book Antiqua</vt:lpstr>
      <vt:lpstr>Calibri</vt:lpstr>
      <vt:lpstr>Calibri Light</vt:lpstr>
      <vt:lpstr>Engravers MT</vt:lpstr>
      <vt:lpstr>Times New Roman</vt:lpstr>
      <vt:lpstr>Walbaum Text</vt:lpstr>
      <vt:lpstr>Wingdings</vt:lpstr>
      <vt:lpstr>Tema di Office</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TERMALISMO </vt:lpstr>
      <vt:lpstr>L’acqua: la risora più importante </vt:lpstr>
      <vt:lpstr>La gestione delle acque</vt:lpstr>
      <vt:lpstr>Il fango</vt:lpstr>
      <vt:lpstr>TURISMO SOSTENIBILE: LA CETS</vt:lpstr>
      <vt:lpstr>Un’opportunità per il territorio?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Garavello Elena</dc:creator>
  <cp:lastModifiedBy>Malo</cp:lastModifiedBy>
  <cp:revision>47</cp:revision>
  <dcterms:created xsi:type="dcterms:W3CDTF">2022-05-11T07:58:38Z</dcterms:created>
  <dcterms:modified xsi:type="dcterms:W3CDTF">2022-05-14T07:24:07Z</dcterms:modified>
</cp:coreProperties>
</file>