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US" b="1" dirty="0">
                <a:solidFill>
                  <a:schemeClr val="tx1"/>
                </a:solidFill>
              </a:rPr>
              <a:t>Zapatistas and the Dispossessed of </a:t>
            </a:r>
            <a:r>
              <a:rPr lang="en-US" b="1" dirty="0" smtClean="0">
                <a:solidFill>
                  <a:schemeClr val="tx1"/>
                </a:solidFill>
              </a:rPr>
              <a:t>History (1994)</a:t>
            </a:r>
            <a:endParaRPr lang="it-IT" b="1" dirty="0">
              <a:solidFill>
                <a:schemeClr val="tx1"/>
              </a:solidFill>
            </a:endParaRPr>
          </a:p>
        </p:txBody>
      </p:sp>
      <p:sp>
        <p:nvSpPr>
          <p:cNvPr id="3" name="Sottotitolo 2"/>
          <p:cNvSpPr>
            <a:spLocks noGrp="1"/>
          </p:cNvSpPr>
          <p:nvPr>
            <p:ph type="subTitle" idx="1"/>
          </p:nvPr>
        </p:nvSpPr>
        <p:spPr/>
        <p:txBody>
          <a:bodyPr/>
          <a:lstStyle/>
          <a:p>
            <a:r>
              <a:rPr lang="it-IT" b="1" dirty="0" smtClean="0">
                <a:solidFill>
                  <a:schemeClr val="tx1"/>
                </a:solidFill>
              </a:rPr>
              <a:t>Tomba, </a:t>
            </a:r>
            <a:r>
              <a:rPr lang="it-IT" b="1" dirty="0" err="1" smtClean="0">
                <a:solidFill>
                  <a:schemeClr val="tx1"/>
                </a:solidFill>
              </a:rPr>
              <a:t>chap</a:t>
            </a:r>
            <a:r>
              <a:rPr lang="it-IT" b="1" dirty="0" smtClean="0">
                <a:solidFill>
                  <a:schemeClr val="tx1"/>
                </a:solidFill>
              </a:rPr>
              <a:t>. 5</a:t>
            </a:r>
            <a:endParaRPr lang="it-IT" b="1" dirty="0">
              <a:solidFill>
                <a:schemeClr val="tx1"/>
              </a:solidFill>
            </a:endParaRPr>
          </a:p>
        </p:txBody>
      </p:sp>
    </p:spTree>
    <p:extLst>
      <p:ext uri="{BB962C8B-B14F-4D97-AF65-F5344CB8AC3E}">
        <p14:creationId xmlns:p14="http://schemas.microsoft.com/office/powerpoint/2010/main" val="61123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solidFill>
                  <a:schemeClr val="tx1"/>
                </a:solidFill>
              </a:rPr>
              <a:t>Conceptual</a:t>
            </a:r>
            <a:r>
              <a:rPr lang="it-IT" b="1" dirty="0" smtClean="0">
                <a:solidFill>
                  <a:schemeClr val="tx1"/>
                </a:solidFill>
              </a:rPr>
              <a:t> </a:t>
            </a:r>
            <a:r>
              <a:rPr lang="it-IT" b="1" dirty="0" err="1" smtClean="0">
                <a:solidFill>
                  <a:schemeClr val="tx1"/>
                </a:solidFill>
              </a:rPr>
              <a:t>summary</a:t>
            </a:r>
            <a:r>
              <a:rPr lang="it-IT" b="1" dirty="0" smtClean="0">
                <a:solidFill>
                  <a:schemeClr val="tx1"/>
                </a:solidFill>
              </a:rPr>
              <a:t> and a </a:t>
            </a:r>
            <a:r>
              <a:rPr lang="it-IT" b="1" dirty="0" err="1" smtClean="0">
                <a:solidFill>
                  <a:schemeClr val="tx1"/>
                </a:solidFill>
              </a:rPr>
              <a:t>suggestion</a:t>
            </a:r>
            <a:r>
              <a:rPr lang="it-IT" b="1" dirty="0" smtClean="0">
                <a:solidFill>
                  <a:schemeClr val="tx1"/>
                </a:solidFill>
              </a:rPr>
              <a:t> for </a:t>
            </a:r>
            <a:r>
              <a:rPr lang="it-IT" b="1" dirty="0" err="1" smtClean="0">
                <a:solidFill>
                  <a:schemeClr val="tx1"/>
                </a:solidFill>
              </a:rPr>
              <a:t>presentation</a:t>
            </a:r>
            <a:r>
              <a:rPr lang="it-IT" b="1" dirty="0" smtClean="0">
                <a:solidFill>
                  <a:schemeClr val="tx1"/>
                </a:solidFill>
              </a:rPr>
              <a:t>/paper</a:t>
            </a:r>
            <a:endParaRPr lang="it-IT" b="1" dirty="0">
              <a:solidFill>
                <a:schemeClr val="tx1"/>
              </a:solidFill>
            </a:endParaRPr>
          </a:p>
        </p:txBody>
      </p:sp>
      <p:sp>
        <p:nvSpPr>
          <p:cNvPr id="3" name="Segnaposto contenuto 2"/>
          <p:cNvSpPr>
            <a:spLocks noGrp="1"/>
          </p:cNvSpPr>
          <p:nvPr>
            <p:ph idx="1"/>
          </p:nvPr>
        </p:nvSpPr>
        <p:spPr/>
        <p:txBody>
          <a:bodyPr/>
          <a:lstStyle/>
          <a:p>
            <a:r>
              <a:rPr lang="en-GB" b="1" dirty="0">
                <a:solidFill>
                  <a:schemeClr val="tx1"/>
                </a:solidFill>
              </a:rPr>
              <a:t>Fighting for </a:t>
            </a:r>
            <a:r>
              <a:rPr lang="en-GB" b="1" dirty="0" smtClean="0">
                <a:solidFill>
                  <a:schemeClr val="tx1"/>
                </a:solidFill>
              </a:rPr>
              <a:t>history</a:t>
            </a:r>
          </a:p>
          <a:p>
            <a:r>
              <a:rPr lang="en-US" b="1" dirty="0">
                <a:solidFill>
                  <a:schemeClr val="tx1"/>
                </a:solidFill>
              </a:rPr>
              <a:t>Tradition is not the mere repetition of the </a:t>
            </a:r>
            <a:r>
              <a:rPr lang="en-US" b="1" dirty="0" smtClean="0">
                <a:solidFill>
                  <a:schemeClr val="tx1"/>
                </a:solidFill>
              </a:rPr>
              <a:t>past</a:t>
            </a:r>
          </a:p>
          <a:p>
            <a:r>
              <a:rPr lang="en-US" b="1" dirty="0" smtClean="0">
                <a:solidFill>
                  <a:schemeClr val="tx1"/>
                </a:solidFill>
              </a:rPr>
              <a:t>The </a:t>
            </a:r>
            <a:r>
              <a:rPr lang="en-US" b="1" dirty="0">
                <a:solidFill>
                  <a:schemeClr val="tx1"/>
                </a:solidFill>
              </a:rPr>
              <a:t>agency of individuals and </a:t>
            </a:r>
            <a:r>
              <a:rPr lang="en-US" b="1" dirty="0" smtClean="0">
                <a:solidFill>
                  <a:schemeClr val="tx1"/>
                </a:solidFill>
              </a:rPr>
              <a:t>groups</a:t>
            </a:r>
          </a:p>
          <a:p>
            <a:r>
              <a:rPr lang="en-US" b="1" dirty="0" smtClean="0">
                <a:solidFill>
                  <a:schemeClr val="tx1"/>
                </a:solidFill>
              </a:rPr>
              <a:t>The </a:t>
            </a:r>
            <a:r>
              <a:rPr lang="en-US" b="1" dirty="0">
                <a:solidFill>
                  <a:schemeClr val="tx1"/>
                </a:solidFill>
              </a:rPr>
              <a:t>call to a legacy—as energy for re-imagining the </a:t>
            </a:r>
            <a:r>
              <a:rPr lang="en-US" b="1" dirty="0" smtClean="0">
                <a:solidFill>
                  <a:schemeClr val="tx1"/>
                </a:solidFill>
              </a:rPr>
              <a:t>present</a:t>
            </a:r>
          </a:p>
          <a:p>
            <a:r>
              <a:rPr lang="it-IT" b="1" dirty="0" err="1">
                <a:solidFill>
                  <a:schemeClr val="tx1"/>
                </a:solidFill>
              </a:rPr>
              <a:t>Universality</a:t>
            </a:r>
            <a:r>
              <a:rPr lang="it-IT" b="1" dirty="0">
                <a:solidFill>
                  <a:schemeClr val="tx1"/>
                </a:solidFill>
              </a:rPr>
              <a:t> </a:t>
            </a:r>
            <a:r>
              <a:rPr lang="it-IT" b="1" dirty="0" err="1">
                <a:solidFill>
                  <a:schemeClr val="tx1"/>
                </a:solidFill>
              </a:rPr>
              <a:t>against</a:t>
            </a:r>
            <a:r>
              <a:rPr lang="it-IT" b="1" dirty="0">
                <a:solidFill>
                  <a:schemeClr val="tx1"/>
                </a:solidFill>
              </a:rPr>
              <a:t> </a:t>
            </a:r>
            <a:r>
              <a:rPr lang="it-IT" b="1" dirty="0" err="1" smtClean="0">
                <a:solidFill>
                  <a:schemeClr val="tx1"/>
                </a:solidFill>
              </a:rPr>
              <a:t>Universalism</a:t>
            </a:r>
            <a:endParaRPr lang="it-IT" dirty="0" smtClean="0"/>
          </a:p>
          <a:p>
            <a:pPr marL="0" indent="0">
              <a:buNone/>
            </a:pPr>
            <a:r>
              <a:rPr lang="it-IT" b="1" dirty="0" err="1" smtClean="0">
                <a:solidFill>
                  <a:schemeClr val="tx1"/>
                </a:solidFill>
              </a:rPr>
              <a:t>Suggestion</a:t>
            </a:r>
            <a:r>
              <a:rPr lang="it-IT" b="1" dirty="0" smtClean="0">
                <a:solidFill>
                  <a:schemeClr val="tx1"/>
                </a:solidFill>
              </a:rPr>
              <a:t>: </a:t>
            </a:r>
            <a:r>
              <a:rPr lang="en-US" b="1" dirty="0">
                <a:solidFill>
                  <a:schemeClr val="tx1"/>
                </a:solidFill>
              </a:rPr>
              <a:t>I think it would be a good idea for some of the students to prepare a presentation/paper on the concrete political and legal institutions of the Zapatista experiment (using the second and third parts of chapter 5 of </a:t>
            </a:r>
            <a:r>
              <a:rPr lang="en-US" b="1" dirty="0" err="1">
                <a:solidFill>
                  <a:schemeClr val="tx1"/>
                </a:solidFill>
              </a:rPr>
              <a:t>Tomba's</a:t>
            </a:r>
            <a:r>
              <a:rPr lang="en-US" b="1" dirty="0">
                <a:solidFill>
                  <a:schemeClr val="tx1"/>
                </a:solidFill>
              </a:rPr>
              <a:t> book).</a:t>
            </a:r>
            <a:endParaRPr lang="it-IT" b="1" dirty="0">
              <a:solidFill>
                <a:schemeClr val="tx1"/>
              </a:solidFill>
            </a:endParaRPr>
          </a:p>
        </p:txBody>
      </p:sp>
    </p:spTree>
    <p:extLst>
      <p:ext uri="{BB962C8B-B14F-4D97-AF65-F5344CB8AC3E}">
        <p14:creationId xmlns:p14="http://schemas.microsoft.com/office/powerpoint/2010/main" val="851528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26720"/>
          </a:xfrm>
        </p:spPr>
        <p:txBody>
          <a:bodyPr>
            <a:normAutofit fontScale="90000"/>
          </a:bodyPr>
          <a:lstStyle/>
          <a:p>
            <a:r>
              <a:rPr lang="en-GB" b="1" dirty="0" smtClean="0">
                <a:solidFill>
                  <a:schemeClr val="tx1"/>
                </a:solidFill>
              </a:rPr>
              <a:t>Fighting for history</a:t>
            </a:r>
            <a:endParaRPr lang="en-GB" b="1" dirty="0">
              <a:solidFill>
                <a:schemeClr val="tx1"/>
              </a:solidFill>
            </a:endParaRPr>
          </a:p>
        </p:txBody>
      </p:sp>
      <p:sp>
        <p:nvSpPr>
          <p:cNvPr id="3" name="Segnaposto contenuto 2"/>
          <p:cNvSpPr>
            <a:spLocks noGrp="1"/>
          </p:cNvSpPr>
          <p:nvPr>
            <p:ph idx="1"/>
          </p:nvPr>
        </p:nvSpPr>
        <p:spPr>
          <a:xfrm>
            <a:off x="2589212" y="1500996"/>
            <a:ext cx="8915400" cy="4410226"/>
          </a:xfrm>
        </p:spPr>
        <p:txBody>
          <a:bodyPr>
            <a:noAutofit/>
          </a:bodyPr>
          <a:lstStyle/>
          <a:p>
            <a:r>
              <a:rPr lang="en-US" sz="2000" b="1" dirty="0">
                <a:solidFill>
                  <a:schemeClr val="tx1"/>
                </a:solidFill>
              </a:rPr>
              <a:t>There is a dominant history of modernity that began 500 years ago. It is the </a:t>
            </a:r>
            <a:r>
              <a:rPr lang="en-US" sz="2000" b="1" dirty="0" smtClean="0">
                <a:solidFill>
                  <a:schemeClr val="tx1"/>
                </a:solidFill>
              </a:rPr>
              <a:t>history of </a:t>
            </a:r>
            <a:r>
              <a:rPr lang="en-US" sz="2000" b="1" dirty="0">
                <a:solidFill>
                  <a:schemeClr val="tx1"/>
                </a:solidFill>
              </a:rPr>
              <a:t>the conquest of the Americas, colonialism, the nation-state, the capitalist mode </a:t>
            </a:r>
            <a:r>
              <a:rPr lang="en-US" sz="2000" b="1" dirty="0" smtClean="0">
                <a:solidFill>
                  <a:schemeClr val="tx1"/>
                </a:solidFill>
              </a:rPr>
              <a:t>of production</a:t>
            </a:r>
            <a:r>
              <a:rPr lang="en-US" sz="2000" b="1" dirty="0">
                <a:solidFill>
                  <a:schemeClr val="tx1"/>
                </a:solidFill>
              </a:rPr>
              <a:t>, and private property, which have been legitimized with the great names of </a:t>
            </a:r>
            <a:r>
              <a:rPr lang="en-US" sz="2000" b="1" dirty="0" smtClean="0">
                <a:solidFill>
                  <a:schemeClr val="tx1"/>
                </a:solidFill>
              </a:rPr>
              <a:t>the Western </a:t>
            </a:r>
            <a:r>
              <a:rPr lang="en-US" sz="2000" b="1" dirty="0">
                <a:solidFill>
                  <a:schemeClr val="tx1"/>
                </a:solidFill>
              </a:rPr>
              <a:t>canon of dominant modernity</a:t>
            </a:r>
            <a:r>
              <a:rPr lang="en-US" sz="2000" b="1" dirty="0" smtClean="0">
                <a:solidFill>
                  <a:schemeClr val="tx1"/>
                </a:solidFill>
              </a:rPr>
              <a:t>.</a:t>
            </a:r>
          </a:p>
          <a:p>
            <a:r>
              <a:rPr lang="it-IT" sz="2000" b="1" dirty="0">
                <a:solidFill>
                  <a:schemeClr val="tx1"/>
                </a:solidFill>
              </a:rPr>
              <a:t>The </a:t>
            </a:r>
            <a:r>
              <a:rPr lang="it-IT" sz="2000" b="1" dirty="0" err="1">
                <a:solidFill>
                  <a:schemeClr val="tx1"/>
                </a:solidFill>
              </a:rPr>
              <a:t>Zapatistas</a:t>
            </a:r>
            <a:r>
              <a:rPr lang="it-IT" sz="2000" b="1" dirty="0">
                <a:solidFill>
                  <a:schemeClr val="tx1"/>
                </a:solidFill>
              </a:rPr>
              <a:t> </a:t>
            </a:r>
            <a:r>
              <a:rPr lang="it-IT" sz="2000" b="1" dirty="0" smtClean="0">
                <a:solidFill>
                  <a:schemeClr val="tx1"/>
                </a:solidFill>
              </a:rPr>
              <a:t>in Mexico are </a:t>
            </a:r>
            <a:r>
              <a:rPr lang="it-IT" sz="2000" b="1" dirty="0" err="1" smtClean="0">
                <a:solidFill>
                  <a:schemeClr val="tx1"/>
                </a:solidFill>
              </a:rPr>
              <a:t>aware</a:t>
            </a:r>
            <a:r>
              <a:rPr lang="it-IT" sz="2000" b="1" dirty="0">
                <a:solidFill>
                  <a:schemeClr val="tx1"/>
                </a:solidFill>
              </a:rPr>
              <a:t> </a:t>
            </a:r>
            <a:r>
              <a:rPr lang="en-US" sz="2000" b="1" dirty="0" smtClean="0">
                <a:solidFill>
                  <a:schemeClr val="tx1"/>
                </a:solidFill>
              </a:rPr>
              <a:t>of </a:t>
            </a:r>
            <a:r>
              <a:rPr lang="en-US" sz="2000" b="1" dirty="0">
                <a:solidFill>
                  <a:schemeClr val="tx1"/>
                </a:solidFill>
              </a:rPr>
              <a:t>this: “We are the dispossessed of history</a:t>
            </a:r>
            <a:r>
              <a:rPr lang="en-US" sz="2000" b="1" dirty="0" smtClean="0">
                <a:solidFill>
                  <a:schemeClr val="tx1"/>
                </a:solidFill>
              </a:rPr>
              <a:t>.” </a:t>
            </a:r>
            <a:r>
              <a:rPr lang="en-US" sz="2000" b="1" dirty="0">
                <a:solidFill>
                  <a:schemeClr val="tx1"/>
                </a:solidFill>
              </a:rPr>
              <a:t>Their </a:t>
            </a:r>
            <a:r>
              <a:rPr lang="en-US" sz="2000" b="1" i="1" dirty="0">
                <a:solidFill>
                  <a:schemeClr val="tx1"/>
                </a:solidFill>
              </a:rPr>
              <a:t>Fourth Declaration </a:t>
            </a:r>
            <a:r>
              <a:rPr lang="en-US" sz="2000" b="1" dirty="0">
                <a:solidFill>
                  <a:schemeClr val="tx1"/>
                </a:solidFill>
              </a:rPr>
              <a:t>(1996) asserts</a:t>
            </a:r>
            <a:r>
              <a:rPr lang="en-US" sz="2000" b="1" dirty="0" smtClean="0">
                <a:solidFill>
                  <a:schemeClr val="tx1"/>
                </a:solidFill>
              </a:rPr>
              <a:t>, “</a:t>
            </a:r>
            <a:r>
              <a:rPr lang="en-US" sz="2000" b="1" u="sng" dirty="0">
                <a:solidFill>
                  <a:schemeClr val="tx1"/>
                </a:solidFill>
              </a:rPr>
              <a:t>Our fight is for history</a:t>
            </a:r>
            <a:r>
              <a:rPr lang="en-US" sz="2000" b="1" dirty="0">
                <a:solidFill>
                  <a:schemeClr val="tx1"/>
                </a:solidFill>
              </a:rPr>
              <a:t> and the bad government proposes to erase history.” It is not </a:t>
            </a:r>
            <a:r>
              <a:rPr lang="en-US" sz="2000" b="1" dirty="0" smtClean="0">
                <a:solidFill>
                  <a:schemeClr val="tx1"/>
                </a:solidFill>
              </a:rPr>
              <a:t>about writing </a:t>
            </a:r>
            <a:r>
              <a:rPr lang="en-US" sz="2000" b="1" dirty="0">
                <a:solidFill>
                  <a:schemeClr val="tx1"/>
                </a:solidFill>
              </a:rPr>
              <a:t>stories of the excluded, or erecting monuments and embalming pieces of the </a:t>
            </a:r>
            <a:r>
              <a:rPr lang="en-US" sz="2000" b="1" dirty="0" smtClean="0">
                <a:solidFill>
                  <a:schemeClr val="tx1"/>
                </a:solidFill>
              </a:rPr>
              <a:t>past in </a:t>
            </a:r>
            <a:r>
              <a:rPr lang="en-US" sz="2000" b="1" dirty="0">
                <a:solidFill>
                  <a:schemeClr val="tx1"/>
                </a:solidFill>
              </a:rPr>
              <a:t>a museum that individuals are free to visit. The Zapatistas are clear on this point: “</a:t>
            </a:r>
            <a:r>
              <a:rPr lang="en-US" sz="2000" b="1" dirty="0" smtClean="0">
                <a:solidFill>
                  <a:schemeClr val="tx1"/>
                </a:solidFill>
              </a:rPr>
              <a:t>Our dignity </a:t>
            </a:r>
            <a:r>
              <a:rPr lang="en-US" sz="2000" b="1" dirty="0">
                <a:solidFill>
                  <a:schemeClr val="tx1"/>
                </a:solidFill>
              </a:rPr>
              <a:t>is imprisoned in statues and museums</a:t>
            </a:r>
            <a:r>
              <a:rPr lang="en-US" sz="2000" b="1" dirty="0" smtClean="0">
                <a:solidFill>
                  <a:schemeClr val="tx1"/>
                </a:solidFill>
              </a:rPr>
              <a:t>.” </a:t>
            </a:r>
            <a:r>
              <a:rPr lang="en-US" sz="2000" b="1" u="sng" dirty="0">
                <a:solidFill>
                  <a:schemeClr val="tx1"/>
                </a:solidFill>
              </a:rPr>
              <a:t>The history that is erased is that </a:t>
            </a:r>
            <a:r>
              <a:rPr lang="en-US" sz="2000" b="1" u="sng" dirty="0" smtClean="0">
                <a:solidFill>
                  <a:schemeClr val="tx1"/>
                </a:solidFill>
              </a:rPr>
              <a:t>which lives </a:t>
            </a:r>
            <a:r>
              <a:rPr lang="en-US" sz="2000" b="1" u="sng" dirty="0">
                <a:solidFill>
                  <a:schemeClr val="tx1"/>
                </a:solidFill>
              </a:rPr>
              <a:t>in indigenous institutions and in a different path of modernity.</a:t>
            </a:r>
            <a:endParaRPr lang="it-IT" sz="2000" b="1" u="sng" dirty="0">
              <a:solidFill>
                <a:schemeClr val="tx1"/>
              </a:solidFill>
            </a:endParaRPr>
          </a:p>
        </p:txBody>
      </p:sp>
    </p:spTree>
    <p:extLst>
      <p:ext uri="{BB962C8B-B14F-4D97-AF65-F5344CB8AC3E}">
        <p14:creationId xmlns:p14="http://schemas.microsoft.com/office/powerpoint/2010/main" val="441922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569343"/>
            <a:ext cx="8915400" cy="5341879"/>
          </a:xfrm>
        </p:spPr>
        <p:txBody>
          <a:bodyPr>
            <a:normAutofit/>
          </a:bodyPr>
          <a:lstStyle/>
          <a:p>
            <a:r>
              <a:rPr lang="en-US" sz="2000" b="1" dirty="0">
                <a:solidFill>
                  <a:schemeClr val="tx1"/>
                </a:solidFill>
              </a:rPr>
              <a:t>The first Zapatista Manifesto claims one of these alternative trajectories for itself</a:t>
            </a:r>
            <a:r>
              <a:rPr lang="en-US" sz="2000" b="1" dirty="0" smtClean="0">
                <a:solidFill>
                  <a:schemeClr val="tx1"/>
                </a:solidFill>
              </a:rPr>
              <a:t>: “</a:t>
            </a:r>
            <a:r>
              <a:rPr lang="en-US" sz="2000" b="1" dirty="0">
                <a:solidFill>
                  <a:schemeClr val="tx1"/>
                </a:solidFill>
              </a:rPr>
              <a:t>We are the product of 500 years of struggle: first against slavery, then during the War of </a:t>
            </a:r>
            <a:r>
              <a:rPr lang="en-US" sz="2000" b="1" dirty="0" smtClean="0">
                <a:solidFill>
                  <a:schemeClr val="tx1"/>
                </a:solidFill>
              </a:rPr>
              <a:t>Independence against </a:t>
            </a:r>
            <a:r>
              <a:rPr lang="en-US" sz="2000" b="1" dirty="0">
                <a:solidFill>
                  <a:schemeClr val="tx1"/>
                </a:solidFill>
              </a:rPr>
              <a:t>Spain led by insurgents, then to avoid being absorbed by North American imperialism, then </a:t>
            </a:r>
            <a:r>
              <a:rPr lang="en-US" sz="2000" b="1" dirty="0" smtClean="0">
                <a:solidFill>
                  <a:schemeClr val="tx1"/>
                </a:solidFill>
              </a:rPr>
              <a:t>to promulgate </a:t>
            </a:r>
            <a:r>
              <a:rPr lang="en-US" sz="2000" b="1" dirty="0">
                <a:solidFill>
                  <a:schemeClr val="tx1"/>
                </a:solidFill>
              </a:rPr>
              <a:t>our constitution and expel the French Empire from our soil, and later the dictatorship of </a:t>
            </a:r>
            <a:r>
              <a:rPr lang="en-US" sz="2000" b="1" dirty="0" err="1" smtClean="0">
                <a:solidFill>
                  <a:schemeClr val="tx1"/>
                </a:solidFill>
              </a:rPr>
              <a:t>Porfirio</a:t>
            </a:r>
            <a:r>
              <a:rPr lang="en-US" sz="2000" b="1" dirty="0">
                <a:solidFill>
                  <a:schemeClr val="tx1"/>
                </a:solidFill>
              </a:rPr>
              <a:t> </a:t>
            </a:r>
            <a:r>
              <a:rPr lang="en-US" sz="2000" b="1" dirty="0" err="1" smtClean="0">
                <a:solidFill>
                  <a:schemeClr val="tx1"/>
                </a:solidFill>
              </a:rPr>
              <a:t>Díaz</a:t>
            </a:r>
            <a:r>
              <a:rPr lang="en-US" sz="2000" b="1" dirty="0" smtClean="0">
                <a:solidFill>
                  <a:schemeClr val="tx1"/>
                </a:solidFill>
              </a:rPr>
              <a:t> </a:t>
            </a:r>
            <a:r>
              <a:rPr lang="en-US" sz="2000" b="1" dirty="0">
                <a:solidFill>
                  <a:schemeClr val="tx1"/>
                </a:solidFill>
              </a:rPr>
              <a:t>denied us the just application of the Reform Laws, and the people rebelled and leaders like Villa </a:t>
            </a:r>
            <a:r>
              <a:rPr lang="en-US" sz="2000" b="1" dirty="0" smtClean="0">
                <a:solidFill>
                  <a:schemeClr val="tx1"/>
                </a:solidFill>
              </a:rPr>
              <a:t>and Zapata </a:t>
            </a:r>
            <a:r>
              <a:rPr lang="en-US" sz="2000" b="1" dirty="0">
                <a:solidFill>
                  <a:schemeClr val="tx1"/>
                </a:solidFill>
              </a:rPr>
              <a:t>emerged, poor people just like us</a:t>
            </a:r>
            <a:r>
              <a:rPr lang="en-US" sz="2000" b="1" dirty="0" smtClean="0">
                <a:solidFill>
                  <a:schemeClr val="tx1"/>
                </a:solidFill>
              </a:rPr>
              <a:t>.”</a:t>
            </a:r>
          </a:p>
          <a:p>
            <a:r>
              <a:rPr lang="en-US" sz="2000" b="1" dirty="0">
                <a:solidFill>
                  <a:schemeClr val="tx1"/>
                </a:solidFill>
              </a:rPr>
              <a:t>The start of this manifesto is important. “</a:t>
            </a:r>
            <a:r>
              <a:rPr lang="en-US" sz="2000" b="1" u="sng" dirty="0">
                <a:solidFill>
                  <a:schemeClr val="tx1"/>
                </a:solidFill>
              </a:rPr>
              <a:t>We are the product of 500 years of struggle</a:t>
            </a:r>
            <a:r>
              <a:rPr lang="en-US" sz="2000" b="1" dirty="0" smtClean="0">
                <a:solidFill>
                  <a:schemeClr val="tx1"/>
                </a:solidFill>
              </a:rPr>
              <a:t>.” In </a:t>
            </a:r>
            <a:r>
              <a:rPr lang="en-US" sz="2000" b="1" dirty="0">
                <a:solidFill>
                  <a:schemeClr val="tx1"/>
                </a:solidFill>
              </a:rPr>
              <a:t>saying this, it ties into a different trajectory of modernity, </a:t>
            </a:r>
            <a:r>
              <a:rPr lang="en-US" sz="2000" b="1" u="sng" dirty="0">
                <a:solidFill>
                  <a:schemeClr val="tx1"/>
                </a:solidFill>
              </a:rPr>
              <a:t>one rooted in the struggles </a:t>
            </a:r>
            <a:r>
              <a:rPr lang="en-US" sz="2000" b="1" dirty="0" smtClean="0">
                <a:solidFill>
                  <a:schemeClr val="tx1"/>
                </a:solidFill>
              </a:rPr>
              <a:t>of Zapata </a:t>
            </a:r>
            <a:r>
              <a:rPr lang="en-US" sz="2000" b="1" dirty="0">
                <a:solidFill>
                  <a:schemeClr val="tx1"/>
                </a:solidFill>
              </a:rPr>
              <a:t>on the one hand, </a:t>
            </a:r>
            <a:r>
              <a:rPr lang="en-US" sz="2000" b="1" u="sng" dirty="0">
                <a:solidFill>
                  <a:schemeClr val="tx1"/>
                </a:solidFill>
              </a:rPr>
              <a:t>and in the forms of self-government and communal possession </a:t>
            </a:r>
            <a:r>
              <a:rPr lang="en-US" sz="2000" b="1" u="sng" dirty="0" smtClean="0">
                <a:solidFill>
                  <a:schemeClr val="tx1"/>
                </a:solidFill>
              </a:rPr>
              <a:t>of land</a:t>
            </a:r>
            <a:r>
              <a:rPr lang="en-US" sz="2000" b="1" dirty="0" smtClean="0">
                <a:solidFill>
                  <a:schemeClr val="tx1"/>
                </a:solidFill>
              </a:rPr>
              <a:t> </a:t>
            </a:r>
            <a:r>
              <a:rPr lang="en-US" sz="2000" b="1" dirty="0">
                <a:solidFill>
                  <a:schemeClr val="tx1"/>
                </a:solidFill>
              </a:rPr>
              <a:t>of indigenous peoples, on the other.</a:t>
            </a:r>
            <a:endParaRPr lang="it-IT" sz="2000" b="1" dirty="0">
              <a:solidFill>
                <a:schemeClr val="tx1"/>
              </a:solidFill>
            </a:endParaRPr>
          </a:p>
        </p:txBody>
      </p:sp>
    </p:spTree>
    <p:extLst>
      <p:ext uri="{BB962C8B-B14F-4D97-AF65-F5344CB8AC3E}">
        <p14:creationId xmlns:p14="http://schemas.microsoft.com/office/powerpoint/2010/main" val="2342270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621102"/>
            <a:ext cx="8915400" cy="5658928"/>
          </a:xfrm>
        </p:spPr>
        <p:txBody>
          <a:bodyPr>
            <a:normAutofit/>
          </a:bodyPr>
          <a:lstStyle/>
          <a:p>
            <a:r>
              <a:rPr lang="en-US" sz="2000" b="1" dirty="0">
                <a:solidFill>
                  <a:schemeClr val="tx1"/>
                </a:solidFill>
              </a:rPr>
              <a:t>The Zapatista insurgency is </a:t>
            </a:r>
            <a:r>
              <a:rPr lang="en-US" sz="2000" b="1" dirty="0" smtClean="0">
                <a:solidFill>
                  <a:schemeClr val="tx1"/>
                </a:solidFill>
              </a:rPr>
              <a:t>situated </a:t>
            </a:r>
            <a:r>
              <a:rPr lang="en-US" sz="2000" b="1" dirty="0">
                <a:solidFill>
                  <a:schemeClr val="tx1"/>
                </a:solidFill>
              </a:rPr>
              <a:t>within </a:t>
            </a:r>
            <a:r>
              <a:rPr lang="en-US" sz="2000" b="1" u="sng" dirty="0">
                <a:solidFill>
                  <a:schemeClr val="tx1"/>
                </a:solidFill>
              </a:rPr>
              <a:t>a different trajectory of </a:t>
            </a:r>
            <a:r>
              <a:rPr lang="en-US" sz="2000" b="1" u="sng" dirty="0" smtClean="0">
                <a:solidFill>
                  <a:schemeClr val="tx1"/>
                </a:solidFill>
              </a:rPr>
              <a:t>modernity</a:t>
            </a:r>
            <a:r>
              <a:rPr lang="en-US" sz="2000" b="1" dirty="0" smtClean="0">
                <a:solidFill>
                  <a:schemeClr val="tx1"/>
                </a:solidFill>
              </a:rPr>
              <a:t>, which </a:t>
            </a:r>
            <a:r>
              <a:rPr lang="en-US" sz="2000" b="1" dirty="0">
                <a:solidFill>
                  <a:schemeClr val="tx1"/>
                </a:solidFill>
              </a:rPr>
              <a:t>intersects with the remaking of customs and practice of indigenous communities </a:t>
            </a:r>
            <a:r>
              <a:rPr lang="en-US" sz="2000" b="1" dirty="0" smtClean="0">
                <a:solidFill>
                  <a:schemeClr val="tx1"/>
                </a:solidFill>
              </a:rPr>
              <a:t>in Chiapas </a:t>
            </a:r>
            <a:r>
              <a:rPr lang="en-US" sz="2000" b="1" dirty="0">
                <a:solidFill>
                  <a:schemeClr val="tx1"/>
                </a:solidFill>
              </a:rPr>
              <a:t>at the </a:t>
            </a:r>
            <a:r>
              <a:rPr lang="en-US" sz="2000" b="1" dirty="0" err="1">
                <a:solidFill>
                  <a:schemeClr val="tx1"/>
                </a:solidFill>
              </a:rPr>
              <a:t>Lacandon</a:t>
            </a:r>
            <a:r>
              <a:rPr lang="en-US" sz="2000" b="1" dirty="0">
                <a:solidFill>
                  <a:schemeClr val="tx1"/>
                </a:solidFill>
              </a:rPr>
              <a:t> </a:t>
            </a:r>
            <a:r>
              <a:rPr lang="en-US" sz="2000" b="1" dirty="0" smtClean="0">
                <a:solidFill>
                  <a:schemeClr val="tx1"/>
                </a:solidFill>
              </a:rPr>
              <a:t>Jungle.</a:t>
            </a:r>
          </a:p>
          <a:p>
            <a:r>
              <a:rPr lang="en-US" sz="2000" b="1" dirty="0" smtClean="0">
                <a:solidFill>
                  <a:schemeClr val="tx1"/>
                </a:solidFill>
              </a:rPr>
              <a:t>It </a:t>
            </a:r>
            <a:r>
              <a:rPr lang="en-US" sz="2000" b="1" dirty="0">
                <a:solidFill>
                  <a:schemeClr val="tx1"/>
                </a:solidFill>
              </a:rPr>
              <a:t>would be easy to object that this tradition is not </a:t>
            </a:r>
            <a:r>
              <a:rPr lang="en-US" sz="2000" b="1" dirty="0" smtClean="0">
                <a:solidFill>
                  <a:schemeClr val="tx1"/>
                </a:solidFill>
              </a:rPr>
              <a:t>only hierarchical</a:t>
            </a:r>
            <a:r>
              <a:rPr lang="en-US" sz="2000" b="1" dirty="0">
                <a:solidFill>
                  <a:schemeClr val="tx1"/>
                </a:solidFill>
              </a:rPr>
              <a:t>, but often also discriminatory towards women. In this regard, we must </a:t>
            </a:r>
            <a:r>
              <a:rPr lang="en-US" sz="2000" b="1" dirty="0" smtClean="0">
                <a:solidFill>
                  <a:schemeClr val="tx1"/>
                </a:solidFill>
              </a:rPr>
              <a:t>point out </a:t>
            </a:r>
            <a:r>
              <a:rPr lang="en-US" sz="2000" b="1" dirty="0">
                <a:solidFill>
                  <a:schemeClr val="tx1"/>
                </a:solidFill>
              </a:rPr>
              <a:t>that </a:t>
            </a:r>
            <a:r>
              <a:rPr lang="en-US" sz="2000" b="1" u="sng" dirty="0">
                <a:solidFill>
                  <a:schemeClr val="tx1"/>
                </a:solidFill>
              </a:rPr>
              <a:t>the indigenous Zapatista women themselves</a:t>
            </a:r>
            <a:r>
              <a:rPr lang="en-US" sz="2000" b="1" dirty="0">
                <a:solidFill>
                  <a:schemeClr val="tx1"/>
                </a:solidFill>
              </a:rPr>
              <a:t> quickly amended the first </a:t>
            </a:r>
            <a:r>
              <a:rPr lang="en-US" sz="2000" b="1" i="1" dirty="0" smtClean="0">
                <a:solidFill>
                  <a:schemeClr val="tx1"/>
                </a:solidFill>
              </a:rPr>
              <a:t>Zapatista Declaration </a:t>
            </a:r>
            <a:r>
              <a:rPr lang="en-US" sz="2000" b="1" dirty="0">
                <a:solidFill>
                  <a:schemeClr val="tx1"/>
                </a:solidFill>
              </a:rPr>
              <a:t>with a </a:t>
            </a:r>
            <a:r>
              <a:rPr lang="en-US" sz="2000" b="1" i="1" dirty="0">
                <a:solidFill>
                  <a:schemeClr val="tx1"/>
                </a:solidFill>
              </a:rPr>
              <a:t>Women’s Revolutionary Law </a:t>
            </a:r>
            <a:r>
              <a:rPr lang="en-US" sz="2000" b="1" dirty="0">
                <a:solidFill>
                  <a:schemeClr val="tx1"/>
                </a:solidFill>
              </a:rPr>
              <a:t>(December 31, 1993) and also </a:t>
            </a:r>
            <a:r>
              <a:rPr lang="en-US" sz="2000" b="1" dirty="0" smtClean="0">
                <a:solidFill>
                  <a:schemeClr val="tx1"/>
                </a:solidFill>
              </a:rPr>
              <a:t>assumed the </a:t>
            </a:r>
            <a:r>
              <a:rPr lang="en-US" sz="2000" b="1" dirty="0">
                <a:solidFill>
                  <a:schemeClr val="tx1"/>
                </a:solidFill>
              </a:rPr>
              <a:t>title of </a:t>
            </a:r>
            <a:r>
              <a:rPr lang="en-US" sz="2000" b="1" dirty="0" err="1" smtClean="0">
                <a:solidFill>
                  <a:schemeClr val="tx1"/>
                </a:solidFill>
              </a:rPr>
              <a:t>Comandante</a:t>
            </a:r>
            <a:r>
              <a:rPr lang="en-US" sz="2000" b="1" dirty="0" smtClean="0">
                <a:solidFill>
                  <a:schemeClr val="tx1"/>
                </a:solidFill>
              </a:rPr>
              <a:t>.</a:t>
            </a:r>
          </a:p>
          <a:p>
            <a:r>
              <a:rPr lang="en-US" sz="2000" b="1" dirty="0" smtClean="0">
                <a:solidFill>
                  <a:schemeClr val="tx1"/>
                </a:solidFill>
              </a:rPr>
              <a:t>With </a:t>
            </a:r>
            <a:r>
              <a:rPr lang="en-US" sz="2000" b="1" dirty="0">
                <a:solidFill>
                  <a:schemeClr val="tx1"/>
                </a:solidFill>
              </a:rPr>
              <a:t>this, indigenous Zapatista women have claimed their </a:t>
            </a:r>
            <a:r>
              <a:rPr lang="en-US" sz="2000" b="1" dirty="0" smtClean="0">
                <a:solidFill>
                  <a:schemeClr val="tx1"/>
                </a:solidFill>
              </a:rPr>
              <a:t>active </a:t>
            </a:r>
            <a:r>
              <a:rPr lang="en-US" sz="2000" b="1" dirty="0">
                <a:solidFill>
                  <a:schemeClr val="tx1"/>
                </a:solidFill>
              </a:rPr>
              <a:t>role in the struggle against hierarchies and patriarchal relationships within </a:t>
            </a:r>
            <a:r>
              <a:rPr lang="en-US" sz="2000" b="1" dirty="0" smtClean="0">
                <a:solidFill>
                  <a:schemeClr val="tx1"/>
                </a:solidFill>
              </a:rPr>
              <a:t>indigenous tradition </a:t>
            </a:r>
            <a:r>
              <a:rPr lang="en-US" sz="2000" b="1" dirty="0">
                <a:solidFill>
                  <a:schemeClr val="tx1"/>
                </a:solidFill>
              </a:rPr>
              <a:t>and </a:t>
            </a:r>
            <a:r>
              <a:rPr lang="en-US" sz="2000" b="1" dirty="0" smtClean="0">
                <a:solidFill>
                  <a:schemeClr val="tx1"/>
                </a:solidFill>
              </a:rPr>
              <a:t>communities. </a:t>
            </a:r>
            <a:r>
              <a:rPr lang="en-US" sz="2000" b="1" u="sng" dirty="0" smtClean="0">
                <a:solidFill>
                  <a:schemeClr val="tx1"/>
                </a:solidFill>
              </a:rPr>
              <a:t>Tradition </a:t>
            </a:r>
            <a:r>
              <a:rPr lang="en-US" sz="2000" b="1" u="sng" dirty="0">
                <a:solidFill>
                  <a:schemeClr val="tx1"/>
                </a:solidFill>
              </a:rPr>
              <a:t>is not the mere repetition of the past</a:t>
            </a:r>
            <a:r>
              <a:rPr lang="en-US" sz="2000" b="1" dirty="0">
                <a:solidFill>
                  <a:schemeClr val="tx1"/>
                </a:solidFill>
              </a:rPr>
              <a:t>; it is rather </a:t>
            </a:r>
            <a:r>
              <a:rPr lang="en-US" sz="2000" b="1" u="sng" dirty="0" smtClean="0">
                <a:solidFill>
                  <a:schemeClr val="tx1"/>
                </a:solidFill>
              </a:rPr>
              <a:t>a dynamic </a:t>
            </a:r>
            <a:r>
              <a:rPr lang="en-US" sz="2000" b="1" u="sng" dirty="0">
                <a:solidFill>
                  <a:schemeClr val="tx1"/>
                </a:solidFill>
              </a:rPr>
              <a:t>net of practices</a:t>
            </a:r>
            <a:r>
              <a:rPr lang="en-US" sz="2000" b="1" dirty="0">
                <a:solidFill>
                  <a:schemeClr val="tx1"/>
                </a:solidFill>
              </a:rPr>
              <a:t> that connect different generations to what is understood as </a:t>
            </a:r>
            <a:r>
              <a:rPr lang="en-US" sz="2000" b="1" dirty="0" smtClean="0">
                <a:solidFill>
                  <a:schemeClr val="tx1"/>
                </a:solidFill>
              </a:rPr>
              <a:t>a common </a:t>
            </a:r>
            <a:r>
              <a:rPr lang="en-US" sz="2000" b="1" dirty="0">
                <a:solidFill>
                  <a:schemeClr val="tx1"/>
                </a:solidFill>
              </a:rPr>
              <a:t>legacy. It can be said that the vitality of a tradition lies in its ability to change </a:t>
            </a:r>
            <a:r>
              <a:rPr lang="en-US" sz="2000" b="1" dirty="0" smtClean="0">
                <a:solidFill>
                  <a:schemeClr val="tx1"/>
                </a:solidFill>
              </a:rPr>
              <a:t>in </a:t>
            </a:r>
            <a:r>
              <a:rPr lang="it-IT" sz="2000" b="1" dirty="0" smtClean="0">
                <a:solidFill>
                  <a:schemeClr val="tx1"/>
                </a:solidFill>
              </a:rPr>
              <a:t>light </a:t>
            </a:r>
            <a:r>
              <a:rPr lang="it-IT" sz="2000" b="1" dirty="0">
                <a:solidFill>
                  <a:schemeClr val="tx1"/>
                </a:solidFill>
              </a:rPr>
              <a:t>of new </a:t>
            </a:r>
            <a:r>
              <a:rPr lang="it-IT" sz="2000" b="1" dirty="0" err="1" smtClean="0">
                <a:solidFill>
                  <a:schemeClr val="tx1"/>
                </a:solidFill>
              </a:rPr>
              <a:t>challenges</a:t>
            </a:r>
            <a:r>
              <a:rPr lang="it-IT" sz="2000" b="1" dirty="0" smtClean="0">
                <a:solidFill>
                  <a:schemeClr val="tx1"/>
                </a:solidFill>
              </a:rPr>
              <a:t>.</a:t>
            </a:r>
            <a:endParaRPr lang="it-IT" sz="2000" b="1" dirty="0">
              <a:solidFill>
                <a:schemeClr val="tx1"/>
              </a:solidFill>
            </a:endParaRPr>
          </a:p>
        </p:txBody>
      </p:sp>
    </p:spTree>
    <p:extLst>
      <p:ext uri="{BB962C8B-B14F-4D97-AF65-F5344CB8AC3E}">
        <p14:creationId xmlns:p14="http://schemas.microsoft.com/office/powerpoint/2010/main" val="301831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448575"/>
            <a:ext cx="8911687" cy="595222"/>
          </a:xfrm>
        </p:spPr>
        <p:txBody>
          <a:bodyPr>
            <a:normAutofit fontScale="90000"/>
          </a:bodyPr>
          <a:lstStyle/>
          <a:p>
            <a:r>
              <a:rPr lang="it-IT" b="1" dirty="0" err="1" smtClean="0">
                <a:solidFill>
                  <a:schemeClr val="tx1"/>
                </a:solidFill>
              </a:rPr>
              <a:t>Tradition</a:t>
            </a:r>
            <a:r>
              <a:rPr lang="it-IT" b="1" dirty="0" smtClean="0">
                <a:solidFill>
                  <a:schemeClr val="tx1"/>
                </a:solidFill>
              </a:rPr>
              <a:t> and the </a:t>
            </a:r>
            <a:r>
              <a:rPr lang="it-IT" b="1" dirty="0" err="1" smtClean="0">
                <a:solidFill>
                  <a:schemeClr val="tx1"/>
                </a:solidFill>
              </a:rPr>
              <a:t>rights</a:t>
            </a:r>
            <a:r>
              <a:rPr lang="it-IT" b="1" dirty="0" smtClean="0">
                <a:solidFill>
                  <a:schemeClr val="tx1"/>
                </a:solidFill>
              </a:rPr>
              <a:t> of </a:t>
            </a:r>
            <a:r>
              <a:rPr lang="it-IT" b="1" dirty="0" err="1" smtClean="0">
                <a:solidFill>
                  <a:schemeClr val="tx1"/>
                </a:solidFill>
              </a:rPr>
              <a:t>women</a:t>
            </a:r>
            <a:endParaRPr lang="it-IT" b="1" dirty="0">
              <a:solidFill>
                <a:schemeClr val="tx1"/>
              </a:solidFill>
            </a:endParaRPr>
          </a:p>
        </p:txBody>
      </p:sp>
      <p:sp>
        <p:nvSpPr>
          <p:cNvPr id="3" name="Segnaposto contenuto 2"/>
          <p:cNvSpPr>
            <a:spLocks noGrp="1"/>
          </p:cNvSpPr>
          <p:nvPr>
            <p:ph idx="1"/>
          </p:nvPr>
        </p:nvSpPr>
        <p:spPr>
          <a:xfrm>
            <a:off x="1975449" y="1043798"/>
            <a:ext cx="9442899" cy="4942934"/>
          </a:xfrm>
        </p:spPr>
        <p:txBody>
          <a:bodyPr>
            <a:noAutofit/>
          </a:bodyPr>
          <a:lstStyle/>
          <a:p>
            <a:r>
              <a:rPr lang="en-US" sz="2000" b="1" dirty="0" smtClean="0">
                <a:solidFill>
                  <a:schemeClr val="tx1"/>
                </a:solidFill>
              </a:rPr>
              <a:t>Tradition </a:t>
            </a:r>
            <a:r>
              <a:rPr lang="en-US" sz="2000" b="1" dirty="0">
                <a:solidFill>
                  <a:schemeClr val="tx1"/>
                </a:solidFill>
              </a:rPr>
              <a:t>is </a:t>
            </a:r>
            <a:r>
              <a:rPr lang="en-US" sz="2000" b="1" dirty="0" smtClean="0">
                <a:solidFill>
                  <a:schemeClr val="tx1"/>
                </a:solidFill>
              </a:rPr>
              <a:t>not a destiny: it is open </a:t>
            </a:r>
            <a:r>
              <a:rPr lang="en-US" sz="2000" b="1" dirty="0">
                <a:solidFill>
                  <a:schemeClr val="tx1"/>
                </a:solidFill>
              </a:rPr>
              <a:t>to different outcomes; </a:t>
            </a:r>
            <a:r>
              <a:rPr lang="en-US" sz="2000" b="1" dirty="0" smtClean="0">
                <a:solidFill>
                  <a:schemeClr val="tx1"/>
                </a:solidFill>
              </a:rPr>
              <a:t>the political </a:t>
            </a:r>
            <a:r>
              <a:rPr lang="en-US" sz="2000" b="1" dirty="0">
                <a:solidFill>
                  <a:schemeClr val="tx1"/>
                </a:solidFill>
              </a:rPr>
              <a:t>challenge lies in considering it as a field of possibilities for opening up </a:t>
            </a:r>
            <a:r>
              <a:rPr lang="en-US" sz="2000" b="1" dirty="0" smtClean="0">
                <a:solidFill>
                  <a:schemeClr val="tx1"/>
                </a:solidFill>
              </a:rPr>
              <a:t>alternative trajectories </a:t>
            </a:r>
            <a:r>
              <a:rPr lang="en-US" sz="2000" b="1" dirty="0">
                <a:solidFill>
                  <a:schemeClr val="tx1"/>
                </a:solidFill>
              </a:rPr>
              <a:t>of modernity – just as the Zapatistas have done – and as the Zapatista </a:t>
            </a:r>
            <a:r>
              <a:rPr lang="en-US" sz="2000" b="1" dirty="0" smtClean="0">
                <a:solidFill>
                  <a:schemeClr val="tx1"/>
                </a:solidFill>
              </a:rPr>
              <a:t>women did </a:t>
            </a:r>
            <a:r>
              <a:rPr lang="en-US" sz="2000" b="1" dirty="0">
                <a:solidFill>
                  <a:schemeClr val="tx1"/>
                </a:solidFill>
              </a:rPr>
              <a:t>in May 1994, in San </a:t>
            </a:r>
            <a:r>
              <a:rPr lang="en-US" sz="2000" b="1" dirty="0" err="1">
                <a:solidFill>
                  <a:schemeClr val="tx1"/>
                </a:solidFill>
              </a:rPr>
              <a:t>Cristóbal</a:t>
            </a:r>
            <a:r>
              <a:rPr lang="en-US" sz="2000" b="1" dirty="0">
                <a:solidFill>
                  <a:schemeClr val="tx1"/>
                </a:solidFill>
              </a:rPr>
              <a:t> de las Casas, in a workshop entitled “The Rights </a:t>
            </a:r>
            <a:r>
              <a:rPr lang="en-US" sz="2000" b="1" dirty="0" smtClean="0">
                <a:solidFill>
                  <a:schemeClr val="tx1"/>
                </a:solidFill>
              </a:rPr>
              <a:t>of Women </a:t>
            </a:r>
            <a:r>
              <a:rPr lang="en-US" sz="2000" b="1" dirty="0">
                <a:solidFill>
                  <a:schemeClr val="tx1"/>
                </a:solidFill>
              </a:rPr>
              <a:t>with our Customs and Traditions.” </a:t>
            </a:r>
            <a:endParaRPr lang="en-US" sz="2000" b="1" dirty="0" smtClean="0">
              <a:solidFill>
                <a:schemeClr val="tx1"/>
              </a:solidFill>
            </a:endParaRPr>
          </a:p>
          <a:p>
            <a:r>
              <a:rPr lang="en-US" sz="2000" b="1" dirty="0" smtClean="0">
                <a:solidFill>
                  <a:schemeClr val="tx1"/>
                </a:solidFill>
              </a:rPr>
              <a:t>Their </a:t>
            </a:r>
            <a:r>
              <a:rPr lang="en-US" sz="2000" b="1" dirty="0">
                <a:solidFill>
                  <a:schemeClr val="tx1"/>
                </a:solidFill>
              </a:rPr>
              <a:t>approach has two particularly </a:t>
            </a:r>
            <a:r>
              <a:rPr lang="en-US" sz="2000" b="1" dirty="0" smtClean="0">
                <a:solidFill>
                  <a:schemeClr val="tx1"/>
                </a:solidFill>
              </a:rPr>
              <a:t>important elements:</a:t>
            </a:r>
          </a:p>
          <a:p>
            <a:pPr>
              <a:buAutoNum type="arabicParenR"/>
            </a:pPr>
            <a:r>
              <a:rPr lang="en-US" sz="2000" b="1" dirty="0" smtClean="0">
                <a:solidFill>
                  <a:schemeClr val="tx1"/>
                </a:solidFill>
              </a:rPr>
              <a:t>it </a:t>
            </a:r>
            <a:r>
              <a:rPr lang="en-US" sz="2000" b="1" dirty="0">
                <a:solidFill>
                  <a:schemeClr val="tx1"/>
                </a:solidFill>
              </a:rPr>
              <a:t>takes inspiration from </a:t>
            </a:r>
            <a:r>
              <a:rPr lang="en-US" sz="2000" b="1" u="sng" dirty="0">
                <a:solidFill>
                  <a:schemeClr val="tx1"/>
                </a:solidFill>
              </a:rPr>
              <a:t>the agency of individuals and groups</a:t>
            </a:r>
            <a:r>
              <a:rPr lang="en-US" sz="2000" b="1" dirty="0">
                <a:solidFill>
                  <a:schemeClr val="tx1"/>
                </a:solidFill>
              </a:rPr>
              <a:t>, rather </a:t>
            </a:r>
            <a:r>
              <a:rPr lang="en-US" sz="2000" b="1" dirty="0" smtClean="0">
                <a:solidFill>
                  <a:schemeClr val="tx1"/>
                </a:solidFill>
              </a:rPr>
              <a:t>than assuming </a:t>
            </a:r>
            <a:r>
              <a:rPr lang="en-US" sz="2000" b="1" dirty="0">
                <a:solidFill>
                  <a:schemeClr val="tx1"/>
                </a:solidFill>
              </a:rPr>
              <a:t>women to be a passive subject or a victim to be protected and integrated into </a:t>
            </a:r>
            <a:r>
              <a:rPr lang="en-US" sz="2000" b="1" dirty="0" smtClean="0">
                <a:solidFill>
                  <a:schemeClr val="tx1"/>
                </a:solidFill>
              </a:rPr>
              <a:t>the institution </a:t>
            </a:r>
            <a:r>
              <a:rPr lang="en-US" sz="2000" b="1" dirty="0">
                <a:solidFill>
                  <a:schemeClr val="tx1"/>
                </a:solidFill>
              </a:rPr>
              <a:t>– no less violent – of the Western state and the system of individual </a:t>
            </a:r>
            <a:r>
              <a:rPr lang="en-US" sz="2000" b="1" dirty="0" smtClean="0">
                <a:solidFill>
                  <a:schemeClr val="tx1"/>
                </a:solidFill>
              </a:rPr>
              <a:t>rights.</a:t>
            </a:r>
          </a:p>
          <a:p>
            <a:pPr>
              <a:buAutoNum type="arabicParenR"/>
            </a:pPr>
            <a:r>
              <a:rPr lang="en-US" sz="2000" b="1" dirty="0" smtClean="0">
                <a:solidFill>
                  <a:schemeClr val="tx1"/>
                </a:solidFill>
              </a:rPr>
              <a:t>it </a:t>
            </a:r>
            <a:r>
              <a:rPr lang="en-US" sz="2000" b="1" dirty="0">
                <a:solidFill>
                  <a:schemeClr val="tx1"/>
                </a:solidFill>
              </a:rPr>
              <a:t>assumes the dynamic character of tradition. The Zapatistas, referring </a:t>
            </a:r>
            <a:r>
              <a:rPr lang="en-US" sz="2000" b="1" dirty="0" smtClean="0">
                <a:solidFill>
                  <a:schemeClr val="tx1"/>
                </a:solidFill>
              </a:rPr>
              <a:t>to indigenous </a:t>
            </a:r>
            <a:r>
              <a:rPr lang="en-US" sz="2000" b="1" dirty="0">
                <a:solidFill>
                  <a:schemeClr val="tx1"/>
                </a:solidFill>
              </a:rPr>
              <a:t>traditions, show us that tradition is a living thing which one can look at not </a:t>
            </a:r>
            <a:r>
              <a:rPr lang="en-US" sz="2000" b="1" dirty="0" smtClean="0">
                <a:solidFill>
                  <a:schemeClr val="tx1"/>
                </a:solidFill>
              </a:rPr>
              <a:t>only as </a:t>
            </a:r>
            <a:r>
              <a:rPr lang="en-US" sz="2000" b="1" dirty="0">
                <a:solidFill>
                  <a:schemeClr val="tx1"/>
                </a:solidFill>
              </a:rPr>
              <a:t>a nightmare that weighs on the brain of the living, but as a possible link between </a:t>
            </a:r>
            <a:r>
              <a:rPr lang="en-US" sz="2000" b="1" dirty="0" smtClean="0">
                <a:solidFill>
                  <a:schemeClr val="tx1"/>
                </a:solidFill>
              </a:rPr>
              <a:t>a political </a:t>
            </a:r>
            <a:r>
              <a:rPr lang="en-US" sz="2000" b="1" dirty="0">
                <a:solidFill>
                  <a:schemeClr val="tx1"/>
                </a:solidFill>
              </a:rPr>
              <a:t>experiment of the present and forms of life which are alternative to the </a:t>
            </a:r>
            <a:r>
              <a:rPr lang="en-US" sz="2000" b="1" dirty="0" smtClean="0">
                <a:solidFill>
                  <a:schemeClr val="tx1"/>
                </a:solidFill>
              </a:rPr>
              <a:t>trajectory </a:t>
            </a:r>
            <a:r>
              <a:rPr lang="it-IT" sz="2000" b="1" dirty="0" smtClean="0">
                <a:solidFill>
                  <a:schemeClr val="tx1"/>
                </a:solidFill>
              </a:rPr>
              <a:t>of </a:t>
            </a:r>
            <a:r>
              <a:rPr lang="it-IT" sz="2000" b="1" dirty="0" err="1">
                <a:solidFill>
                  <a:schemeClr val="tx1"/>
                </a:solidFill>
              </a:rPr>
              <a:t>capitalist</a:t>
            </a:r>
            <a:r>
              <a:rPr lang="it-IT" sz="2000" b="1" dirty="0">
                <a:solidFill>
                  <a:schemeClr val="tx1"/>
                </a:solidFill>
              </a:rPr>
              <a:t> </a:t>
            </a:r>
            <a:r>
              <a:rPr lang="it-IT" sz="2000" b="1" dirty="0" err="1">
                <a:solidFill>
                  <a:schemeClr val="tx1"/>
                </a:solidFill>
              </a:rPr>
              <a:t>modernity</a:t>
            </a:r>
            <a:r>
              <a:rPr lang="it-IT" sz="2000" b="1" dirty="0">
                <a:solidFill>
                  <a:schemeClr val="tx1"/>
                </a:solidFill>
              </a:rPr>
              <a:t>.</a:t>
            </a:r>
            <a:endParaRPr lang="it-IT" sz="2000" b="1" dirty="0">
              <a:solidFill>
                <a:schemeClr val="tx1"/>
              </a:solidFill>
            </a:endParaRPr>
          </a:p>
        </p:txBody>
      </p:sp>
    </p:spTree>
    <p:extLst>
      <p:ext uri="{BB962C8B-B14F-4D97-AF65-F5344CB8AC3E}">
        <p14:creationId xmlns:p14="http://schemas.microsoft.com/office/powerpoint/2010/main" val="1393587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38864"/>
          </a:xfrm>
        </p:spPr>
        <p:txBody>
          <a:bodyPr/>
          <a:lstStyle/>
          <a:p>
            <a:r>
              <a:rPr lang="it-IT" b="1" dirty="0" err="1" smtClean="0">
                <a:solidFill>
                  <a:schemeClr val="tx1"/>
                </a:solidFill>
              </a:rPr>
              <a:t>Fighting</a:t>
            </a:r>
            <a:r>
              <a:rPr lang="it-IT" b="1" dirty="0" smtClean="0">
                <a:solidFill>
                  <a:schemeClr val="tx1"/>
                </a:solidFill>
              </a:rPr>
              <a:t> with the dead</a:t>
            </a:r>
            <a:endParaRPr lang="it-IT" b="1" dirty="0">
              <a:solidFill>
                <a:schemeClr val="tx1"/>
              </a:solidFill>
            </a:endParaRPr>
          </a:p>
        </p:txBody>
      </p:sp>
      <p:sp>
        <p:nvSpPr>
          <p:cNvPr id="3" name="Segnaposto contenuto 2"/>
          <p:cNvSpPr>
            <a:spLocks noGrp="1"/>
          </p:cNvSpPr>
          <p:nvPr>
            <p:ph idx="1"/>
          </p:nvPr>
        </p:nvSpPr>
        <p:spPr>
          <a:xfrm>
            <a:off x="2165230" y="1604513"/>
            <a:ext cx="9339382" cy="4306709"/>
          </a:xfrm>
        </p:spPr>
        <p:txBody>
          <a:bodyPr>
            <a:noAutofit/>
          </a:bodyPr>
          <a:lstStyle/>
          <a:p>
            <a:r>
              <a:rPr lang="en-US" sz="2000" b="1" dirty="0">
                <a:solidFill>
                  <a:schemeClr val="tx1"/>
                </a:solidFill>
              </a:rPr>
              <a:t>Evoking the indigenous tradition and the Mexican </a:t>
            </a:r>
            <a:r>
              <a:rPr lang="en-US" sz="2000" b="1" dirty="0" smtClean="0">
                <a:solidFill>
                  <a:schemeClr val="tx1"/>
                </a:solidFill>
              </a:rPr>
              <a:t>Revolution of </a:t>
            </a:r>
            <a:r>
              <a:rPr lang="en-US" sz="2000" b="1" dirty="0">
                <a:solidFill>
                  <a:schemeClr val="tx1"/>
                </a:solidFill>
              </a:rPr>
              <a:t>1910, the Zapatistas gather their energy for their current experiment with democracy </a:t>
            </a:r>
            <a:r>
              <a:rPr lang="en-US" sz="2000" b="1" dirty="0" smtClean="0">
                <a:solidFill>
                  <a:schemeClr val="tx1"/>
                </a:solidFill>
              </a:rPr>
              <a:t>to complete </a:t>
            </a:r>
            <a:r>
              <a:rPr lang="en-US" sz="2000" b="1" dirty="0">
                <a:solidFill>
                  <a:schemeClr val="tx1"/>
                </a:solidFill>
              </a:rPr>
              <a:t>what was interrupted in the first Mexican Revolution: the structure of </a:t>
            </a:r>
            <a:r>
              <a:rPr lang="en-US" sz="2000" b="1" dirty="0" smtClean="0">
                <a:solidFill>
                  <a:schemeClr val="tx1"/>
                </a:solidFill>
              </a:rPr>
              <a:t>authority in </a:t>
            </a:r>
            <a:r>
              <a:rPr lang="en-US" sz="2000" b="1" dirty="0">
                <a:solidFill>
                  <a:schemeClr val="tx1"/>
                </a:solidFill>
              </a:rPr>
              <a:t>local councils, and the configuration of property relations according to “custom and </a:t>
            </a:r>
            <a:r>
              <a:rPr lang="en-US" sz="2000" b="1" dirty="0" smtClean="0">
                <a:solidFill>
                  <a:schemeClr val="tx1"/>
                </a:solidFill>
              </a:rPr>
              <a:t>the usage </a:t>
            </a:r>
            <a:r>
              <a:rPr lang="en-US" sz="2000" b="1" dirty="0">
                <a:solidFill>
                  <a:schemeClr val="tx1"/>
                </a:solidFill>
              </a:rPr>
              <a:t>of each pueblo,” beyond private ownership and nationalization</a:t>
            </a:r>
            <a:r>
              <a:rPr lang="en-US" sz="2000" b="1" dirty="0" smtClean="0">
                <a:solidFill>
                  <a:schemeClr val="tx1"/>
                </a:solidFill>
              </a:rPr>
              <a:t>. </a:t>
            </a:r>
            <a:r>
              <a:rPr lang="en-US" sz="2000" b="1" dirty="0">
                <a:solidFill>
                  <a:schemeClr val="tx1"/>
                </a:solidFill>
              </a:rPr>
              <a:t>What is essential in the Zapatista insurgency is </a:t>
            </a:r>
            <a:r>
              <a:rPr lang="en-US" sz="2000" b="1" u="sng" dirty="0">
                <a:solidFill>
                  <a:schemeClr val="tx1"/>
                </a:solidFill>
              </a:rPr>
              <a:t>the </a:t>
            </a:r>
            <a:r>
              <a:rPr lang="en-US" sz="2000" b="1" u="sng" dirty="0" smtClean="0">
                <a:solidFill>
                  <a:schemeClr val="tx1"/>
                </a:solidFill>
              </a:rPr>
              <a:t>call to </a:t>
            </a:r>
            <a:r>
              <a:rPr lang="en-US" sz="2000" b="1" u="sng" dirty="0">
                <a:solidFill>
                  <a:schemeClr val="tx1"/>
                </a:solidFill>
              </a:rPr>
              <a:t>a legacy—as energy for re-imagining the present</a:t>
            </a:r>
            <a:r>
              <a:rPr lang="en-US" sz="2000" b="1" dirty="0" smtClean="0">
                <a:solidFill>
                  <a:schemeClr val="tx1"/>
                </a:solidFill>
              </a:rPr>
              <a:t>.</a:t>
            </a:r>
          </a:p>
          <a:p>
            <a:r>
              <a:rPr lang="en-US" sz="2000" b="1" dirty="0">
                <a:solidFill>
                  <a:schemeClr val="tx1"/>
                </a:solidFill>
              </a:rPr>
              <a:t>The Zapatistas know they are not alone. Not just because of the solidarity </a:t>
            </a:r>
            <a:r>
              <a:rPr lang="en-US" sz="2000" b="1" dirty="0" smtClean="0">
                <a:solidFill>
                  <a:schemeClr val="tx1"/>
                </a:solidFill>
              </a:rPr>
              <a:t>of international </a:t>
            </a:r>
            <a:r>
              <a:rPr lang="en-US" sz="2000" b="1" dirty="0">
                <a:solidFill>
                  <a:schemeClr val="tx1"/>
                </a:solidFill>
              </a:rPr>
              <a:t>groups and associations but, most importantly, because they revive </a:t>
            </a:r>
            <a:r>
              <a:rPr lang="en-US" sz="2000" b="1" dirty="0" smtClean="0">
                <a:solidFill>
                  <a:schemeClr val="tx1"/>
                </a:solidFill>
              </a:rPr>
              <a:t>past attempts </a:t>
            </a:r>
            <a:r>
              <a:rPr lang="en-US" sz="2000" b="1" dirty="0">
                <a:solidFill>
                  <a:schemeClr val="tx1"/>
                </a:solidFill>
              </a:rPr>
              <a:t>at liberation that are finally free to achieve, in the present, what was repressed </a:t>
            </a:r>
            <a:r>
              <a:rPr lang="en-US" sz="2000" b="1" dirty="0" smtClean="0">
                <a:solidFill>
                  <a:schemeClr val="tx1"/>
                </a:solidFill>
              </a:rPr>
              <a:t>in the </a:t>
            </a:r>
            <a:r>
              <a:rPr lang="en-US" sz="2000" b="1" dirty="0">
                <a:solidFill>
                  <a:schemeClr val="tx1"/>
                </a:solidFill>
              </a:rPr>
              <a:t>past. “The dead, our dead, will speak through our voice, so alone and so forgotten, </a:t>
            </a:r>
            <a:r>
              <a:rPr lang="en-US" sz="2000" b="1" dirty="0" smtClean="0">
                <a:solidFill>
                  <a:schemeClr val="tx1"/>
                </a:solidFill>
              </a:rPr>
              <a:t>so dead </a:t>
            </a:r>
            <a:r>
              <a:rPr lang="en-US" sz="2000" b="1" dirty="0">
                <a:solidFill>
                  <a:schemeClr val="tx1"/>
                </a:solidFill>
              </a:rPr>
              <a:t>and yet so alive in our voice and in our steps.”</a:t>
            </a:r>
            <a:endParaRPr lang="it-IT" sz="2000" b="1" dirty="0">
              <a:solidFill>
                <a:schemeClr val="tx1"/>
              </a:solidFill>
            </a:endParaRPr>
          </a:p>
        </p:txBody>
      </p:sp>
    </p:spTree>
    <p:extLst>
      <p:ext uri="{BB962C8B-B14F-4D97-AF65-F5344CB8AC3E}">
        <p14:creationId xmlns:p14="http://schemas.microsoft.com/office/powerpoint/2010/main" val="1024863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319178"/>
            <a:ext cx="8911687" cy="741871"/>
          </a:xfrm>
        </p:spPr>
        <p:txBody>
          <a:bodyPr/>
          <a:lstStyle/>
          <a:p>
            <a:r>
              <a:rPr lang="it-IT" b="1" dirty="0" err="1" smtClean="0">
                <a:solidFill>
                  <a:schemeClr val="tx1"/>
                </a:solidFill>
              </a:rPr>
              <a:t>Universality</a:t>
            </a:r>
            <a:r>
              <a:rPr lang="it-IT" b="1" dirty="0" smtClean="0">
                <a:solidFill>
                  <a:schemeClr val="tx1"/>
                </a:solidFill>
              </a:rPr>
              <a:t> </a:t>
            </a:r>
            <a:r>
              <a:rPr lang="it-IT" b="1" dirty="0" err="1" smtClean="0">
                <a:solidFill>
                  <a:schemeClr val="tx1"/>
                </a:solidFill>
              </a:rPr>
              <a:t>against</a:t>
            </a:r>
            <a:r>
              <a:rPr lang="it-IT" b="1" dirty="0" smtClean="0">
                <a:solidFill>
                  <a:schemeClr val="tx1"/>
                </a:solidFill>
              </a:rPr>
              <a:t> </a:t>
            </a:r>
            <a:r>
              <a:rPr lang="it-IT" b="1" dirty="0" err="1">
                <a:solidFill>
                  <a:schemeClr val="tx1"/>
                </a:solidFill>
              </a:rPr>
              <a:t>U</a:t>
            </a:r>
            <a:r>
              <a:rPr lang="it-IT" b="1" dirty="0" err="1" smtClean="0">
                <a:solidFill>
                  <a:schemeClr val="tx1"/>
                </a:solidFill>
              </a:rPr>
              <a:t>niversalism</a:t>
            </a:r>
            <a:endParaRPr lang="it-IT" b="1" dirty="0">
              <a:solidFill>
                <a:schemeClr val="tx1"/>
              </a:solidFill>
            </a:endParaRPr>
          </a:p>
        </p:txBody>
      </p:sp>
      <p:sp>
        <p:nvSpPr>
          <p:cNvPr id="3" name="Segnaposto contenuto 2"/>
          <p:cNvSpPr>
            <a:spLocks noGrp="1"/>
          </p:cNvSpPr>
          <p:nvPr>
            <p:ph idx="1"/>
          </p:nvPr>
        </p:nvSpPr>
        <p:spPr>
          <a:xfrm>
            <a:off x="2592925" y="1233577"/>
            <a:ext cx="8911687" cy="4677645"/>
          </a:xfrm>
        </p:spPr>
        <p:txBody>
          <a:bodyPr>
            <a:noAutofit/>
          </a:bodyPr>
          <a:lstStyle/>
          <a:p>
            <a:r>
              <a:rPr lang="en-US" sz="2000" b="1" dirty="0">
                <a:solidFill>
                  <a:schemeClr val="tx1"/>
                </a:solidFill>
              </a:rPr>
              <a:t>In the struggle of the present, </a:t>
            </a:r>
            <a:r>
              <a:rPr lang="en-US" sz="2000" b="1" dirty="0" smtClean="0">
                <a:solidFill>
                  <a:schemeClr val="tx1"/>
                </a:solidFill>
              </a:rPr>
              <a:t>the dead </a:t>
            </a:r>
            <a:r>
              <a:rPr lang="en-US" sz="2000" b="1" dirty="0">
                <a:solidFill>
                  <a:schemeClr val="tx1"/>
                </a:solidFill>
              </a:rPr>
              <a:t>live again and take the living by the hand as their contemporaries, to bring forward </a:t>
            </a:r>
            <a:r>
              <a:rPr lang="en-US" sz="2000" b="1" dirty="0" smtClean="0">
                <a:solidFill>
                  <a:schemeClr val="tx1"/>
                </a:solidFill>
              </a:rPr>
              <a:t>a different </a:t>
            </a:r>
            <a:r>
              <a:rPr lang="en-US" sz="2000" b="1" dirty="0">
                <a:solidFill>
                  <a:schemeClr val="tx1"/>
                </a:solidFill>
              </a:rPr>
              <a:t>world. What characterizes and distinguishes universality from universalism </a:t>
            </a:r>
            <a:r>
              <a:rPr lang="en-US" sz="2000" b="1" dirty="0" smtClean="0">
                <a:solidFill>
                  <a:schemeClr val="tx1"/>
                </a:solidFill>
              </a:rPr>
              <a:t>is this</a:t>
            </a:r>
            <a:r>
              <a:rPr lang="en-US" sz="2000" b="1" dirty="0">
                <a:solidFill>
                  <a:schemeClr val="tx1"/>
                </a:solidFill>
              </a:rPr>
              <a:t>: it not only refers to space in a different way, it exceeds the provincialism of time </a:t>
            </a:r>
            <a:r>
              <a:rPr lang="en-US" sz="2000" b="1" dirty="0" smtClean="0">
                <a:solidFill>
                  <a:schemeClr val="tx1"/>
                </a:solidFill>
              </a:rPr>
              <a:t>that absolutizes </a:t>
            </a:r>
            <a:r>
              <a:rPr lang="en-US" sz="2000" b="1" dirty="0">
                <a:solidFill>
                  <a:schemeClr val="tx1"/>
                </a:solidFill>
              </a:rPr>
              <a:t>the present, confining the past to museums unconcerned with how it will </a:t>
            </a:r>
            <a:r>
              <a:rPr lang="en-US" sz="2000" b="1" dirty="0" smtClean="0">
                <a:solidFill>
                  <a:schemeClr val="tx1"/>
                </a:solidFill>
              </a:rPr>
              <a:t>leave the </a:t>
            </a:r>
            <a:r>
              <a:rPr lang="en-US" sz="2000" b="1" dirty="0">
                <a:solidFill>
                  <a:schemeClr val="tx1"/>
                </a:solidFill>
              </a:rPr>
              <a:t>world to future </a:t>
            </a:r>
            <a:r>
              <a:rPr lang="en-US" sz="2000" b="1" dirty="0" smtClean="0">
                <a:solidFill>
                  <a:schemeClr val="tx1"/>
                </a:solidFill>
              </a:rPr>
              <a:t>generations.</a:t>
            </a:r>
          </a:p>
          <a:p>
            <a:r>
              <a:rPr lang="en-US" sz="2000" b="1" dirty="0" smtClean="0">
                <a:solidFill>
                  <a:schemeClr val="tx1"/>
                </a:solidFill>
              </a:rPr>
              <a:t>Dominant </a:t>
            </a:r>
            <a:r>
              <a:rPr lang="en-US" sz="2000" b="1" dirty="0">
                <a:solidFill>
                  <a:schemeClr val="tx1"/>
                </a:solidFill>
              </a:rPr>
              <a:t>modernity has its universalism that conceals the alternative </a:t>
            </a:r>
            <a:r>
              <a:rPr lang="en-US" sz="2000" b="1" dirty="0" smtClean="0">
                <a:solidFill>
                  <a:schemeClr val="tx1"/>
                </a:solidFill>
              </a:rPr>
              <a:t>trajectories of </a:t>
            </a:r>
            <a:r>
              <a:rPr lang="en-US" sz="2000" b="1" dirty="0">
                <a:solidFill>
                  <a:schemeClr val="tx1"/>
                </a:solidFill>
              </a:rPr>
              <a:t>the “dispossessed of </a:t>
            </a:r>
            <a:r>
              <a:rPr lang="en-US" sz="2000" b="1" dirty="0" smtClean="0">
                <a:solidFill>
                  <a:schemeClr val="tx1"/>
                </a:solidFill>
              </a:rPr>
              <a:t>history” </a:t>
            </a:r>
            <a:r>
              <a:rPr lang="en-US" sz="2000" b="1" dirty="0">
                <a:solidFill>
                  <a:schemeClr val="tx1"/>
                </a:solidFill>
              </a:rPr>
              <a:t>which, in Europe and in the colonies, indicated </a:t>
            </a:r>
            <a:r>
              <a:rPr lang="en-US" sz="2000" b="1" dirty="0" smtClean="0">
                <a:solidFill>
                  <a:schemeClr val="tx1"/>
                </a:solidFill>
              </a:rPr>
              <a:t>a different </a:t>
            </a:r>
            <a:r>
              <a:rPr lang="en-US" sz="2000" b="1" dirty="0">
                <a:solidFill>
                  <a:schemeClr val="tx1"/>
                </a:solidFill>
              </a:rPr>
              <a:t>historical trajectory for modernity. From the standpoint of dominant </a:t>
            </a:r>
            <a:r>
              <a:rPr lang="en-US" sz="2000" b="1" dirty="0" smtClean="0">
                <a:solidFill>
                  <a:schemeClr val="tx1"/>
                </a:solidFill>
              </a:rPr>
              <a:t>universalism, anything </a:t>
            </a:r>
            <a:r>
              <a:rPr lang="en-US" sz="2000" b="1" dirty="0">
                <a:solidFill>
                  <a:schemeClr val="tx1"/>
                </a:solidFill>
              </a:rPr>
              <a:t>that could show other historical directions becomes marginalized as a </a:t>
            </a:r>
            <a:r>
              <a:rPr lang="en-US" sz="2000" b="1" dirty="0" smtClean="0">
                <a:solidFill>
                  <a:schemeClr val="tx1"/>
                </a:solidFill>
              </a:rPr>
              <a:t>deviation, irrational </a:t>
            </a:r>
            <a:r>
              <a:rPr lang="en-US" sz="2000" b="1" dirty="0">
                <a:solidFill>
                  <a:schemeClr val="tx1"/>
                </a:solidFill>
              </a:rPr>
              <a:t>or pre-modern </a:t>
            </a:r>
            <a:r>
              <a:rPr lang="en-US" sz="2000" b="1" dirty="0" smtClean="0">
                <a:solidFill>
                  <a:schemeClr val="tx1"/>
                </a:solidFill>
              </a:rPr>
              <a:t>backwardness.</a:t>
            </a:r>
          </a:p>
        </p:txBody>
      </p:sp>
    </p:spTree>
    <p:extLst>
      <p:ext uri="{BB962C8B-B14F-4D97-AF65-F5344CB8AC3E}">
        <p14:creationId xmlns:p14="http://schemas.microsoft.com/office/powerpoint/2010/main" val="2824924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91109" y="672860"/>
            <a:ext cx="9313503" cy="5238362"/>
          </a:xfrm>
        </p:spPr>
        <p:txBody>
          <a:bodyPr>
            <a:noAutofit/>
          </a:bodyPr>
          <a:lstStyle/>
          <a:p>
            <a:r>
              <a:rPr lang="en-US" sz="1900" b="1" dirty="0">
                <a:solidFill>
                  <a:schemeClr val="tx1"/>
                </a:solidFill>
              </a:rPr>
              <a:t>But having abandoned the </a:t>
            </a:r>
            <a:r>
              <a:rPr lang="en-US" sz="1900" b="1" dirty="0" err="1">
                <a:solidFill>
                  <a:schemeClr val="tx1"/>
                </a:solidFill>
              </a:rPr>
              <a:t>unilinear</a:t>
            </a:r>
            <a:r>
              <a:rPr lang="en-US" sz="1900" b="1" dirty="0">
                <a:solidFill>
                  <a:schemeClr val="tx1"/>
                </a:solidFill>
              </a:rPr>
              <a:t> philosophy of history, it makes no sense to classify events into modern and pre-modern ones. They exist elsewhere with respect to the dominant modernity. And this elsewhere is not spatial or geographical. It is above all temporal. Events are like temporal trajectories that, in their difference, share the same experiment</a:t>
            </a:r>
            <a:r>
              <a:rPr lang="en-US" sz="1900" b="1" dirty="0" smtClean="0">
                <a:solidFill>
                  <a:schemeClr val="tx1"/>
                </a:solidFill>
              </a:rPr>
              <a:t>.</a:t>
            </a:r>
          </a:p>
          <a:p>
            <a:r>
              <a:rPr lang="en-US" sz="1900" b="1" dirty="0">
                <a:solidFill>
                  <a:schemeClr val="tx1"/>
                </a:solidFill>
              </a:rPr>
              <a:t>A Zapatista document stated that “there are </a:t>
            </a:r>
            <a:r>
              <a:rPr lang="en-US" sz="1900" b="1" dirty="0" smtClean="0">
                <a:solidFill>
                  <a:schemeClr val="tx1"/>
                </a:solidFill>
              </a:rPr>
              <a:t>different paths </a:t>
            </a:r>
            <a:r>
              <a:rPr lang="en-US" sz="1900" b="1" dirty="0">
                <a:solidFill>
                  <a:schemeClr val="tx1"/>
                </a:solidFill>
              </a:rPr>
              <a:t>but one longing: Freedom! Democracy! Justice!” </a:t>
            </a:r>
            <a:r>
              <a:rPr lang="en-US" sz="1900" b="1" dirty="0" smtClean="0">
                <a:solidFill>
                  <a:schemeClr val="tx1"/>
                </a:solidFill>
              </a:rPr>
              <a:t>If </a:t>
            </a:r>
            <a:r>
              <a:rPr lang="en-US" sz="1900" b="1" dirty="0">
                <a:solidFill>
                  <a:schemeClr val="tx1"/>
                </a:solidFill>
              </a:rPr>
              <a:t>nation-states </a:t>
            </a:r>
            <a:r>
              <a:rPr lang="en-US" sz="1900" b="1" dirty="0" smtClean="0">
                <a:solidFill>
                  <a:schemeClr val="tx1"/>
                </a:solidFill>
              </a:rPr>
              <a:t>have differentiated </a:t>
            </a:r>
            <a:r>
              <a:rPr lang="en-US" sz="1900" b="1" dirty="0">
                <a:solidFill>
                  <a:schemeClr val="tx1"/>
                </a:solidFill>
              </a:rPr>
              <a:t>themselves in terms of national languages and cultures, in reality </a:t>
            </a:r>
            <a:r>
              <a:rPr lang="en-US" sz="1900" b="1" u="sng" dirty="0">
                <a:solidFill>
                  <a:schemeClr val="tx1"/>
                </a:solidFill>
              </a:rPr>
              <a:t>the </a:t>
            </a:r>
            <a:r>
              <a:rPr lang="en-US" sz="1900" b="1" u="sng" dirty="0" smtClean="0">
                <a:solidFill>
                  <a:schemeClr val="tx1"/>
                </a:solidFill>
              </a:rPr>
              <a:t>state has </a:t>
            </a:r>
            <a:r>
              <a:rPr lang="en-US" sz="1900" b="1" u="sng" dirty="0">
                <a:solidFill>
                  <a:schemeClr val="tx1"/>
                </a:solidFill>
              </a:rPr>
              <a:t>established itself as the sole political model that has replicated itself in all parts of </a:t>
            </a:r>
            <a:r>
              <a:rPr lang="en-US" sz="1900" b="1" u="sng" dirty="0" smtClean="0">
                <a:solidFill>
                  <a:schemeClr val="tx1"/>
                </a:solidFill>
              </a:rPr>
              <a:t>the world</a:t>
            </a:r>
            <a:r>
              <a:rPr lang="en-US" sz="1900" b="1" dirty="0" smtClean="0">
                <a:solidFill>
                  <a:schemeClr val="tx1"/>
                </a:solidFill>
              </a:rPr>
              <a:t>.</a:t>
            </a:r>
          </a:p>
          <a:p>
            <a:r>
              <a:rPr lang="en-US" sz="1900" b="1" dirty="0" smtClean="0">
                <a:solidFill>
                  <a:schemeClr val="tx1"/>
                </a:solidFill>
              </a:rPr>
              <a:t>Indeed</a:t>
            </a:r>
            <a:r>
              <a:rPr lang="en-US" sz="1900" b="1" dirty="0">
                <a:solidFill>
                  <a:schemeClr val="tx1"/>
                </a:solidFill>
              </a:rPr>
              <a:t>, the rhythm of Western modernity is characterized by </a:t>
            </a:r>
            <a:r>
              <a:rPr lang="en-US" sz="1900" b="1" u="sng" dirty="0">
                <a:solidFill>
                  <a:schemeClr val="tx1"/>
                </a:solidFill>
              </a:rPr>
              <a:t>an enormous </a:t>
            </a:r>
            <a:r>
              <a:rPr lang="en-US" sz="1900" b="1" u="sng" dirty="0" smtClean="0">
                <a:solidFill>
                  <a:schemeClr val="tx1"/>
                </a:solidFill>
              </a:rPr>
              <a:t>process of </a:t>
            </a:r>
            <a:r>
              <a:rPr lang="en-US" sz="1900" b="1" u="sng" dirty="0" err="1">
                <a:solidFill>
                  <a:schemeClr val="tx1"/>
                </a:solidFill>
              </a:rPr>
              <a:t>singularization</a:t>
            </a:r>
            <a:r>
              <a:rPr lang="en-US" sz="1900" b="1" dirty="0">
                <a:solidFill>
                  <a:schemeClr val="tx1"/>
                </a:solidFill>
              </a:rPr>
              <a:t>: not only have histories been subsumed under the singular collective </a:t>
            </a:r>
            <a:r>
              <a:rPr lang="en-US" sz="1900" b="1" dirty="0" smtClean="0">
                <a:solidFill>
                  <a:schemeClr val="tx1"/>
                </a:solidFill>
              </a:rPr>
              <a:t>of universal </a:t>
            </a:r>
            <a:r>
              <a:rPr lang="en-US" sz="1900" b="1" dirty="0">
                <a:solidFill>
                  <a:schemeClr val="tx1"/>
                </a:solidFill>
              </a:rPr>
              <a:t>history, but politically the numerous </a:t>
            </a:r>
            <a:r>
              <a:rPr lang="en-US" sz="1900" b="1" i="1" dirty="0" err="1">
                <a:solidFill>
                  <a:schemeClr val="tx1"/>
                </a:solidFill>
              </a:rPr>
              <a:t>auctoritates</a:t>
            </a:r>
            <a:r>
              <a:rPr lang="en-US" sz="1900" b="1" i="1" dirty="0">
                <a:solidFill>
                  <a:schemeClr val="tx1"/>
                </a:solidFill>
              </a:rPr>
              <a:t> </a:t>
            </a:r>
            <a:r>
              <a:rPr lang="en-US" sz="1900" b="1" dirty="0">
                <a:solidFill>
                  <a:schemeClr val="tx1"/>
                </a:solidFill>
              </a:rPr>
              <a:t>have been absorbed by </a:t>
            </a:r>
            <a:r>
              <a:rPr lang="en-US" sz="1900" b="1" dirty="0" smtClean="0">
                <a:solidFill>
                  <a:schemeClr val="tx1"/>
                </a:solidFill>
              </a:rPr>
              <a:t>the centralized </a:t>
            </a:r>
            <a:r>
              <a:rPr lang="en-US" sz="1900" b="1" dirty="0">
                <a:solidFill>
                  <a:schemeClr val="tx1"/>
                </a:solidFill>
              </a:rPr>
              <a:t>power of the state; the numerous and differentiated </a:t>
            </a:r>
            <a:r>
              <a:rPr lang="en-US" sz="1900" b="1" i="1" dirty="0" smtClean="0">
                <a:solidFill>
                  <a:schemeClr val="tx1"/>
                </a:solidFill>
              </a:rPr>
              <a:t>liberties </a:t>
            </a:r>
            <a:r>
              <a:rPr lang="en-US" sz="1900" b="1" dirty="0">
                <a:solidFill>
                  <a:schemeClr val="tx1"/>
                </a:solidFill>
              </a:rPr>
              <a:t>have merged </a:t>
            </a:r>
            <a:r>
              <a:rPr lang="en-US" sz="1900" b="1" dirty="0" smtClean="0">
                <a:solidFill>
                  <a:schemeClr val="tx1"/>
                </a:solidFill>
              </a:rPr>
              <a:t>into the </a:t>
            </a:r>
            <a:r>
              <a:rPr lang="en-US" sz="1900" b="1" dirty="0">
                <a:solidFill>
                  <a:schemeClr val="tx1"/>
                </a:solidFill>
              </a:rPr>
              <a:t>singular concept of </a:t>
            </a:r>
            <a:r>
              <a:rPr lang="en-US" sz="1900" b="1" dirty="0" smtClean="0">
                <a:solidFill>
                  <a:schemeClr val="tx1"/>
                </a:solidFill>
              </a:rPr>
              <a:t>individual freedom</a:t>
            </a:r>
            <a:r>
              <a:rPr lang="en-US" sz="1900" b="1" dirty="0">
                <a:solidFill>
                  <a:schemeClr val="tx1"/>
                </a:solidFill>
              </a:rPr>
              <a:t>; communal forms of ownership have been replaced by </a:t>
            </a:r>
            <a:r>
              <a:rPr lang="en-US" sz="1900" b="1" dirty="0" smtClean="0">
                <a:solidFill>
                  <a:schemeClr val="tx1"/>
                </a:solidFill>
              </a:rPr>
              <a:t>the individual </a:t>
            </a:r>
            <a:r>
              <a:rPr lang="en-US" sz="1900" b="1" dirty="0">
                <a:solidFill>
                  <a:schemeClr val="tx1"/>
                </a:solidFill>
              </a:rPr>
              <a:t>right to private property; local and vernacular differences have been eclipsed </a:t>
            </a:r>
            <a:r>
              <a:rPr lang="en-US" sz="1900" b="1" dirty="0" smtClean="0">
                <a:solidFill>
                  <a:schemeClr val="tx1"/>
                </a:solidFill>
              </a:rPr>
              <a:t>—linguistically </a:t>
            </a:r>
            <a:r>
              <a:rPr lang="en-US" sz="1900" b="1" dirty="0">
                <a:solidFill>
                  <a:schemeClr val="tx1"/>
                </a:solidFill>
              </a:rPr>
              <a:t>and culturally — by the construction of a unified national state</a:t>
            </a:r>
            <a:r>
              <a:rPr lang="en-US" sz="1900" b="1" dirty="0" smtClean="0">
                <a:solidFill>
                  <a:schemeClr val="tx1"/>
                </a:solidFill>
              </a:rPr>
              <a:t>.</a:t>
            </a:r>
            <a:endParaRPr lang="it-IT" sz="1900" b="1" dirty="0">
              <a:solidFill>
                <a:schemeClr val="tx1"/>
              </a:solidFill>
            </a:endParaRPr>
          </a:p>
        </p:txBody>
      </p:sp>
    </p:spTree>
    <p:extLst>
      <p:ext uri="{BB962C8B-B14F-4D97-AF65-F5344CB8AC3E}">
        <p14:creationId xmlns:p14="http://schemas.microsoft.com/office/powerpoint/2010/main" val="4124849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13472" y="1233576"/>
            <a:ext cx="9391140" cy="5037827"/>
          </a:xfrm>
        </p:spPr>
        <p:txBody>
          <a:bodyPr>
            <a:normAutofit/>
          </a:bodyPr>
          <a:lstStyle/>
          <a:p>
            <a:r>
              <a:rPr lang="en-US" sz="2000" b="1" dirty="0">
                <a:solidFill>
                  <a:schemeClr val="tx1"/>
                </a:solidFill>
              </a:rPr>
              <a:t>If dominant Western modernity was established in the name of a universal </a:t>
            </a:r>
            <a:r>
              <a:rPr lang="en-US" sz="2000" b="1" dirty="0" smtClean="0">
                <a:solidFill>
                  <a:schemeClr val="tx1"/>
                </a:solidFill>
              </a:rPr>
              <a:t>history </a:t>
            </a:r>
            <a:r>
              <a:rPr lang="en-US" sz="2000" b="1" dirty="0">
                <a:solidFill>
                  <a:schemeClr val="tx1"/>
                </a:solidFill>
              </a:rPr>
              <a:t>in which there is only one </a:t>
            </a:r>
            <a:r>
              <a:rPr lang="en-US" sz="2000" b="1" dirty="0" smtClean="0">
                <a:solidFill>
                  <a:schemeClr val="tx1"/>
                </a:solidFill>
              </a:rPr>
              <a:t>world, </a:t>
            </a:r>
            <a:r>
              <a:rPr lang="en-US" sz="2000" b="1" dirty="0">
                <a:solidFill>
                  <a:schemeClr val="tx1"/>
                </a:solidFill>
              </a:rPr>
              <a:t>the Zapatistas, in the </a:t>
            </a:r>
            <a:r>
              <a:rPr lang="en-US" sz="2000" b="1" dirty="0" smtClean="0">
                <a:solidFill>
                  <a:schemeClr val="tx1"/>
                </a:solidFill>
              </a:rPr>
              <a:t>Fourth Declaration </a:t>
            </a:r>
            <a:r>
              <a:rPr lang="en-US" sz="2000" b="1" dirty="0">
                <a:solidFill>
                  <a:schemeClr val="tx1"/>
                </a:solidFill>
              </a:rPr>
              <a:t>of 1996, provided </a:t>
            </a:r>
            <a:r>
              <a:rPr lang="en-US" sz="2000" b="1" u="sng" dirty="0">
                <a:solidFill>
                  <a:schemeClr val="tx1"/>
                </a:solidFill>
              </a:rPr>
              <a:t>the appropriate image for insurgent universality: “The </a:t>
            </a:r>
            <a:r>
              <a:rPr lang="en-US" sz="2000" b="1" u="sng" dirty="0" smtClean="0">
                <a:solidFill>
                  <a:schemeClr val="tx1"/>
                </a:solidFill>
              </a:rPr>
              <a:t>world we </a:t>
            </a:r>
            <a:r>
              <a:rPr lang="en-US" sz="2000" b="1" u="sng" dirty="0">
                <a:solidFill>
                  <a:schemeClr val="tx1"/>
                </a:solidFill>
              </a:rPr>
              <a:t>want is one where many worlds fit</a:t>
            </a:r>
            <a:r>
              <a:rPr lang="en-US" sz="2000" b="1" u="sng" dirty="0" smtClean="0">
                <a:solidFill>
                  <a:schemeClr val="tx1"/>
                </a:solidFill>
              </a:rPr>
              <a:t>.”</a:t>
            </a:r>
          </a:p>
          <a:p>
            <a:r>
              <a:rPr lang="en-US" sz="2000" b="1" dirty="0" smtClean="0">
                <a:solidFill>
                  <a:schemeClr val="tx1"/>
                </a:solidFill>
              </a:rPr>
              <a:t>To </a:t>
            </a:r>
            <a:r>
              <a:rPr lang="en-US" sz="2000" b="1" dirty="0">
                <a:solidFill>
                  <a:schemeClr val="tx1"/>
                </a:solidFill>
              </a:rPr>
              <a:t>build bridges between these worlds, we </a:t>
            </a:r>
            <a:r>
              <a:rPr lang="en-US" sz="2000" b="1" dirty="0" smtClean="0">
                <a:solidFill>
                  <a:schemeClr val="tx1"/>
                </a:solidFill>
              </a:rPr>
              <a:t>must abandon </a:t>
            </a:r>
            <a:r>
              <a:rPr lang="en-US" sz="2000" b="1" dirty="0">
                <a:solidFill>
                  <a:schemeClr val="tx1"/>
                </a:solidFill>
              </a:rPr>
              <a:t>the </a:t>
            </a:r>
            <a:r>
              <a:rPr lang="en-US" sz="2000" b="1" dirty="0" err="1">
                <a:solidFill>
                  <a:schemeClr val="tx1"/>
                </a:solidFill>
              </a:rPr>
              <a:t>unilinear</a:t>
            </a:r>
            <a:r>
              <a:rPr lang="en-US" sz="2000" b="1" dirty="0">
                <a:solidFill>
                  <a:schemeClr val="tx1"/>
                </a:solidFill>
              </a:rPr>
              <a:t> conception of history that has characterized the last 500 years </a:t>
            </a:r>
            <a:r>
              <a:rPr lang="en-US" sz="2000" b="1" dirty="0" smtClean="0">
                <a:solidFill>
                  <a:schemeClr val="tx1"/>
                </a:solidFill>
              </a:rPr>
              <a:t>of Western </a:t>
            </a:r>
            <a:r>
              <a:rPr lang="en-US" sz="2000" b="1" dirty="0">
                <a:solidFill>
                  <a:schemeClr val="tx1"/>
                </a:solidFill>
              </a:rPr>
              <a:t>history and embrace the plurality, not only of cultures, but also of authorities </a:t>
            </a:r>
            <a:r>
              <a:rPr lang="en-US" sz="2000" b="1" dirty="0" smtClean="0">
                <a:solidFill>
                  <a:schemeClr val="tx1"/>
                </a:solidFill>
              </a:rPr>
              <a:t>and historical </a:t>
            </a:r>
            <a:r>
              <a:rPr lang="en-US" sz="2000" b="1" dirty="0">
                <a:solidFill>
                  <a:schemeClr val="tx1"/>
                </a:solidFill>
              </a:rPr>
              <a:t>trajectories, as a challenge to the modern obsession with unity and </a:t>
            </a:r>
            <a:r>
              <a:rPr lang="en-US" sz="2000" b="1" dirty="0" smtClean="0">
                <a:solidFill>
                  <a:schemeClr val="tx1"/>
                </a:solidFill>
              </a:rPr>
              <a:t>binary oppositions.</a:t>
            </a:r>
          </a:p>
          <a:p>
            <a:r>
              <a:rPr lang="en-US" sz="2000" b="1" dirty="0" smtClean="0">
                <a:solidFill>
                  <a:schemeClr val="tx1"/>
                </a:solidFill>
              </a:rPr>
              <a:t>Universalism </a:t>
            </a:r>
            <a:r>
              <a:rPr lang="en-US" sz="2000" b="1" dirty="0">
                <a:solidFill>
                  <a:schemeClr val="tx1"/>
                </a:solidFill>
              </a:rPr>
              <a:t>presumes unity to produce unity – and this unity always </a:t>
            </a:r>
            <a:r>
              <a:rPr lang="en-US" sz="2000" b="1" dirty="0" smtClean="0">
                <a:solidFill>
                  <a:schemeClr val="tx1"/>
                </a:solidFill>
              </a:rPr>
              <a:t>depends </a:t>
            </a:r>
            <a:r>
              <a:rPr lang="en-US" sz="2000" b="1" dirty="0">
                <a:solidFill>
                  <a:schemeClr val="tx1"/>
                </a:solidFill>
              </a:rPr>
              <a:t>dialectically on an alterity, around which it must be possible to draw exclusions </a:t>
            </a:r>
            <a:r>
              <a:rPr lang="en-US" sz="2000" b="1" dirty="0" smtClean="0">
                <a:solidFill>
                  <a:schemeClr val="tx1"/>
                </a:solidFill>
              </a:rPr>
              <a:t>and juxtapositions</a:t>
            </a:r>
            <a:r>
              <a:rPr lang="en-US" sz="2000" b="1" dirty="0">
                <a:solidFill>
                  <a:schemeClr val="tx1"/>
                </a:solidFill>
              </a:rPr>
              <a:t>. Universality has freed itself from this obsession with </a:t>
            </a:r>
            <a:r>
              <a:rPr lang="en-US" sz="2000" b="1" dirty="0" smtClean="0">
                <a:solidFill>
                  <a:schemeClr val="tx1"/>
                </a:solidFill>
              </a:rPr>
              <a:t>unity.</a:t>
            </a:r>
            <a:endParaRPr lang="it-IT" sz="2000" b="1" dirty="0">
              <a:solidFill>
                <a:schemeClr val="tx1"/>
              </a:solidFill>
            </a:endParaRPr>
          </a:p>
        </p:txBody>
      </p:sp>
    </p:spTree>
    <p:extLst>
      <p:ext uri="{BB962C8B-B14F-4D97-AF65-F5344CB8AC3E}">
        <p14:creationId xmlns:p14="http://schemas.microsoft.com/office/powerpoint/2010/main" val="3701603898"/>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84</TotalTime>
  <Words>1465</Words>
  <Application>Microsoft Office PowerPoint</Application>
  <PresentationFormat>Widescreen</PresentationFormat>
  <Paragraphs>34</Paragraphs>
  <Slides>10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10</vt:i4>
      </vt:variant>
    </vt:vector>
  </HeadingPairs>
  <TitlesOfParts>
    <vt:vector size="14" baseType="lpstr">
      <vt:lpstr>Arial</vt:lpstr>
      <vt:lpstr>Century Gothic</vt:lpstr>
      <vt:lpstr>Wingdings 3</vt:lpstr>
      <vt:lpstr>Filo</vt:lpstr>
      <vt:lpstr>Zapatistas and the Dispossessed of History (1994)</vt:lpstr>
      <vt:lpstr>Fighting for history</vt:lpstr>
      <vt:lpstr>Presentazione standard di PowerPoint</vt:lpstr>
      <vt:lpstr>Presentazione standard di PowerPoint</vt:lpstr>
      <vt:lpstr>Tradition and the rights of women</vt:lpstr>
      <vt:lpstr>Fighting with the dead</vt:lpstr>
      <vt:lpstr>Universality against Universalism</vt:lpstr>
      <vt:lpstr>Presentazione standard di PowerPoint</vt:lpstr>
      <vt:lpstr>Presentazione standard di PowerPoint</vt:lpstr>
      <vt:lpstr>Conceptual summary and a suggestion for presentation/paper</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Zapatistas and the Dispossessed of History (1994)</dc:title>
  <dc:creator>Hewlett-Packard Company</dc:creator>
  <cp:lastModifiedBy>Hewlett-Packard Company</cp:lastModifiedBy>
  <cp:revision>18</cp:revision>
  <dcterms:created xsi:type="dcterms:W3CDTF">2020-12-22T07:26:54Z</dcterms:created>
  <dcterms:modified xsi:type="dcterms:W3CDTF">2020-12-22T08:51:17Z</dcterms:modified>
</cp:coreProperties>
</file>