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57" r:id="rId3"/>
    <p:sldId id="262" r:id="rId4"/>
    <p:sldId id="263" r:id="rId5"/>
    <p:sldId id="264" r:id="rId6"/>
    <p:sldId id="261" r:id="rId7"/>
    <p:sldId id="259" r:id="rId8"/>
    <p:sldId id="265"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p:restoredTop sz="94663"/>
  </p:normalViewPr>
  <p:slideViewPr>
    <p:cSldViewPr snapToGrid="0" snapToObjects="1">
      <p:cViewPr>
        <p:scale>
          <a:sx n="76" d="100"/>
          <a:sy n="76" d="100"/>
        </p:scale>
        <p:origin x="-293"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4BF0E3-28EB-4CE4-9392-F6CC6F791263}" type="doc">
      <dgm:prSet loTypeId="urn:microsoft.com/office/officeart/2005/8/layout/vList2" loCatId="list" qsTypeId="urn:microsoft.com/office/officeart/2005/8/quickstyle/simple4" qsCatId="simple" csTypeId="urn:microsoft.com/office/officeart/2005/8/colors/colorful1" csCatId="colorful"/>
      <dgm:spPr/>
      <dgm:t>
        <a:bodyPr/>
        <a:lstStyle/>
        <a:p>
          <a:endParaRPr lang="en-US"/>
        </a:p>
      </dgm:t>
    </dgm:pt>
    <dgm:pt modelId="{FEE39C79-E788-4254-B071-85851CBC2CA2}">
      <dgm:prSet/>
      <dgm:spPr/>
      <dgm:t>
        <a:bodyPr/>
        <a:lstStyle/>
        <a:p>
          <a:r>
            <a:rPr lang="pl-PL"/>
            <a:t>The problem of women in the modern defense forces of the country is diverse. I decided on this subject because of my personal interest in this type of work in the future. I believe that equality in this area is very important and must be paid attention to.</a:t>
          </a:r>
          <a:endParaRPr lang="en-US"/>
        </a:p>
      </dgm:t>
    </dgm:pt>
    <dgm:pt modelId="{7B562E27-F483-4E66-B6AC-E1389DEFE914}" type="parTrans" cxnId="{DDD8AD57-BBDA-4E91-B185-CD69F5117493}">
      <dgm:prSet/>
      <dgm:spPr/>
      <dgm:t>
        <a:bodyPr/>
        <a:lstStyle/>
        <a:p>
          <a:endParaRPr lang="en-US"/>
        </a:p>
      </dgm:t>
    </dgm:pt>
    <dgm:pt modelId="{EBC53484-B465-4F78-B21B-4221119D6828}" type="sibTrans" cxnId="{DDD8AD57-BBDA-4E91-B185-CD69F5117493}">
      <dgm:prSet/>
      <dgm:spPr/>
      <dgm:t>
        <a:bodyPr/>
        <a:lstStyle/>
        <a:p>
          <a:endParaRPr lang="en-US"/>
        </a:p>
      </dgm:t>
    </dgm:pt>
    <dgm:pt modelId="{3DE105FD-B3F5-4B27-87B1-3B6C1DCE2221}">
      <dgm:prSet/>
      <dgm:spPr/>
      <dgm:t>
        <a:bodyPr/>
        <a:lstStyle/>
        <a:p>
          <a:r>
            <a:rPr lang="pl-PL"/>
            <a:t>I will focus primarily on women in police units. I will mark their value and differences in relation to different countries. I will put special attention to describing the situation in my country.</a:t>
          </a:r>
          <a:endParaRPr lang="en-US"/>
        </a:p>
      </dgm:t>
    </dgm:pt>
    <dgm:pt modelId="{4D6B034D-7D1A-4761-8217-D056FA6BCDBF}" type="parTrans" cxnId="{201C3472-35A1-4395-A882-636D4EEA4F38}">
      <dgm:prSet/>
      <dgm:spPr/>
      <dgm:t>
        <a:bodyPr/>
        <a:lstStyle/>
        <a:p>
          <a:endParaRPr lang="en-US"/>
        </a:p>
      </dgm:t>
    </dgm:pt>
    <dgm:pt modelId="{C97D6958-5A1A-472F-92EE-A339EEA62A7B}" type="sibTrans" cxnId="{201C3472-35A1-4395-A882-636D4EEA4F38}">
      <dgm:prSet/>
      <dgm:spPr/>
      <dgm:t>
        <a:bodyPr/>
        <a:lstStyle/>
        <a:p>
          <a:endParaRPr lang="en-US"/>
        </a:p>
      </dgm:t>
    </dgm:pt>
    <dgm:pt modelId="{66F0421E-5020-114E-BF41-308AE0E61053}" type="pres">
      <dgm:prSet presAssocID="{BE4BF0E3-28EB-4CE4-9392-F6CC6F791263}" presName="linear" presStyleCnt="0">
        <dgm:presLayoutVars>
          <dgm:animLvl val="lvl"/>
          <dgm:resizeHandles val="exact"/>
        </dgm:presLayoutVars>
      </dgm:prSet>
      <dgm:spPr/>
      <dgm:t>
        <a:bodyPr/>
        <a:lstStyle/>
        <a:p>
          <a:endParaRPr lang="it-IT"/>
        </a:p>
      </dgm:t>
    </dgm:pt>
    <dgm:pt modelId="{9B4A7039-3E94-4549-AC6A-5267661EA14B}" type="pres">
      <dgm:prSet presAssocID="{FEE39C79-E788-4254-B071-85851CBC2CA2}" presName="parentText" presStyleLbl="node1" presStyleIdx="0" presStyleCnt="2">
        <dgm:presLayoutVars>
          <dgm:chMax val="0"/>
          <dgm:bulletEnabled val="1"/>
        </dgm:presLayoutVars>
      </dgm:prSet>
      <dgm:spPr/>
      <dgm:t>
        <a:bodyPr/>
        <a:lstStyle/>
        <a:p>
          <a:endParaRPr lang="it-IT"/>
        </a:p>
      </dgm:t>
    </dgm:pt>
    <dgm:pt modelId="{94BA59DA-94B0-D144-9E4C-23DCC3DFFD15}" type="pres">
      <dgm:prSet presAssocID="{EBC53484-B465-4F78-B21B-4221119D6828}" presName="spacer" presStyleCnt="0"/>
      <dgm:spPr/>
    </dgm:pt>
    <dgm:pt modelId="{34299589-30A4-8646-918D-FEB7295EDAAC}" type="pres">
      <dgm:prSet presAssocID="{3DE105FD-B3F5-4B27-87B1-3B6C1DCE2221}" presName="parentText" presStyleLbl="node1" presStyleIdx="1" presStyleCnt="2">
        <dgm:presLayoutVars>
          <dgm:chMax val="0"/>
          <dgm:bulletEnabled val="1"/>
        </dgm:presLayoutVars>
      </dgm:prSet>
      <dgm:spPr/>
      <dgm:t>
        <a:bodyPr/>
        <a:lstStyle/>
        <a:p>
          <a:endParaRPr lang="it-IT"/>
        </a:p>
      </dgm:t>
    </dgm:pt>
  </dgm:ptLst>
  <dgm:cxnLst>
    <dgm:cxn modelId="{11CCAAEF-D380-3644-B6A6-073B326DE151}" type="presOf" srcId="{FEE39C79-E788-4254-B071-85851CBC2CA2}" destId="{9B4A7039-3E94-4549-AC6A-5267661EA14B}" srcOrd="0" destOrd="0" presId="urn:microsoft.com/office/officeart/2005/8/layout/vList2"/>
    <dgm:cxn modelId="{164D7FD0-BDB9-2A49-A5FA-1FFD1802D925}" type="presOf" srcId="{BE4BF0E3-28EB-4CE4-9392-F6CC6F791263}" destId="{66F0421E-5020-114E-BF41-308AE0E61053}" srcOrd="0" destOrd="0" presId="urn:microsoft.com/office/officeart/2005/8/layout/vList2"/>
    <dgm:cxn modelId="{DDD8AD57-BBDA-4E91-B185-CD69F5117493}" srcId="{BE4BF0E3-28EB-4CE4-9392-F6CC6F791263}" destId="{FEE39C79-E788-4254-B071-85851CBC2CA2}" srcOrd="0" destOrd="0" parTransId="{7B562E27-F483-4E66-B6AC-E1389DEFE914}" sibTransId="{EBC53484-B465-4F78-B21B-4221119D6828}"/>
    <dgm:cxn modelId="{201C3472-35A1-4395-A882-636D4EEA4F38}" srcId="{BE4BF0E3-28EB-4CE4-9392-F6CC6F791263}" destId="{3DE105FD-B3F5-4B27-87B1-3B6C1DCE2221}" srcOrd="1" destOrd="0" parTransId="{4D6B034D-7D1A-4761-8217-D056FA6BCDBF}" sibTransId="{C97D6958-5A1A-472F-92EE-A339EEA62A7B}"/>
    <dgm:cxn modelId="{268BCE14-B7ED-E749-AB8B-341D98AC9A98}" type="presOf" srcId="{3DE105FD-B3F5-4B27-87B1-3B6C1DCE2221}" destId="{34299589-30A4-8646-918D-FEB7295EDAAC}" srcOrd="0" destOrd="0" presId="urn:microsoft.com/office/officeart/2005/8/layout/vList2"/>
    <dgm:cxn modelId="{C2FB481E-3EBF-E240-8D38-199BF5983413}" type="presParOf" srcId="{66F0421E-5020-114E-BF41-308AE0E61053}" destId="{9B4A7039-3E94-4549-AC6A-5267661EA14B}" srcOrd="0" destOrd="0" presId="urn:microsoft.com/office/officeart/2005/8/layout/vList2"/>
    <dgm:cxn modelId="{70D570BB-74DE-6849-90CF-F88E52302734}" type="presParOf" srcId="{66F0421E-5020-114E-BF41-308AE0E61053}" destId="{94BA59DA-94B0-D144-9E4C-23DCC3DFFD15}" srcOrd="1" destOrd="0" presId="urn:microsoft.com/office/officeart/2005/8/layout/vList2"/>
    <dgm:cxn modelId="{78CBE995-92B0-FC40-AD95-079D76410D81}" type="presParOf" srcId="{66F0421E-5020-114E-BF41-308AE0E61053}" destId="{34299589-30A4-8646-918D-FEB7295EDAAC}"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2B19ED3-40E6-4E5A-A6A0-0449F335896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D1F87A7-BCB0-4EF9-91A5-713CBD6743F8}">
      <dgm:prSet/>
      <dgm:spPr/>
      <dgm:t>
        <a:bodyPr/>
        <a:lstStyle/>
        <a:p>
          <a:r>
            <a:rPr lang="pl-PL"/>
            <a:t>The second chapter is based on the history of women in Poland. When there was a change in the women's employment system. What happened during the war and what the effects were. Then I will go to the description of reality and Poland about women in special units. I will pay special attention to the subject of police.</a:t>
          </a:r>
          <a:endParaRPr lang="en-US"/>
        </a:p>
      </dgm:t>
    </dgm:pt>
    <dgm:pt modelId="{BA5FC2ED-38D9-4520-A663-419AAECDF759}" type="parTrans" cxnId="{CC46B553-63F7-4240-B129-640E06B1B159}">
      <dgm:prSet/>
      <dgm:spPr/>
      <dgm:t>
        <a:bodyPr/>
        <a:lstStyle/>
        <a:p>
          <a:endParaRPr lang="en-US"/>
        </a:p>
      </dgm:t>
    </dgm:pt>
    <dgm:pt modelId="{747F749B-BBA9-4AD5-96A9-3DFDCC905900}" type="sibTrans" cxnId="{CC46B553-63F7-4240-B129-640E06B1B159}">
      <dgm:prSet/>
      <dgm:spPr/>
      <dgm:t>
        <a:bodyPr/>
        <a:lstStyle/>
        <a:p>
          <a:endParaRPr lang="en-US"/>
        </a:p>
      </dgm:t>
    </dgm:pt>
    <dgm:pt modelId="{CB687DA6-805B-4B59-8526-5AF4F3563CA9}">
      <dgm:prSet/>
      <dgm:spPr/>
      <dgm:t>
        <a:bodyPr/>
        <a:lstStyle/>
        <a:p>
          <a:r>
            <a:rPr lang="pl-PL"/>
            <a:t>In the context of the example mentioned above, compare other countries to the current situation in Poland or I will describe myself in the context of approaching women in special units.</a:t>
          </a:r>
          <a:endParaRPr lang="en-US"/>
        </a:p>
      </dgm:t>
    </dgm:pt>
    <dgm:pt modelId="{DB913B54-60CF-4D06-8F53-E0F3DD5C60AB}" type="parTrans" cxnId="{6072B13C-CC86-4218-B242-0595150E2F39}">
      <dgm:prSet/>
      <dgm:spPr/>
      <dgm:t>
        <a:bodyPr/>
        <a:lstStyle/>
        <a:p>
          <a:endParaRPr lang="en-US"/>
        </a:p>
      </dgm:t>
    </dgm:pt>
    <dgm:pt modelId="{1D66D25F-42EC-42BD-8949-8F357BBC3E99}" type="sibTrans" cxnId="{6072B13C-CC86-4218-B242-0595150E2F39}">
      <dgm:prSet/>
      <dgm:spPr/>
      <dgm:t>
        <a:bodyPr/>
        <a:lstStyle/>
        <a:p>
          <a:endParaRPr lang="en-US"/>
        </a:p>
      </dgm:t>
    </dgm:pt>
    <dgm:pt modelId="{87A423AF-B913-3840-9926-34929DE007D4}" type="pres">
      <dgm:prSet presAssocID="{A2B19ED3-40E6-4E5A-A6A0-0449F3358965}" presName="hierChild1" presStyleCnt="0">
        <dgm:presLayoutVars>
          <dgm:chPref val="1"/>
          <dgm:dir/>
          <dgm:animOne val="branch"/>
          <dgm:animLvl val="lvl"/>
          <dgm:resizeHandles/>
        </dgm:presLayoutVars>
      </dgm:prSet>
      <dgm:spPr/>
      <dgm:t>
        <a:bodyPr/>
        <a:lstStyle/>
        <a:p>
          <a:endParaRPr lang="it-IT"/>
        </a:p>
      </dgm:t>
    </dgm:pt>
    <dgm:pt modelId="{4CC7FC1F-B754-F948-ABE9-04588D16B4F8}" type="pres">
      <dgm:prSet presAssocID="{BD1F87A7-BCB0-4EF9-91A5-713CBD6743F8}" presName="hierRoot1" presStyleCnt="0"/>
      <dgm:spPr/>
    </dgm:pt>
    <dgm:pt modelId="{2245372E-D1E0-2449-8BDB-D5ADCE8781C0}" type="pres">
      <dgm:prSet presAssocID="{BD1F87A7-BCB0-4EF9-91A5-713CBD6743F8}" presName="composite" presStyleCnt="0"/>
      <dgm:spPr/>
    </dgm:pt>
    <dgm:pt modelId="{DDEFA4D8-6FA3-6742-BF9A-D8CC5E7AA193}" type="pres">
      <dgm:prSet presAssocID="{BD1F87A7-BCB0-4EF9-91A5-713CBD6743F8}" presName="background" presStyleLbl="node0" presStyleIdx="0" presStyleCnt="2"/>
      <dgm:spPr/>
    </dgm:pt>
    <dgm:pt modelId="{4ED68211-2630-294C-A890-443F990B938F}" type="pres">
      <dgm:prSet presAssocID="{BD1F87A7-BCB0-4EF9-91A5-713CBD6743F8}" presName="text" presStyleLbl="fgAcc0" presStyleIdx="0" presStyleCnt="2">
        <dgm:presLayoutVars>
          <dgm:chPref val="3"/>
        </dgm:presLayoutVars>
      </dgm:prSet>
      <dgm:spPr/>
      <dgm:t>
        <a:bodyPr/>
        <a:lstStyle/>
        <a:p>
          <a:endParaRPr lang="it-IT"/>
        </a:p>
      </dgm:t>
    </dgm:pt>
    <dgm:pt modelId="{CE488C51-FE18-EE45-AD55-ED10800F5C96}" type="pres">
      <dgm:prSet presAssocID="{BD1F87A7-BCB0-4EF9-91A5-713CBD6743F8}" presName="hierChild2" presStyleCnt="0"/>
      <dgm:spPr/>
    </dgm:pt>
    <dgm:pt modelId="{30CF0CE0-7CE2-E64F-9DDA-60DB31C6C5B3}" type="pres">
      <dgm:prSet presAssocID="{CB687DA6-805B-4B59-8526-5AF4F3563CA9}" presName="hierRoot1" presStyleCnt="0"/>
      <dgm:spPr/>
    </dgm:pt>
    <dgm:pt modelId="{B88396EC-E2E3-8140-A200-373923EE2FCA}" type="pres">
      <dgm:prSet presAssocID="{CB687DA6-805B-4B59-8526-5AF4F3563CA9}" presName="composite" presStyleCnt="0"/>
      <dgm:spPr/>
    </dgm:pt>
    <dgm:pt modelId="{140C1845-51BB-1546-B85F-F39E95183844}" type="pres">
      <dgm:prSet presAssocID="{CB687DA6-805B-4B59-8526-5AF4F3563CA9}" presName="background" presStyleLbl="node0" presStyleIdx="1" presStyleCnt="2"/>
      <dgm:spPr/>
    </dgm:pt>
    <dgm:pt modelId="{71AC3285-8346-3D4E-ACA1-91A51746C4D2}" type="pres">
      <dgm:prSet presAssocID="{CB687DA6-805B-4B59-8526-5AF4F3563CA9}" presName="text" presStyleLbl="fgAcc0" presStyleIdx="1" presStyleCnt="2">
        <dgm:presLayoutVars>
          <dgm:chPref val="3"/>
        </dgm:presLayoutVars>
      </dgm:prSet>
      <dgm:spPr/>
      <dgm:t>
        <a:bodyPr/>
        <a:lstStyle/>
        <a:p>
          <a:endParaRPr lang="it-IT"/>
        </a:p>
      </dgm:t>
    </dgm:pt>
    <dgm:pt modelId="{DD2A98A3-474B-F540-881C-E8F9BF5859AB}" type="pres">
      <dgm:prSet presAssocID="{CB687DA6-805B-4B59-8526-5AF4F3563CA9}" presName="hierChild2" presStyleCnt="0"/>
      <dgm:spPr/>
    </dgm:pt>
  </dgm:ptLst>
  <dgm:cxnLst>
    <dgm:cxn modelId="{CC46B553-63F7-4240-B129-640E06B1B159}" srcId="{A2B19ED3-40E6-4E5A-A6A0-0449F3358965}" destId="{BD1F87A7-BCB0-4EF9-91A5-713CBD6743F8}" srcOrd="0" destOrd="0" parTransId="{BA5FC2ED-38D9-4520-A663-419AAECDF759}" sibTransId="{747F749B-BBA9-4AD5-96A9-3DFDCC905900}"/>
    <dgm:cxn modelId="{631AE1F8-F5CC-EA45-9C6A-4B7E273DDA57}" type="presOf" srcId="{CB687DA6-805B-4B59-8526-5AF4F3563CA9}" destId="{71AC3285-8346-3D4E-ACA1-91A51746C4D2}" srcOrd="0" destOrd="0" presId="urn:microsoft.com/office/officeart/2005/8/layout/hierarchy1"/>
    <dgm:cxn modelId="{F2A7AE85-B80D-5542-AF5D-CA06C12A737C}" type="presOf" srcId="{A2B19ED3-40E6-4E5A-A6A0-0449F3358965}" destId="{87A423AF-B913-3840-9926-34929DE007D4}" srcOrd="0" destOrd="0" presId="urn:microsoft.com/office/officeart/2005/8/layout/hierarchy1"/>
    <dgm:cxn modelId="{2A9830C1-7A02-AA4D-B818-1325C007C76A}" type="presOf" srcId="{BD1F87A7-BCB0-4EF9-91A5-713CBD6743F8}" destId="{4ED68211-2630-294C-A890-443F990B938F}" srcOrd="0" destOrd="0" presId="urn:microsoft.com/office/officeart/2005/8/layout/hierarchy1"/>
    <dgm:cxn modelId="{6072B13C-CC86-4218-B242-0595150E2F39}" srcId="{A2B19ED3-40E6-4E5A-A6A0-0449F3358965}" destId="{CB687DA6-805B-4B59-8526-5AF4F3563CA9}" srcOrd="1" destOrd="0" parTransId="{DB913B54-60CF-4D06-8F53-E0F3DD5C60AB}" sibTransId="{1D66D25F-42EC-42BD-8949-8F357BBC3E99}"/>
    <dgm:cxn modelId="{7CB249C5-C79F-B043-B9C0-ED5E11F92529}" type="presParOf" srcId="{87A423AF-B913-3840-9926-34929DE007D4}" destId="{4CC7FC1F-B754-F948-ABE9-04588D16B4F8}" srcOrd="0" destOrd="0" presId="urn:microsoft.com/office/officeart/2005/8/layout/hierarchy1"/>
    <dgm:cxn modelId="{C728F6F9-5559-674A-BF2A-219C3C5C4D37}" type="presParOf" srcId="{4CC7FC1F-B754-F948-ABE9-04588D16B4F8}" destId="{2245372E-D1E0-2449-8BDB-D5ADCE8781C0}" srcOrd="0" destOrd="0" presId="urn:microsoft.com/office/officeart/2005/8/layout/hierarchy1"/>
    <dgm:cxn modelId="{C81A184C-79F7-5A4B-B5FB-AED9C9C6C331}" type="presParOf" srcId="{2245372E-D1E0-2449-8BDB-D5ADCE8781C0}" destId="{DDEFA4D8-6FA3-6742-BF9A-D8CC5E7AA193}" srcOrd="0" destOrd="0" presId="urn:microsoft.com/office/officeart/2005/8/layout/hierarchy1"/>
    <dgm:cxn modelId="{3C550ACB-8A52-0149-8193-D24DD4195EBF}" type="presParOf" srcId="{2245372E-D1E0-2449-8BDB-D5ADCE8781C0}" destId="{4ED68211-2630-294C-A890-443F990B938F}" srcOrd="1" destOrd="0" presId="urn:microsoft.com/office/officeart/2005/8/layout/hierarchy1"/>
    <dgm:cxn modelId="{25FA12F5-6351-D14C-A320-B0768280EB42}" type="presParOf" srcId="{4CC7FC1F-B754-F948-ABE9-04588D16B4F8}" destId="{CE488C51-FE18-EE45-AD55-ED10800F5C96}" srcOrd="1" destOrd="0" presId="urn:microsoft.com/office/officeart/2005/8/layout/hierarchy1"/>
    <dgm:cxn modelId="{7695B835-9BDC-8344-8692-EA16B773B7FC}" type="presParOf" srcId="{87A423AF-B913-3840-9926-34929DE007D4}" destId="{30CF0CE0-7CE2-E64F-9DDA-60DB31C6C5B3}" srcOrd="1" destOrd="0" presId="urn:microsoft.com/office/officeart/2005/8/layout/hierarchy1"/>
    <dgm:cxn modelId="{906C62F0-A05E-764C-AC4A-CC406B7BF129}" type="presParOf" srcId="{30CF0CE0-7CE2-E64F-9DDA-60DB31C6C5B3}" destId="{B88396EC-E2E3-8140-A200-373923EE2FCA}" srcOrd="0" destOrd="0" presId="urn:microsoft.com/office/officeart/2005/8/layout/hierarchy1"/>
    <dgm:cxn modelId="{90D2CB75-8DF4-2E49-B95A-FB7177A91C29}" type="presParOf" srcId="{B88396EC-E2E3-8140-A200-373923EE2FCA}" destId="{140C1845-51BB-1546-B85F-F39E95183844}" srcOrd="0" destOrd="0" presId="urn:microsoft.com/office/officeart/2005/8/layout/hierarchy1"/>
    <dgm:cxn modelId="{D6FB664F-543F-084D-ACDA-74CA0C3FAC7E}" type="presParOf" srcId="{B88396EC-E2E3-8140-A200-373923EE2FCA}" destId="{71AC3285-8346-3D4E-ACA1-91A51746C4D2}" srcOrd="1" destOrd="0" presId="urn:microsoft.com/office/officeart/2005/8/layout/hierarchy1"/>
    <dgm:cxn modelId="{E72CE758-E970-C541-89AB-0A0AF3D3D248}" type="presParOf" srcId="{30CF0CE0-7CE2-E64F-9DDA-60DB31C6C5B3}" destId="{DD2A98A3-474B-F540-881C-E8F9BF5859A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4A7039-3E94-4549-AC6A-5267661EA14B}">
      <dsp:nvSpPr>
        <dsp:cNvPr id="0" name=""/>
        <dsp:cNvSpPr/>
      </dsp:nvSpPr>
      <dsp:spPr>
        <a:xfrm>
          <a:off x="0" y="66712"/>
          <a:ext cx="6290226" cy="2625480"/>
        </a:xfrm>
        <a:prstGeom prst="roundRect">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pl-PL" sz="2200" kern="1200"/>
            <a:t>The problem of women in the modern defense forces of the country is diverse. I decided on this subject because of my personal interest in this type of work in the future. I believe that equality in this area is very important and must be paid attention to.</a:t>
          </a:r>
          <a:endParaRPr lang="en-US" sz="2200" kern="1200"/>
        </a:p>
      </dsp:txBody>
      <dsp:txXfrm>
        <a:off x="128165" y="194877"/>
        <a:ext cx="6033896" cy="2369150"/>
      </dsp:txXfrm>
    </dsp:sp>
    <dsp:sp modelId="{34299589-30A4-8646-918D-FEB7295EDAAC}">
      <dsp:nvSpPr>
        <dsp:cNvPr id="0" name=""/>
        <dsp:cNvSpPr/>
      </dsp:nvSpPr>
      <dsp:spPr>
        <a:xfrm>
          <a:off x="0" y="2755552"/>
          <a:ext cx="6290226" cy="2625480"/>
        </a:xfrm>
        <a:prstGeom prst="roundRect">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pl-PL" sz="2200" kern="1200"/>
            <a:t>I will focus primarily on women in police units. I will mark their value and differences in relation to different countries. I will put special attention to describing the situation in my country.</a:t>
          </a:r>
          <a:endParaRPr lang="en-US" sz="2200" kern="1200"/>
        </a:p>
      </dsp:txBody>
      <dsp:txXfrm>
        <a:off x="128165" y="2883717"/>
        <a:ext cx="6033896" cy="23691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FA4D8-6FA3-6742-BF9A-D8CC5E7AA193}">
      <dsp:nvSpPr>
        <dsp:cNvPr id="0" name=""/>
        <dsp:cNvSpPr/>
      </dsp:nvSpPr>
      <dsp:spPr>
        <a:xfrm>
          <a:off x="151105" y="913"/>
          <a:ext cx="4507795" cy="28624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D68211-2630-294C-A890-443F990B938F}">
      <dsp:nvSpPr>
        <dsp:cNvPr id="0" name=""/>
        <dsp:cNvSpPr/>
      </dsp:nvSpPr>
      <dsp:spPr>
        <a:xfrm>
          <a:off x="651971" y="476736"/>
          <a:ext cx="4507795" cy="286245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a:t>The second chapter is based on the history of women in Poland. When there was a change in the women's employment system. What happened during the war and what the effects were. Then I will go to the description of reality and Poland about women in special units. I will pay special attention to the subject of police.</a:t>
          </a:r>
          <a:endParaRPr lang="en-US" sz="1800" kern="1200"/>
        </a:p>
      </dsp:txBody>
      <dsp:txXfrm>
        <a:off x="735809" y="560574"/>
        <a:ext cx="4340119" cy="2694774"/>
      </dsp:txXfrm>
    </dsp:sp>
    <dsp:sp modelId="{140C1845-51BB-1546-B85F-F39E95183844}">
      <dsp:nvSpPr>
        <dsp:cNvPr id="0" name=""/>
        <dsp:cNvSpPr/>
      </dsp:nvSpPr>
      <dsp:spPr>
        <a:xfrm>
          <a:off x="5660633" y="913"/>
          <a:ext cx="4507795" cy="286245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AC3285-8346-3D4E-ACA1-91A51746C4D2}">
      <dsp:nvSpPr>
        <dsp:cNvPr id="0" name=""/>
        <dsp:cNvSpPr/>
      </dsp:nvSpPr>
      <dsp:spPr>
        <a:xfrm>
          <a:off x="6161499" y="476736"/>
          <a:ext cx="4507795" cy="286245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a:t>In the context of the example mentioned above, compare other countries to the current situation in Poland or I will describe myself in the context of approaching women in special units.</a:t>
          </a:r>
          <a:endParaRPr lang="en-US" sz="1800" kern="1200"/>
        </a:p>
      </dsp:txBody>
      <dsp:txXfrm>
        <a:off x="6245337" y="560574"/>
        <a:ext cx="4340119" cy="269477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4/7/2021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7365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3735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4/7/2021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12989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4/7/2021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57483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4/7/2021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4827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85114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58094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21812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4/7/2021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0490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5112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4/7/2021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1486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2300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3833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775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97924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916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smtClean="0"/>
              <a:t>4/7/2021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1073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4/7/2021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3160364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youtube.com/watch?v=hCiID2Tp0wE"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s://www.youtube.com/watch?v=2xAFawm-mKM" TargetMode="External"/><Relationship Id="rId5" Type="http://schemas.openxmlformats.org/officeDocument/2006/relationships/hyperlink" Target="https://www.youtube.com/watch?v=iYryJIvCXx8" TargetMode="External"/><Relationship Id="rId4" Type="http://schemas.openxmlformats.org/officeDocument/2006/relationships/hyperlink" Target="https://youtu.be/WW4Xm0Nh1C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britannica.com/topic/Los-Angeles-Police-Department"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xmlns="" id="{E770CA6A-B3B0-4826-A91F-B2B1F89220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BD075524-1CD3-ED4E-873F-6D5BD35397BA}"/>
              </a:ext>
            </a:extLst>
          </p:cNvPr>
          <p:cNvSpPr>
            <a:spLocks noGrp="1"/>
          </p:cNvSpPr>
          <p:nvPr>
            <p:ph type="ctrTitle"/>
          </p:nvPr>
        </p:nvSpPr>
        <p:spPr>
          <a:xfrm>
            <a:off x="4976028" y="965200"/>
            <a:ext cx="6170943" cy="4329641"/>
          </a:xfrm>
        </p:spPr>
        <p:txBody>
          <a:bodyPr anchor="ctr">
            <a:normAutofit/>
          </a:bodyPr>
          <a:lstStyle/>
          <a:p>
            <a:r>
              <a:rPr lang="en-US" sz="5000" b="1"/>
              <a:t>The female factor – gender balance in the law enforcement</a:t>
            </a:r>
            <a:r>
              <a:rPr lang="pl-PL" sz="5000"/>
              <a:t/>
            </a:r>
            <a:br>
              <a:rPr lang="pl-PL" sz="5000"/>
            </a:br>
            <a:endParaRPr lang="pl-PL" sz="5000"/>
          </a:p>
        </p:txBody>
      </p:sp>
      <p:sp>
        <p:nvSpPr>
          <p:cNvPr id="3" name="Podtytuł 2">
            <a:extLst>
              <a:ext uri="{FF2B5EF4-FFF2-40B4-BE49-F238E27FC236}">
                <a16:creationId xmlns:a16="http://schemas.microsoft.com/office/drawing/2014/main" xmlns="" id="{169DCA34-4558-B444-8159-972B287B900C}"/>
              </a:ext>
            </a:extLst>
          </p:cNvPr>
          <p:cNvSpPr>
            <a:spLocks noGrp="1"/>
          </p:cNvSpPr>
          <p:nvPr>
            <p:ph type="subTitle" idx="1"/>
          </p:nvPr>
        </p:nvSpPr>
        <p:spPr>
          <a:xfrm>
            <a:off x="965200" y="965200"/>
            <a:ext cx="3367361" cy="4329641"/>
          </a:xfrm>
        </p:spPr>
        <p:txBody>
          <a:bodyPr anchor="ctr">
            <a:normAutofit/>
          </a:bodyPr>
          <a:lstStyle/>
          <a:p>
            <a:pPr algn="r"/>
            <a:r>
              <a:rPr lang="pl-PL" dirty="0"/>
              <a:t>Barbara Kryszyłowicz</a:t>
            </a:r>
            <a:endParaRPr lang="pl-PL"/>
          </a:p>
        </p:txBody>
      </p:sp>
      <p:cxnSp>
        <p:nvCxnSpPr>
          <p:cNvPr id="17" name="Straight Connector 9">
            <a:extLst>
              <a:ext uri="{FF2B5EF4-FFF2-40B4-BE49-F238E27FC236}">
                <a16:creationId xmlns:a16="http://schemas.microsoft.com/office/drawing/2014/main" xmlns="" id="{6FE641DB-A503-41DE-ACA6-36B41C6C2BE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Picture 11">
            <a:extLst>
              <a:ext uri="{FF2B5EF4-FFF2-40B4-BE49-F238E27FC236}">
                <a16:creationId xmlns:a16="http://schemas.microsoft.com/office/drawing/2014/main" xmlns="" id="{0CE42A09-4F29-4DF7-BE2A-F91C882A27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Tree>
    <p:extLst>
      <p:ext uri="{BB962C8B-B14F-4D97-AF65-F5344CB8AC3E}">
        <p14:creationId xmlns:p14="http://schemas.microsoft.com/office/powerpoint/2010/main" val="47641093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ounded Rectangle 14">
            <a:extLst>
              <a:ext uri="{FF2B5EF4-FFF2-40B4-BE49-F238E27FC236}">
                <a16:creationId xmlns:a16="http://schemas.microsoft.com/office/drawing/2014/main" xmlns="" id="{12CC1C37-8BC7-4374-8300-E73C369150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CC82757-F96F-41CB-B2B8-49689F4362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FA37F53D-999D-4551-B3F8-064DBF31556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16" name="Picture 15">
            <a:extLst>
              <a:ext uri="{FF2B5EF4-FFF2-40B4-BE49-F238E27FC236}">
                <a16:creationId xmlns:a16="http://schemas.microsoft.com/office/drawing/2014/main" xmlns="" id="{A9C99389-A1E4-4A6F-BF8E-9013FF04914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2" name="Tytuł 1">
            <a:extLst>
              <a:ext uri="{FF2B5EF4-FFF2-40B4-BE49-F238E27FC236}">
                <a16:creationId xmlns:a16="http://schemas.microsoft.com/office/drawing/2014/main" xmlns="" id="{63CA11E4-AA2C-6444-AC17-5941A983DE28}"/>
              </a:ext>
            </a:extLst>
          </p:cNvPr>
          <p:cNvSpPr>
            <a:spLocks noGrp="1"/>
          </p:cNvSpPr>
          <p:nvPr>
            <p:ph type="title"/>
          </p:nvPr>
        </p:nvSpPr>
        <p:spPr>
          <a:xfrm>
            <a:off x="685800" y="1066163"/>
            <a:ext cx="3306744" cy="5148371"/>
          </a:xfrm>
        </p:spPr>
        <p:txBody>
          <a:bodyPr>
            <a:normAutofit/>
          </a:bodyPr>
          <a:lstStyle/>
          <a:p>
            <a:r>
              <a:rPr lang="pl-PL" sz="3100">
                <a:solidFill>
                  <a:schemeClr val="bg1"/>
                </a:solidFill>
              </a:rPr>
              <a:t>Introduction</a:t>
            </a:r>
          </a:p>
        </p:txBody>
      </p:sp>
      <p:graphicFrame>
        <p:nvGraphicFramePr>
          <p:cNvPr id="5" name="Symbol zastępczy zawartości 2">
            <a:extLst>
              <a:ext uri="{FF2B5EF4-FFF2-40B4-BE49-F238E27FC236}">
                <a16:creationId xmlns:a16="http://schemas.microsoft.com/office/drawing/2014/main" xmlns="" id="{329D24DE-72AA-40CC-9728-983472A9279D}"/>
              </a:ext>
            </a:extLst>
          </p:cNvPr>
          <p:cNvGraphicFramePr>
            <a:graphicFrameLocks noGrp="1"/>
          </p:cNvGraphicFramePr>
          <p:nvPr>
            <p:ph idx="1"/>
            <p:extLst>
              <p:ext uri="{D42A27DB-BD31-4B8C-83A1-F6EECF244321}">
                <p14:modId xmlns:p14="http://schemas.microsoft.com/office/powerpoint/2010/main" val="3054989659"/>
              </p:ext>
            </p:extLst>
          </p:nvPr>
        </p:nvGraphicFramePr>
        <p:xfrm>
          <a:off x="5279472" y="746125"/>
          <a:ext cx="6290226" cy="54477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62475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0197700-50D7-7147-9BCB-9D8657A6BD0A}"/>
              </a:ext>
            </a:extLst>
          </p:cNvPr>
          <p:cNvSpPr>
            <a:spLocks noGrp="1"/>
          </p:cNvSpPr>
          <p:nvPr>
            <p:ph type="title"/>
          </p:nvPr>
        </p:nvSpPr>
        <p:spPr>
          <a:xfrm>
            <a:off x="619760" y="764373"/>
            <a:ext cx="6832600" cy="1293028"/>
          </a:xfrm>
        </p:spPr>
        <p:txBody>
          <a:bodyPr>
            <a:normAutofit/>
          </a:bodyPr>
          <a:lstStyle/>
          <a:p>
            <a:r>
              <a:rPr lang="pl-PL" dirty="0"/>
              <a:t>FIRTS CHAPTER</a:t>
            </a:r>
          </a:p>
        </p:txBody>
      </p:sp>
      <p:sp>
        <p:nvSpPr>
          <p:cNvPr id="3" name="Symbol zastępczy zawartości 2">
            <a:extLst>
              <a:ext uri="{FF2B5EF4-FFF2-40B4-BE49-F238E27FC236}">
                <a16:creationId xmlns:a16="http://schemas.microsoft.com/office/drawing/2014/main" xmlns="" id="{14322A8A-EACA-EF4D-92C5-BAE092D91692}"/>
              </a:ext>
            </a:extLst>
          </p:cNvPr>
          <p:cNvSpPr>
            <a:spLocks noGrp="1"/>
          </p:cNvSpPr>
          <p:nvPr>
            <p:ph idx="1"/>
          </p:nvPr>
        </p:nvSpPr>
        <p:spPr>
          <a:xfrm>
            <a:off x="619760" y="2194560"/>
            <a:ext cx="6832600" cy="4024125"/>
          </a:xfrm>
        </p:spPr>
        <p:txBody>
          <a:bodyPr>
            <a:normAutofit/>
          </a:bodyPr>
          <a:lstStyle/>
          <a:p>
            <a:r>
              <a:rPr lang="pl-PL" dirty="0"/>
              <a:t>The </a:t>
            </a:r>
            <a:r>
              <a:rPr lang="pl-PL" dirty="0" err="1"/>
              <a:t>first</a:t>
            </a:r>
            <a:r>
              <a:rPr lang="pl-PL" dirty="0"/>
              <a:t> </a:t>
            </a:r>
            <a:r>
              <a:rPr lang="pl-PL" dirty="0" err="1"/>
              <a:t>chapter</a:t>
            </a:r>
            <a:r>
              <a:rPr lang="pl-PL" dirty="0"/>
              <a:t> of my </a:t>
            </a:r>
            <a:r>
              <a:rPr lang="pl-PL" dirty="0" err="1"/>
              <a:t>work</a:t>
            </a:r>
            <a:r>
              <a:rPr lang="pl-PL" dirty="0"/>
              <a:t> </a:t>
            </a:r>
            <a:r>
              <a:rPr lang="pl-PL" dirty="0" err="1"/>
              <a:t>is</a:t>
            </a:r>
            <a:r>
              <a:rPr lang="pl-PL" dirty="0"/>
              <a:t> </a:t>
            </a:r>
            <a:r>
              <a:rPr lang="pl-PL" dirty="0" err="1"/>
              <a:t>based</a:t>
            </a:r>
            <a:r>
              <a:rPr lang="pl-PL" dirty="0"/>
              <a:t> on the </a:t>
            </a:r>
            <a:r>
              <a:rPr lang="pl-PL" dirty="0" err="1"/>
              <a:t>introduction</a:t>
            </a:r>
            <a:r>
              <a:rPr lang="pl-PL" dirty="0"/>
              <a:t> to the </a:t>
            </a:r>
            <a:r>
              <a:rPr lang="pl-PL" dirty="0" err="1"/>
              <a:t>topic</a:t>
            </a:r>
            <a:r>
              <a:rPr lang="pl-PL" dirty="0"/>
              <a:t>. I </a:t>
            </a:r>
            <a:r>
              <a:rPr lang="pl-PL" dirty="0" err="1"/>
              <a:t>explain</a:t>
            </a:r>
            <a:r>
              <a:rPr lang="pl-PL" dirty="0"/>
              <a:t> the </a:t>
            </a:r>
            <a:r>
              <a:rPr lang="pl-PL" dirty="0" err="1"/>
              <a:t>various</a:t>
            </a:r>
            <a:r>
              <a:rPr lang="pl-PL" dirty="0"/>
              <a:t> </a:t>
            </a:r>
            <a:r>
              <a:rPr lang="pl-PL" dirty="0" err="1"/>
              <a:t>definitions</a:t>
            </a:r>
            <a:r>
              <a:rPr lang="pl-PL" dirty="0"/>
              <a:t> </a:t>
            </a:r>
            <a:r>
              <a:rPr lang="pl-PL" dirty="0" err="1"/>
              <a:t>needed</a:t>
            </a:r>
            <a:r>
              <a:rPr lang="pl-PL" dirty="0"/>
              <a:t> to </a:t>
            </a:r>
            <a:r>
              <a:rPr lang="pl-PL" dirty="0" err="1"/>
              <a:t>understand</a:t>
            </a:r>
            <a:r>
              <a:rPr lang="pl-PL" dirty="0"/>
              <a:t> the </a:t>
            </a:r>
            <a:r>
              <a:rPr lang="pl-PL" dirty="0" err="1"/>
              <a:t>whole</a:t>
            </a:r>
            <a:r>
              <a:rPr lang="pl-PL" dirty="0"/>
              <a:t> </a:t>
            </a:r>
            <a:r>
              <a:rPr lang="pl-PL" dirty="0" err="1"/>
              <a:t>topic</a:t>
            </a:r>
            <a:r>
              <a:rPr lang="pl-PL" dirty="0"/>
              <a:t> of </a:t>
            </a:r>
            <a:r>
              <a:rPr lang="pl-PL" dirty="0" err="1"/>
              <a:t>women</a:t>
            </a:r>
            <a:r>
              <a:rPr lang="pl-PL" dirty="0"/>
              <a:t> in </a:t>
            </a:r>
            <a:r>
              <a:rPr lang="pl-PL" dirty="0" err="1"/>
              <a:t>individuals</a:t>
            </a:r>
            <a:r>
              <a:rPr lang="pl-PL" dirty="0"/>
              <a:t>, and in the </a:t>
            </a:r>
            <a:r>
              <a:rPr lang="pl-PL" dirty="0" err="1"/>
              <a:t>context</a:t>
            </a:r>
            <a:r>
              <a:rPr lang="pl-PL" dirty="0"/>
              <a:t> of </a:t>
            </a:r>
            <a:r>
              <a:rPr lang="pl-PL" dirty="0" err="1"/>
              <a:t>feminism</a:t>
            </a:r>
            <a:r>
              <a:rPr lang="pl-PL" dirty="0"/>
              <a:t>. </a:t>
            </a:r>
            <a:r>
              <a:rPr lang="pl-PL" dirty="0" err="1"/>
              <a:t>I’m</a:t>
            </a:r>
            <a:r>
              <a:rPr lang="pl-PL" dirty="0"/>
              <a:t> </a:t>
            </a:r>
            <a:r>
              <a:rPr lang="pl-PL" dirty="0" err="1"/>
              <a:t>explaing</a:t>
            </a:r>
            <a:r>
              <a:rPr lang="pl-PL" dirty="0"/>
              <a:t> the </a:t>
            </a:r>
            <a:r>
              <a:rPr lang="pl-PL" dirty="0" err="1"/>
              <a:t>differences</a:t>
            </a:r>
            <a:r>
              <a:rPr lang="pl-PL" dirty="0"/>
              <a:t> in </a:t>
            </a:r>
            <a:r>
              <a:rPr lang="pl-PL" dirty="0" err="1"/>
              <a:t>extreme</a:t>
            </a:r>
            <a:r>
              <a:rPr lang="pl-PL" dirty="0"/>
              <a:t> </a:t>
            </a:r>
            <a:r>
              <a:rPr lang="pl-PL" dirty="0" err="1"/>
              <a:t>feminism</a:t>
            </a:r>
            <a:r>
              <a:rPr lang="pl-PL" dirty="0"/>
              <a:t>. </a:t>
            </a:r>
            <a:r>
              <a:rPr lang="pl-PL" dirty="0" err="1"/>
              <a:t>Also</a:t>
            </a:r>
            <a:r>
              <a:rPr lang="pl-PL" dirty="0"/>
              <a:t> </a:t>
            </a:r>
            <a:r>
              <a:rPr lang="pl-PL" dirty="0" err="1"/>
              <a:t>what</a:t>
            </a:r>
            <a:r>
              <a:rPr lang="pl-PL" dirty="0"/>
              <a:t> </a:t>
            </a:r>
            <a:r>
              <a:rPr lang="pl-PL" dirty="0" err="1"/>
              <a:t>changes</a:t>
            </a:r>
            <a:r>
              <a:rPr lang="pl-PL" dirty="0"/>
              <a:t> </a:t>
            </a:r>
            <a:r>
              <a:rPr lang="pl-PL" dirty="0" err="1"/>
              <a:t>should</a:t>
            </a:r>
            <a:r>
              <a:rPr lang="pl-PL" dirty="0"/>
              <a:t> be in my </a:t>
            </a:r>
            <a:r>
              <a:rPr lang="pl-PL" dirty="0" err="1"/>
              <a:t>opinion</a:t>
            </a:r>
            <a:r>
              <a:rPr lang="pl-PL" dirty="0"/>
              <a:t>, and </a:t>
            </a:r>
            <a:r>
              <a:rPr lang="pl-PL" dirty="0" err="1"/>
              <a:t>what</a:t>
            </a:r>
            <a:r>
              <a:rPr lang="pl-PL" dirty="0"/>
              <a:t> the </a:t>
            </a:r>
            <a:r>
              <a:rPr lang="pl-PL" dirty="0" err="1"/>
              <a:t>effects</a:t>
            </a:r>
            <a:r>
              <a:rPr lang="pl-PL" dirty="0"/>
              <a:t> </a:t>
            </a:r>
            <a:r>
              <a:rPr lang="pl-PL" dirty="0" err="1"/>
              <a:t>may</a:t>
            </a:r>
            <a:r>
              <a:rPr lang="pl-PL" dirty="0"/>
              <a:t> be </a:t>
            </a:r>
            <a:r>
              <a:rPr lang="pl-PL" dirty="0" err="1"/>
              <a:t>if</a:t>
            </a:r>
            <a:r>
              <a:rPr lang="pl-PL" dirty="0"/>
              <a:t> </a:t>
            </a:r>
            <a:r>
              <a:rPr lang="pl-PL" dirty="0" err="1"/>
              <a:t>this</a:t>
            </a:r>
            <a:r>
              <a:rPr lang="pl-PL" dirty="0"/>
              <a:t> </a:t>
            </a:r>
            <a:r>
              <a:rPr lang="pl-PL" dirty="0" err="1"/>
              <a:t>does</a:t>
            </a:r>
            <a:r>
              <a:rPr lang="pl-PL" dirty="0"/>
              <a:t> not </a:t>
            </a:r>
            <a:r>
              <a:rPr lang="pl-PL" dirty="0" err="1"/>
              <a:t>happen</a:t>
            </a:r>
            <a:r>
              <a:rPr lang="pl-PL" dirty="0"/>
              <a:t>.</a:t>
            </a:r>
          </a:p>
          <a:p>
            <a:endParaRPr lang="pl-PL" dirty="0"/>
          </a:p>
          <a:p>
            <a:endParaRPr lang="pl-PL" dirty="0"/>
          </a:p>
        </p:txBody>
      </p:sp>
      <p:pic>
        <p:nvPicPr>
          <p:cNvPr id="7" name="Graphic 6">
            <a:extLst>
              <a:ext uri="{FF2B5EF4-FFF2-40B4-BE49-F238E27FC236}">
                <a16:creationId xmlns:a16="http://schemas.microsoft.com/office/drawing/2014/main" xmlns="" id="{8939E5CF-47BA-4ECD-A26C-A9F466C1E5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61238" y="1659923"/>
            <a:ext cx="3644962" cy="3644962"/>
          </a:xfrm>
          <a:prstGeom prst="rect">
            <a:avLst/>
          </a:prstGeom>
        </p:spPr>
      </p:pic>
    </p:spTree>
    <p:extLst>
      <p:ext uri="{BB962C8B-B14F-4D97-AF65-F5344CB8AC3E}">
        <p14:creationId xmlns:p14="http://schemas.microsoft.com/office/powerpoint/2010/main" val="1016209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B6AEB26F-5E26-4759-82A1-E4F8004660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286000"/>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105DD79F-4366-4F78-81F8-886DD4447C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34661A9D-3934-4A88-B119-86C5B622C95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ytuł 1">
            <a:extLst>
              <a:ext uri="{FF2B5EF4-FFF2-40B4-BE49-F238E27FC236}">
                <a16:creationId xmlns:a16="http://schemas.microsoft.com/office/drawing/2014/main" xmlns="" id="{3833764A-7901-C240-84ED-B47B7C52AA10}"/>
              </a:ext>
            </a:extLst>
          </p:cNvPr>
          <p:cNvSpPr>
            <a:spLocks noGrp="1"/>
          </p:cNvSpPr>
          <p:nvPr>
            <p:ph type="title"/>
          </p:nvPr>
        </p:nvSpPr>
        <p:spPr>
          <a:xfrm>
            <a:off x="2895600" y="764373"/>
            <a:ext cx="8610600" cy="1293028"/>
          </a:xfrm>
        </p:spPr>
        <p:txBody>
          <a:bodyPr>
            <a:normAutofit/>
          </a:bodyPr>
          <a:lstStyle/>
          <a:p>
            <a:r>
              <a:rPr lang="pl-PL">
                <a:solidFill>
                  <a:schemeClr val="bg1"/>
                </a:solidFill>
              </a:rPr>
              <a:t>SECOND CHAPTER</a:t>
            </a:r>
          </a:p>
        </p:txBody>
      </p:sp>
      <p:graphicFrame>
        <p:nvGraphicFramePr>
          <p:cNvPr id="5" name="Symbol zastępczy zawartości 2">
            <a:extLst>
              <a:ext uri="{FF2B5EF4-FFF2-40B4-BE49-F238E27FC236}">
                <a16:creationId xmlns:a16="http://schemas.microsoft.com/office/drawing/2014/main" xmlns="" id="{BA21942B-C136-491B-8D9A-0BD4B3F58FCA}"/>
              </a:ext>
            </a:extLst>
          </p:cNvPr>
          <p:cNvGraphicFramePr>
            <a:graphicFrameLocks noGrp="1"/>
          </p:cNvGraphicFramePr>
          <p:nvPr>
            <p:ph idx="1"/>
            <p:extLst>
              <p:ext uri="{D42A27DB-BD31-4B8C-83A1-F6EECF244321}">
                <p14:modId xmlns:p14="http://schemas.microsoft.com/office/powerpoint/2010/main" val="3240648952"/>
              </p:ext>
            </p:extLst>
          </p:nvPr>
        </p:nvGraphicFramePr>
        <p:xfrm>
          <a:off x="685800" y="2878138"/>
          <a:ext cx="10820400" cy="3340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442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6BA9B5C-563D-314D-923B-52EAC74D510E}"/>
              </a:ext>
            </a:extLst>
          </p:cNvPr>
          <p:cNvSpPr>
            <a:spLocks noGrp="1"/>
          </p:cNvSpPr>
          <p:nvPr>
            <p:ph type="title"/>
          </p:nvPr>
        </p:nvSpPr>
        <p:spPr>
          <a:xfrm>
            <a:off x="619760" y="764373"/>
            <a:ext cx="6832600" cy="1293028"/>
          </a:xfrm>
        </p:spPr>
        <p:txBody>
          <a:bodyPr>
            <a:normAutofit/>
          </a:bodyPr>
          <a:lstStyle/>
          <a:p>
            <a:r>
              <a:rPr lang="pl-PL" dirty="0"/>
              <a:t>LAST CHAPTER</a:t>
            </a:r>
          </a:p>
        </p:txBody>
      </p:sp>
      <p:sp>
        <p:nvSpPr>
          <p:cNvPr id="3" name="Symbol zastępczy zawartości 2">
            <a:extLst>
              <a:ext uri="{FF2B5EF4-FFF2-40B4-BE49-F238E27FC236}">
                <a16:creationId xmlns:a16="http://schemas.microsoft.com/office/drawing/2014/main" xmlns="" id="{D366879E-7798-5441-BF88-D200E0C0CF44}"/>
              </a:ext>
            </a:extLst>
          </p:cNvPr>
          <p:cNvSpPr>
            <a:spLocks noGrp="1"/>
          </p:cNvSpPr>
          <p:nvPr>
            <p:ph idx="1"/>
          </p:nvPr>
        </p:nvSpPr>
        <p:spPr>
          <a:xfrm>
            <a:off x="619760" y="2194560"/>
            <a:ext cx="6832600" cy="4024125"/>
          </a:xfrm>
        </p:spPr>
        <p:txBody>
          <a:bodyPr>
            <a:normAutofit/>
          </a:bodyPr>
          <a:lstStyle/>
          <a:p>
            <a:r>
              <a:rPr lang="pl-PL" dirty="0"/>
              <a:t>The </a:t>
            </a:r>
            <a:r>
              <a:rPr lang="pl-PL" dirty="0" err="1"/>
              <a:t>last</a:t>
            </a:r>
            <a:r>
              <a:rPr lang="pl-PL" dirty="0"/>
              <a:t> </a:t>
            </a:r>
            <a:r>
              <a:rPr lang="pl-PL" dirty="0" err="1"/>
              <a:t>chapter</a:t>
            </a:r>
            <a:r>
              <a:rPr lang="pl-PL" dirty="0"/>
              <a:t> </a:t>
            </a:r>
            <a:r>
              <a:rPr lang="pl-PL" dirty="0" err="1"/>
              <a:t>is</a:t>
            </a:r>
            <a:r>
              <a:rPr lang="pl-PL" dirty="0"/>
              <a:t> </a:t>
            </a:r>
            <a:r>
              <a:rPr lang="pl-PL" dirty="0" err="1"/>
              <a:t>dedicated</a:t>
            </a:r>
            <a:r>
              <a:rPr lang="pl-PL" dirty="0"/>
              <a:t> to the </a:t>
            </a:r>
            <a:r>
              <a:rPr lang="pl-PL" dirty="0" err="1"/>
              <a:t>summary</a:t>
            </a:r>
            <a:r>
              <a:rPr lang="pl-PL" dirty="0"/>
              <a:t> of my </a:t>
            </a:r>
            <a:r>
              <a:rPr lang="pl-PL" dirty="0" err="1"/>
              <a:t>conclusions</a:t>
            </a:r>
            <a:r>
              <a:rPr lang="pl-PL" dirty="0"/>
              <a:t>, and </a:t>
            </a:r>
            <a:r>
              <a:rPr lang="pl-PL" dirty="0" err="1"/>
              <a:t>all</a:t>
            </a:r>
            <a:r>
              <a:rPr lang="pl-PL" dirty="0"/>
              <a:t> </a:t>
            </a:r>
            <a:r>
              <a:rPr lang="pl-PL" dirty="0" err="1"/>
              <a:t>experiences</a:t>
            </a:r>
            <a:r>
              <a:rPr lang="pl-PL" dirty="0"/>
              <a:t> and </a:t>
            </a:r>
            <a:r>
              <a:rPr lang="pl-PL" dirty="0" err="1"/>
              <a:t>feelings</a:t>
            </a:r>
            <a:r>
              <a:rPr lang="pl-PL" dirty="0"/>
              <a:t> </a:t>
            </a:r>
            <a:r>
              <a:rPr lang="pl-PL" dirty="0" err="1"/>
              <a:t>related</a:t>
            </a:r>
            <a:r>
              <a:rPr lang="pl-PL" dirty="0"/>
              <a:t> to </a:t>
            </a:r>
            <a:r>
              <a:rPr lang="pl-PL" dirty="0" err="1"/>
              <a:t>this</a:t>
            </a:r>
            <a:r>
              <a:rPr lang="pl-PL" dirty="0"/>
              <a:t>. </a:t>
            </a:r>
            <a:r>
              <a:rPr lang="pl-PL" dirty="0" err="1"/>
              <a:t>Will</a:t>
            </a:r>
            <a:r>
              <a:rPr lang="pl-PL" dirty="0"/>
              <a:t> </a:t>
            </a:r>
            <a:r>
              <a:rPr lang="pl-PL" dirty="0" err="1"/>
              <a:t>summarize</a:t>
            </a:r>
            <a:r>
              <a:rPr lang="pl-PL" dirty="0"/>
              <a:t> </a:t>
            </a:r>
            <a:r>
              <a:rPr lang="pl-PL" dirty="0" err="1"/>
              <a:t>whether</a:t>
            </a:r>
            <a:r>
              <a:rPr lang="pl-PL" dirty="0"/>
              <a:t> </a:t>
            </a:r>
            <a:r>
              <a:rPr lang="pl-PL" dirty="0" err="1"/>
              <a:t>there</a:t>
            </a:r>
            <a:r>
              <a:rPr lang="pl-PL" dirty="0"/>
              <a:t> </a:t>
            </a:r>
            <a:r>
              <a:rPr lang="pl-PL" dirty="0" err="1"/>
              <a:t>is</a:t>
            </a:r>
            <a:r>
              <a:rPr lang="pl-PL" dirty="0"/>
              <a:t> </a:t>
            </a:r>
            <a:r>
              <a:rPr lang="pl-PL" dirty="0" err="1"/>
              <a:t>something</a:t>
            </a:r>
            <a:r>
              <a:rPr lang="pl-PL" dirty="0"/>
              <a:t> </a:t>
            </a:r>
            <a:r>
              <a:rPr lang="pl-PL" dirty="0" err="1"/>
              <a:t>that</a:t>
            </a:r>
            <a:r>
              <a:rPr lang="pl-PL" dirty="0"/>
              <a:t> </a:t>
            </a:r>
            <a:r>
              <a:rPr lang="pl-PL" dirty="0" err="1"/>
              <a:t>can</a:t>
            </a:r>
            <a:r>
              <a:rPr lang="pl-PL" dirty="0"/>
              <a:t> be </a:t>
            </a:r>
            <a:r>
              <a:rPr lang="pl-PL" dirty="0" err="1"/>
              <a:t>changed</a:t>
            </a:r>
            <a:r>
              <a:rPr lang="pl-PL" dirty="0"/>
              <a:t> in my </a:t>
            </a:r>
            <a:r>
              <a:rPr lang="pl-PL" dirty="0" err="1"/>
              <a:t>opinion</a:t>
            </a:r>
            <a:r>
              <a:rPr lang="pl-PL" dirty="0"/>
              <a:t>, and </a:t>
            </a:r>
            <a:r>
              <a:rPr lang="pl-PL" dirty="0" err="1"/>
              <a:t>whether</a:t>
            </a:r>
            <a:r>
              <a:rPr lang="pl-PL" dirty="0"/>
              <a:t> </a:t>
            </a:r>
            <a:r>
              <a:rPr lang="pl-PL" dirty="0" err="1"/>
              <a:t>there</a:t>
            </a:r>
            <a:r>
              <a:rPr lang="pl-PL" dirty="0"/>
              <a:t> </a:t>
            </a:r>
            <a:r>
              <a:rPr lang="pl-PL" dirty="0" err="1"/>
              <a:t>is</a:t>
            </a:r>
            <a:r>
              <a:rPr lang="pl-PL" dirty="0"/>
              <a:t> a </a:t>
            </a:r>
            <a:r>
              <a:rPr lang="pl-PL" dirty="0" err="1"/>
              <a:t>way</a:t>
            </a:r>
            <a:r>
              <a:rPr lang="pl-PL" dirty="0"/>
              <a:t>.</a:t>
            </a:r>
          </a:p>
          <a:p>
            <a:endParaRPr lang="pl-PL" dirty="0"/>
          </a:p>
        </p:txBody>
      </p:sp>
      <p:pic>
        <p:nvPicPr>
          <p:cNvPr id="7" name="Graphic 6">
            <a:extLst>
              <a:ext uri="{FF2B5EF4-FFF2-40B4-BE49-F238E27FC236}">
                <a16:creationId xmlns:a16="http://schemas.microsoft.com/office/drawing/2014/main" xmlns="" id="{64628981-F6C0-4AC3-8897-37E07BB07B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861238" y="1659923"/>
            <a:ext cx="3644962" cy="3644962"/>
          </a:xfrm>
          <a:prstGeom prst="rect">
            <a:avLst/>
          </a:prstGeom>
        </p:spPr>
      </p:pic>
    </p:spTree>
    <p:extLst>
      <p:ext uri="{BB962C8B-B14F-4D97-AF65-F5344CB8AC3E}">
        <p14:creationId xmlns:p14="http://schemas.microsoft.com/office/powerpoint/2010/main" val="2780163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7">
            <a:extLst>
              <a:ext uri="{FF2B5EF4-FFF2-40B4-BE49-F238E27FC236}">
                <a16:creationId xmlns:a16="http://schemas.microsoft.com/office/drawing/2014/main" xmlns="" id="{6ECDD1C7-3E51-40DC-8B85-24AA12A391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19" name="Picture 9">
            <a:extLst>
              <a:ext uri="{FF2B5EF4-FFF2-40B4-BE49-F238E27FC236}">
                <a16:creationId xmlns:a16="http://schemas.microsoft.com/office/drawing/2014/main" xmlns="" id="{926BC0C6-2E6A-4FE0-8465-4642D24063F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useBgFill="1">
        <p:nvSpPr>
          <p:cNvPr id="20" name="Rectangle 11">
            <a:extLst>
              <a:ext uri="{FF2B5EF4-FFF2-40B4-BE49-F238E27FC236}">
                <a16:creationId xmlns:a16="http://schemas.microsoft.com/office/drawing/2014/main" xmlns="" id="{E770CA6A-B3B0-4826-A91F-B2B1F89220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xmlns="" id="{A3769856-1F1B-C442-AFFD-55250B965EA1}"/>
              </a:ext>
            </a:extLst>
          </p:cNvPr>
          <p:cNvSpPr>
            <a:spLocks noGrp="1"/>
          </p:cNvSpPr>
          <p:nvPr>
            <p:ph type="title"/>
          </p:nvPr>
        </p:nvSpPr>
        <p:spPr>
          <a:xfrm>
            <a:off x="4976028" y="965200"/>
            <a:ext cx="6170943" cy="4329641"/>
          </a:xfrm>
        </p:spPr>
        <p:txBody>
          <a:bodyPr vert="horz" lIns="91440" tIns="45720" rIns="91440" bIns="45720" rtlCol="0" anchor="ctr">
            <a:normAutofit/>
          </a:bodyPr>
          <a:lstStyle/>
          <a:p>
            <a:r>
              <a:rPr lang="en-US" sz="2200" dirty="0"/>
              <a:t>Through this work I would like to show the problems of modern women in special units. Make you aware that depending on the country in which you are, the view on this problem may be different.</a:t>
            </a:r>
            <a:br>
              <a:rPr lang="en-US" sz="2200" dirty="0"/>
            </a:br>
            <a:r>
              <a:rPr lang="en-US" sz="2200" dirty="0"/>
              <a:t>I think it is worth looking at it more broadly from the perspective of several countries and cultural differences. The work is not intended to solve the problem, but to understand the problem itself.</a:t>
            </a:r>
          </a:p>
        </p:txBody>
      </p:sp>
      <p:sp>
        <p:nvSpPr>
          <p:cNvPr id="3" name="Symbol zastępczy tekstu 2">
            <a:extLst>
              <a:ext uri="{FF2B5EF4-FFF2-40B4-BE49-F238E27FC236}">
                <a16:creationId xmlns:a16="http://schemas.microsoft.com/office/drawing/2014/main" xmlns="" id="{437999DE-13EC-8340-A84F-CA6543C43A99}"/>
              </a:ext>
            </a:extLst>
          </p:cNvPr>
          <p:cNvSpPr>
            <a:spLocks noGrp="1"/>
          </p:cNvSpPr>
          <p:nvPr>
            <p:ph type="body" sz="half" idx="2"/>
          </p:nvPr>
        </p:nvSpPr>
        <p:spPr>
          <a:xfrm>
            <a:off x="965200" y="965200"/>
            <a:ext cx="3367361" cy="4329641"/>
          </a:xfrm>
        </p:spPr>
        <p:txBody>
          <a:bodyPr vert="horz" lIns="91440" tIns="45720" rIns="91440" bIns="45720" rtlCol="0" anchor="ctr">
            <a:normAutofit/>
          </a:bodyPr>
          <a:lstStyle/>
          <a:p>
            <a:pPr algn="r"/>
            <a:r>
              <a:rPr lang="en-US" sz="2000" dirty="0"/>
              <a:t>CONCULSION </a:t>
            </a:r>
          </a:p>
        </p:txBody>
      </p:sp>
      <p:cxnSp>
        <p:nvCxnSpPr>
          <p:cNvPr id="21" name="Straight Connector 13">
            <a:extLst>
              <a:ext uri="{FF2B5EF4-FFF2-40B4-BE49-F238E27FC236}">
                <a16:creationId xmlns:a16="http://schemas.microsoft.com/office/drawing/2014/main" xmlns="" id="{6FE641DB-A503-41DE-ACA6-36B41C6C2BE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pic>
        <p:nvPicPr>
          <p:cNvPr id="22" name="Picture 15">
            <a:extLst>
              <a:ext uri="{FF2B5EF4-FFF2-40B4-BE49-F238E27FC236}">
                <a16:creationId xmlns:a16="http://schemas.microsoft.com/office/drawing/2014/main" xmlns="" id="{0CE42A09-4F29-4DF7-BE2A-F91C882A27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Tree>
    <p:extLst>
      <p:ext uri="{BB962C8B-B14F-4D97-AF65-F5344CB8AC3E}">
        <p14:creationId xmlns:p14="http://schemas.microsoft.com/office/powerpoint/2010/main" val="3429526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61" name="Picture 52">
            <a:extLst>
              <a:ext uri="{FF2B5EF4-FFF2-40B4-BE49-F238E27FC236}">
                <a16:creationId xmlns:a16="http://schemas.microsoft.com/office/drawing/2014/main" xmlns="" id="{6ECDD1C7-3E51-40DC-8B85-24AA12A391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useBgFill="1">
        <p:nvSpPr>
          <p:cNvPr id="62" name="Rounded Rectangle 14">
            <a:extLst>
              <a:ext uri="{FF2B5EF4-FFF2-40B4-BE49-F238E27FC236}">
                <a16:creationId xmlns:a16="http://schemas.microsoft.com/office/drawing/2014/main" xmlns="" id="{934B872D-6FE9-472A-9E92-342E41DA7C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6008" y="0"/>
            <a:ext cx="755599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63" name="Rectangle 56">
            <a:extLst>
              <a:ext uri="{FF2B5EF4-FFF2-40B4-BE49-F238E27FC236}">
                <a16:creationId xmlns:a16="http://schemas.microsoft.com/office/drawing/2014/main" xmlns="" id="{488DEBA6-2ED2-4FED-8AAB-2F855348DD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ln>
            <a:noFill/>
          </a:ln>
          <a:effectLst>
            <a:outerShdw blurRad="63500" dist="38100" algn="l" rotWithShape="0">
              <a:prstClr val="black">
                <a:alpha val="40000"/>
              </a:prstClr>
            </a:outerShdw>
          </a:effectLst>
        </p:spPr>
        <p:style>
          <a:lnRef idx="2">
            <a:schemeClr val="accent1">
              <a:shade val="50000"/>
            </a:schemeClr>
          </a:lnRef>
          <a:fillRef idx="1003">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64" name="Picture 58">
            <a:extLst>
              <a:ext uri="{FF2B5EF4-FFF2-40B4-BE49-F238E27FC236}">
                <a16:creationId xmlns:a16="http://schemas.microsoft.com/office/drawing/2014/main" xmlns="" id="{CABDD070-1412-490C-9218-37051EE8038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r="73640"/>
          <a:stretch/>
        </p:blipFill>
        <p:spPr>
          <a:xfrm>
            <a:off x="0" y="4038601"/>
            <a:ext cx="4636008" cy="2819400"/>
          </a:xfrm>
          <a:prstGeom prst="rect">
            <a:avLst/>
          </a:prstGeom>
        </p:spPr>
      </p:pic>
      <p:sp>
        <p:nvSpPr>
          <p:cNvPr id="2" name="Tytuł 1">
            <a:extLst>
              <a:ext uri="{FF2B5EF4-FFF2-40B4-BE49-F238E27FC236}">
                <a16:creationId xmlns:a16="http://schemas.microsoft.com/office/drawing/2014/main" xmlns="" id="{40F71C0C-7098-5741-B8F5-FE575A4DCFE3}"/>
              </a:ext>
            </a:extLst>
          </p:cNvPr>
          <p:cNvSpPr>
            <a:spLocks noGrp="1"/>
          </p:cNvSpPr>
          <p:nvPr>
            <p:ph type="title"/>
          </p:nvPr>
        </p:nvSpPr>
        <p:spPr>
          <a:xfrm>
            <a:off x="643466" y="804334"/>
            <a:ext cx="3471333" cy="5249333"/>
          </a:xfrm>
        </p:spPr>
        <p:txBody>
          <a:bodyPr vert="horz" lIns="91440" tIns="45720" rIns="91440" bIns="45720" rtlCol="0" anchor="ctr">
            <a:normAutofit/>
          </a:bodyPr>
          <a:lstStyle/>
          <a:p>
            <a:pPr algn="r"/>
            <a:r>
              <a:rPr lang="en-US" sz="4000" dirty="0">
                <a:solidFill>
                  <a:srgbClr val="FFFFFF"/>
                </a:solidFill>
              </a:rPr>
              <a:t>WHAT inspired me on the website: </a:t>
            </a:r>
          </a:p>
        </p:txBody>
      </p:sp>
      <p:sp>
        <p:nvSpPr>
          <p:cNvPr id="48" name="Symbol zastępczy tekstu 2">
            <a:extLst>
              <a:ext uri="{FF2B5EF4-FFF2-40B4-BE49-F238E27FC236}">
                <a16:creationId xmlns:a16="http://schemas.microsoft.com/office/drawing/2014/main" xmlns="" id="{DBED555E-4C11-A042-9ED8-98D982242533}"/>
              </a:ext>
            </a:extLst>
          </p:cNvPr>
          <p:cNvSpPr>
            <a:spLocks noGrp="1"/>
          </p:cNvSpPr>
          <p:nvPr>
            <p:ph type="body" sz="half" idx="2"/>
          </p:nvPr>
        </p:nvSpPr>
        <p:spPr>
          <a:xfrm>
            <a:off x="5234722" y="804334"/>
            <a:ext cx="6271477" cy="5249333"/>
          </a:xfrm>
        </p:spPr>
        <p:txBody>
          <a:bodyPr vert="horz" lIns="91440" tIns="45720" rIns="91440" bIns="45720" rtlCol="0" anchor="ctr">
            <a:normAutofit/>
          </a:bodyPr>
          <a:lstStyle/>
          <a:p>
            <a:pPr indent="-228600">
              <a:buFont typeface="Arial" panose="020B0604020202020204" pitchFamily="34" charset="0"/>
              <a:buChar char="•"/>
            </a:pPr>
            <a:endParaRPr lang="en-US" sz="1200" b="1">
              <a:solidFill>
                <a:schemeClr val="tx2"/>
              </a:solidFill>
            </a:endParaRPr>
          </a:p>
          <a:p>
            <a:pPr indent="-228600">
              <a:buFont typeface="Arial" panose="020B0604020202020204" pitchFamily="34" charset="0"/>
              <a:buChar char="•"/>
            </a:pPr>
            <a:r>
              <a:rPr lang="en-US" sz="1200" b="1">
                <a:solidFill>
                  <a:schemeClr val="tx2"/>
                </a:solidFill>
              </a:rPr>
              <a:t>Amna Baig, an ASP with the Pakistan Police, shares her story of how she decided to change her weapon, going all the way from using a beater to make cakes to using a pistol to fight crime:</a:t>
            </a:r>
          </a:p>
          <a:p>
            <a:pPr indent="-228600">
              <a:buFont typeface="Arial" panose="020B0604020202020204" pitchFamily="34" charset="0"/>
              <a:buChar char="•"/>
            </a:pPr>
            <a:r>
              <a:rPr lang="en-US" sz="1200">
                <a:solidFill>
                  <a:schemeClr val="tx2"/>
                </a:solidFill>
              </a:rPr>
              <a:t> </a:t>
            </a:r>
            <a:r>
              <a:rPr lang="en-US" sz="1200">
                <a:solidFill>
                  <a:schemeClr val="tx2"/>
                </a:solidFill>
                <a:hlinkClick r:id="rId4"/>
              </a:rPr>
              <a:t>https://youtu.be/WW4Xm0Nh1C0</a:t>
            </a:r>
            <a:endParaRPr lang="en-US" sz="1200">
              <a:solidFill>
                <a:schemeClr val="tx2"/>
              </a:solidFill>
            </a:endParaRPr>
          </a:p>
          <a:p>
            <a:pPr indent="-228600">
              <a:buFont typeface="Arial" panose="020B0604020202020204" pitchFamily="34" charset="0"/>
              <a:buChar char="•"/>
            </a:pPr>
            <a:endParaRPr lang="en-US" sz="1200">
              <a:solidFill>
                <a:schemeClr val="tx2"/>
              </a:solidFill>
            </a:endParaRPr>
          </a:p>
          <a:p>
            <a:pPr indent="-228600">
              <a:buFont typeface="Arial" panose="020B0604020202020204" pitchFamily="34" charset="0"/>
              <a:buChar char="•"/>
            </a:pPr>
            <a:r>
              <a:rPr lang="en-US" sz="1200" b="1">
                <a:solidFill>
                  <a:schemeClr val="tx2"/>
                </a:solidFill>
              </a:rPr>
              <a:t>Chief Danielle Outlaw takes our hand and walks us down the road to reconciliation with her views on 21st century policing. Her Idea? To restore the humanity IN authority. That the Police and the community must have a trusted relationship and embrace commonalities or we will continue to remain at a crossroads: </a:t>
            </a:r>
          </a:p>
          <a:p>
            <a:pPr indent="-228600">
              <a:buFont typeface="Arial" panose="020B0604020202020204" pitchFamily="34" charset="0"/>
              <a:buChar char="•"/>
            </a:pPr>
            <a:r>
              <a:rPr lang="en-US" sz="1200">
                <a:solidFill>
                  <a:schemeClr val="tx2"/>
                </a:solidFill>
                <a:hlinkClick r:id="rId5"/>
              </a:rPr>
              <a:t>https://www.youtube.com/watch?v=iYryJIvCXx8</a:t>
            </a:r>
            <a:endParaRPr lang="en-US" sz="1200">
              <a:solidFill>
                <a:schemeClr val="tx2"/>
              </a:solidFill>
            </a:endParaRPr>
          </a:p>
          <a:p>
            <a:pPr indent="-228600">
              <a:buFont typeface="Arial" panose="020B0604020202020204" pitchFamily="34" charset="0"/>
              <a:buChar char="•"/>
            </a:pPr>
            <a:endParaRPr lang="en-US" sz="1200">
              <a:solidFill>
                <a:schemeClr val="tx2"/>
              </a:solidFill>
            </a:endParaRPr>
          </a:p>
          <a:p>
            <a:pPr indent="-228600">
              <a:buFont typeface="Arial" panose="020B0604020202020204" pitchFamily="34" charset="0"/>
              <a:buChar char="•"/>
            </a:pPr>
            <a:r>
              <a:rPr lang="en-US" sz="1200" b="1">
                <a:solidFill>
                  <a:schemeClr val="tx2"/>
                </a:solidFill>
              </a:rPr>
              <a:t>"From the diary of a policewoman"</a:t>
            </a:r>
          </a:p>
          <a:p>
            <a:pPr indent="-228600">
              <a:buFont typeface="Arial" panose="020B0604020202020204" pitchFamily="34" charset="0"/>
              <a:buChar char="•"/>
            </a:pPr>
            <a:r>
              <a:rPr lang="en-US" sz="1200" b="1">
                <a:solidFill>
                  <a:schemeClr val="tx2"/>
                </a:solidFill>
              </a:rPr>
              <a:t>A Polish woman who decided to work in the police describes exactly every important aspect. Starting from the basic information because her opinions and experiences. Unfortuletly, this is story in Polish language</a:t>
            </a:r>
          </a:p>
          <a:p>
            <a:pPr indent="-228600">
              <a:buFont typeface="Arial" panose="020B0604020202020204" pitchFamily="34" charset="0"/>
              <a:buChar char="•"/>
            </a:pPr>
            <a:r>
              <a:rPr lang="en-US" sz="1200">
                <a:solidFill>
                  <a:schemeClr val="tx2"/>
                </a:solidFill>
                <a:hlinkClick r:id="rId6"/>
              </a:rPr>
              <a:t>https://www.youtube.com/watch?v=2xAFawm-mKM</a:t>
            </a:r>
            <a:endParaRPr lang="en-US" sz="1200">
              <a:solidFill>
                <a:schemeClr val="tx2"/>
              </a:solidFill>
            </a:endParaRPr>
          </a:p>
          <a:p>
            <a:pPr indent="-228600">
              <a:buFont typeface="Arial" panose="020B0604020202020204" pitchFamily="34" charset="0"/>
              <a:buChar char="•"/>
            </a:pPr>
            <a:endParaRPr lang="en-US" sz="1200">
              <a:solidFill>
                <a:schemeClr val="tx2"/>
              </a:solidFill>
            </a:endParaRPr>
          </a:p>
          <a:p>
            <a:pPr indent="-228600">
              <a:buFont typeface="Arial" panose="020B0604020202020204" pitchFamily="34" charset="0"/>
              <a:buChar char="•"/>
            </a:pPr>
            <a:r>
              <a:rPr lang="en-US" sz="1200" b="1">
                <a:solidFill>
                  <a:schemeClr val="tx2"/>
                </a:solidFill>
              </a:rPr>
              <a:t>Interviews with policewomen from various police departments. This video showed me that women manage on various subjects: </a:t>
            </a:r>
            <a:r>
              <a:rPr lang="en-US" sz="1200" b="1">
                <a:solidFill>
                  <a:schemeClr val="tx2"/>
                </a:solidFill>
                <a:hlinkClick r:id="rId7"/>
              </a:rPr>
              <a:t>https://www.youtube.com/watch?v=hCiID2Tp0wE</a:t>
            </a:r>
            <a:endParaRPr lang="en-US" sz="1200" b="1">
              <a:solidFill>
                <a:schemeClr val="tx2"/>
              </a:solidFill>
            </a:endParaRPr>
          </a:p>
          <a:p>
            <a:pPr indent="-228600">
              <a:buFont typeface="Arial" panose="020B0604020202020204" pitchFamily="34" charset="0"/>
              <a:buChar char="•"/>
            </a:pPr>
            <a:endParaRPr lang="en-US" sz="1200" b="1">
              <a:solidFill>
                <a:schemeClr val="tx2"/>
              </a:solidFill>
            </a:endParaRPr>
          </a:p>
        </p:txBody>
      </p:sp>
    </p:spTree>
    <p:extLst>
      <p:ext uri="{BB962C8B-B14F-4D97-AF65-F5344CB8AC3E}">
        <p14:creationId xmlns:p14="http://schemas.microsoft.com/office/powerpoint/2010/main" val="2654156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B7626C8E-FB50-4909-8D9D-09E34A8DBFA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ytuł 1">
            <a:extLst>
              <a:ext uri="{FF2B5EF4-FFF2-40B4-BE49-F238E27FC236}">
                <a16:creationId xmlns:a16="http://schemas.microsoft.com/office/drawing/2014/main" xmlns="" id="{D21FF84F-6C6F-1D41-82F5-3C8379FE1F26}"/>
              </a:ext>
            </a:extLst>
          </p:cNvPr>
          <p:cNvSpPr>
            <a:spLocks noGrp="1"/>
          </p:cNvSpPr>
          <p:nvPr>
            <p:ph type="title"/>
          </p:nvPr>
        </p:nvSpPr>
        <p:spPr>
          <a:xfrm>
            <a:off x="619760" y="1191226"/>
            <a:ext cx="6832600" cy="1293028"/>
          </a:xfrm>
        </p:spPr>
        <p:txBody>
          <a:bodyPr vert="horz" lIns="91440" tIns="45720" rIns="91440" bIns="45720" rtlCol="0" anchor="ctr">
            <a:normAutofit/>
          </a:bodyPr>
          <a:lstStyle/>
          <a:p>
            <a:pPr algn="r"/>
            <a:r>
              <a:rPr lang="en-US" sz="2800" dirty="0"/>
              <a:t>The woman who inspired me to choose this topic is Alice Stebbins Wells</a:t>
            </a:r>
          </a:p>
        </p:txBody>
      </p:sp>
      <p:sp>
        <p:nvSpPr>
          <p:cNvPr id="3" name="Symbol zastępczy tekstu 2">
            <a:extLst>
              <a:ext uri="{FF2B5EF4-FFF2-40B4-BE49-F238E27FC236}">
                <a16:creationId xmlns:a16="http://schemas.microsoft.com/office/drawing/2014/main" xmlns="" id="{8A4090DD-F458-3849-AFC7-2DAAA2D42CBF}"/>
              </a:ext>
            </a:extLst>
          </p:cNvPr>
          <p:cNvSpPr>
            <a:spLocks noGrp="1"/>
          </p:cNvSpPr>
          <p:nvPr>
            <p:ph type="body" sz="half" idx="2"/>
          </p:nvPr>
        </p:nvSpPr>
        <p:spPr>
          <a:xfrm>
            <a:off x="619760" y="2833875"/>
            <a:ext cx="6832600" cy="4024125"/>
          </a:xfrm>
        </p:spPr>
        <p:txBody>
          <a:bodyPr vert="horz" lIns="91440" tIns="45720" rIns="91440" bIns="45720" rtlCol="0">
            <a:normAutofit/>
          </a:bodyPr>
          <a:lstStyle/>
          <a:p>
            <a:pPr indent="-228600">
              <a:buFont typeface="Arial" panose="020B0604020202020204" pitchFamily="34" charset="0"/>
              <a:buChar char="•"/>
            </a:pPr>
            <a:r>
              <a:rPr lang="en-US" dirty="0"/>
              <a:t>(born June 13, 1873) American minister and social welfare worker who, in 1910, became the first woman appointed to the </a:t>
            </a:r>
            <a:r>
              <a:rPr lang="en-US" dirty="0">
                <a:hlinkClick r:id="rId3"/>
              </a:rPr>
              <a:t>Los Angeles Police Department</a:t>
            </a:r>
            <a:r>
              <a:rPr lang="en-US" dirty="0"/>
              <a:t>. Although Stebbins was not the first female police officer in the United States, she is believed to have been the first to hold powers of arrest.</a:t>
            </a:r>
          </a:p>
          <a:p>
            <a:pPr indent="-228600">
              <a:buFont typeface="Arial" panose="020B0604020202020204" pitchFamily="34" charset="0"/>
              <a:buChar char="•"/>
            </a:pPr>
            <a:endParaRPr lang="en-US" dirty="0"/>
          </a:p>
        </p:txBody>
      </p:sp>
      <p:pic>
        <p:nvPicPr>
          <p:cNvPr id="5" name="Obraz 4" descr="Obraz zawierający budynek, zewnętrzne, trawa, osoba&#10;&#10;Opis wygenerowany automatycznie">
            <a:extLst>
              <a:ext uri="{FF2B5EF4-FFF2-40B4-BE49-F238E27FC236}">
                <a16:creationId xmlns:a16="http://schemas.microsoft.com/office/drawing/2014/main" xmlns="" id="{803A7201-A94F-634F-BB7A-AEFD1D6605B1}"/>
              </a:ext>
            </a:extLst>
          </p:cNvPr>
          <p:cNvPicPr>
            <a:picLocks noChangeAspect="1"/>
          </p:cNvPicPr>
          <p:nvPr/>
        </p:nvPicPr>
        <p:blipFill rotWithShape="1">
          <a:blip r:embed="rId4"/>
          <a:srcRect l="8293" r="253"/>
          <a:stretch/>
        </p:blipFill>
        <p:spPr>
          <a:xfrm>
            <a:off x="7861238" y="807526"/>
            <a:ext cx="3644962" cy="5349756"/>
          </a:xfrm>
          <a:prstGeom prst="rect">
            <a:avLst/>
          </a:prstGeom>
        </p:spPr>
      </p:pic>
    </p:spTree>
    <p:extLst>
      <p:ext uri="{BB962C8B-B14F-4D97-AF65-F5344CB8AC3E}">
        <p14:creationId xmlns:p14="http://schemas.microsoft.com/office/powerpoint/2010/main" val="106927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6ECDD1C7-3E51-40DC-8B85-24AA12A3917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pic>
        <p:nvPicPr>
          <p:cNvPr id="9" name="Picture 8">
            <a:extLst>
              <a:ext uri="{FF2B5EF4-FFF2-40B4-BE49-F238E27FC236}">
                <a16:creationId xmlns:a16="http://schemas.microsoft.com/office/drawing/2014/main" xmlns="" id="{926BC0C6-2E6A-4FE0-8465-4642D24063F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useBgFill="1">
        <p:nvSpPr>
          <p:cNvPr id="11" name="Rectangle 10">
            <a:extLst>
              <a:ext uri="{FF2B5EF4-FFF2-40B4-BE49-F238E27FC236}">
                <a16:creationId xmlns:a16="http://schemas.microsoft.com/office/drawing/2014/main" xmlns="" id="{71836F97-3631-4F72-8A9F-CDAFD3D7CE7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ytuł 1">
            <a:extLst>
              <a:ext uri="{FF2B5EF4-FFF2-40B4-BE49-F238E27FC236}">
                <a16:creationId xmlns:a16="http://schemas.microsoft.com/office/drawing/2014/main" xmlns="" id="{684F57C7-C86F-C94A-97DE-3018119787D2}"/>
              </a:ext>
            </a:extLst>
          </p:cNvPr>
          <p:cNvSpPr>
            <a:spLocks noGrp="1"/>
          </p:cNvSpPr>
          <p:nvPr>
            <p:ph type="title"/>
          </p:nvPr>
        </p:nvSpPr>
        <p:spPr>
          <a:xfrm>
            <a:off x="792482" y="821265"/>
            <a:ext cx="6979918" cy="5222117"/>
          </a:xfrm>
        </p:spPr>
        <p:txBody>
          <a:bodyPr vert="horz" lIns="91440" tIns="45720" rIns="91440" bIns="45720" rtlCol="0" anchor="ctr">
            <a:normAutofit/>
          </a:bodyPr>
          <a:lstStyle/>
          <a:p>
            <a:r>
              <a:rPr lang="en-US" sz="5400"/>
              <a:t>Thank you for attention </a:t>
            </a:r>
            <a:r>
              <a:rPr lang="en-US" sz="5400">
                <a:sym typeface="Wingdings" pitchFamily="2" charset="2"/>
              </a:rPr>
              <a:t> </a:t>
            </a:r>
            <a:endParaRPr lang="en-US" sz="5400"/>
          </a:p>
        </p:txBody>
      </p:sp>
      <p:cxnSp>
        <p:nvCxnSpPr>
          <p:cNvPr id="13" name="Straight Connector 12">
            <a:extLst>
              <a:ext uri="{FF2B5EF4-FFF2-40B4-BE49-F238E27FC236}">
                <a16:creationId xmlns:a16="http://schemas.microsoft.com/office/drawing/2014/main" xmlns="" id="{182B97DB-6349-4445-984C-90FE26D6D3A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8131624" y="1923563"/>
            <a:ext cx="0" cy="30175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34763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ra">
  <a:themeElements>
    <a:clrScheme name="Para">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Para">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otalTime>2</TotalTime>
  <Words>573</Words>
  <Application>Microsoft Office PowerPoint</Application>
  <PresentationFormat>Personalizzato</PresentationFormat>
  <Paragraphs>30</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Para</vt:lpstr>
      <vt:lpstr>The female factor – gender balance in the law enforcement </vt:lpstr>
      <vt:lpstr>Introduction</vt:lpstr>
      <vt:lpstr>FIRTS CHAPTER</vt:lpstr>
      <vt:lpstr>SECOND CHAPTER</vt:lpstr>
      <vt:lpstr>LAST CHAPTER</vt:lpstr>
      <vt:lpstr>Through this work I would like to show the problems of modern women in special units. Make you aware that depending on the country in which you are, the view on this problem may be different. I think it is worth looking at it more broadly from the perspective of several countries and cultural differences. The work is not intended to solve the problem, but to understand the problem itself.</vt:lpstr>
      <vt:lpstr>WHAT inspired me on the website: </vt:lpstr>
      <vt:lpstr>The woman who inspired me to choose this topic is Alice Stebbins Wells</vt:lpstr>
      <vt:lpstr>Thank you for attention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female factor – gender balance in the law enforcement</dc:title>
  <dc:creator>basia kryszylowicz</dc:creator>
  <cp:lastModifiedBy>Utente Cirsg</cp:lastModifiedBy>
  <cp:revision>2</cp:revision>
  <dcterms:created xsi:type="dcterms:W3CDTF">2019-11-16T16:59:05Z</dcterms:created>
  <dcterms:modified xsi:type="dcterms:W3CDTF">2021-04-07T07:32:45Z</dcterms:modified>
</cp:coreProperties>
</file>