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3" r:id="rId4"/>
    <p:sldId id="258" r:id="rId5"/>
    <p:sldId id="267" r:id="rId6"/>
    <p:sldId id="259" r:id="rId7"/>
    <p:sldId id="261" r:id="rId8"/>
    <p:sldId id="264" r:id="rId9"/>
    <p:sldId id="260" r:id="rId10"/>
    <p:sldId id="257" r:id="rId11"/>
    <p:sldId id="273" r:id="rId12"/>
    <p:sldId id="265" r:id="rId13"/>
    <p:sldId id="275" r:id="rId14"/>
    <p:sldId id="274" r:id="rId15"/>
    <p:sldId id="262" r:id="rId16"/>
    <p:sldId id="270" r:id="rId17"/>
    <p:sldId id="266" r:id="rId18"/>
    <p:sldId id="269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09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76BD317-C755-22E6-95FC-58CAEEE813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27826CC-AF18-7689-FDBA-6CD5BCB39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02CFB-D305-57A6-F9A1-22EB2EC18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1F780E-E028-E800-A2CF-EE2DA1F41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304E31-33A4-8B1D-98F1-9EB8CF76A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0896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0DA2CBF-FFD4-36CE-CE7F-C5E324831D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3C9CFF7-1E8C-B680-23F3-67CEDB3A84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1144900-A312-1DFF-3A0F-0144987E55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B676A03-F703-FEF3-7168-E76D2D16A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041D711-1E76-E474-92AA-1D03355D0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467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2DE8E94-DAE0-2D6C-326F-6074DABA6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CA0004D-BCE2-595C-BDE5-F862569E96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5ECB1F1-FBCD-1A81-2E84-FAFF8C413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741C8B-18BD-6C9F-F83F-9A031A297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B83B12D-C0DB-9958-00C7-6A0E95B3B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653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7C7F1F8-4638-C6A5-AE16-06E2EBAC55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179D629-9C06-5AF1-A41C-DDF0B86F24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D71CA8-C9AD-643C-7B11-D6EB1C0107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D0FB1C2-499C-FAAC-BEDF-302F1D169C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D3A86A-6DB6-2316-9FE6-8B3DE9476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8609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A9C718B-652F-BE11-B5A1-370EE4D6E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CB0A947-2AA6-2051-4315-03FCB8152B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F6EF30-8532-0410-BA61-7B95D22939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930A2B5-8EB9-D6C0-EBF5-9A275B818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62F0CD6-AFDF-3752-FE9F-FD1BFE60B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8689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E1FE3B5-17CE-00F1-E8E4-F355A69BB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84DC85-CB18-99AD-3499-E140D76C53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7D66848-9981-274C-781F-94E5A10F5E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13D6DA-0D57-A1C6-73C8-FBE7BDE7F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C34999-A566-12F8-7BD2-F6441C7F5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C21345F-3F87-D5AD-1D35-9CC51296B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3921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BAB613-A63C-B1C5-4705-49D17F816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7D14CE5-F2D5-405F-ADFE-12F5D1D315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572A5AE-0C05-650F-FAA9-17746D5BC1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529B5FAA-E64C-2052-4EC1-5B2203828B2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E63387A-C3DB-2FFF-9BD7-42D2EFEA28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C8067BF4-1504-29B6-7148-1CA8F03F3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6C1E723F-FA80-31D4-2C2B-7FDA2ACD2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05AD47AC-5441-5A88-EDDC-C5554832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3120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4E2A89C-3D23-BCEC-0A39-DEE64B70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F2E1BA79-6E29-AD37-B861-D335E2A11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0AD23023-C877-66FE-6279-5148F395D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5E604BE-8061-BE5C-9396-BFB95927B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30095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45FFF8C-1665-6092-3130-27E609DFF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2F038EB-99F4-0430-810E-37503E21B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B0430AF-BAA9-B5EA-0900-8E8EFE837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5866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CB1A2F-4785-402F-3082-94005D1F11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4A02F57-3E36-9660-A384-88779BB6F1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FBEFF6F2-DF36-8630-D174-74998D8C81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BFBD8A6-D9B1-78EB-BC66-346F0EDCA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E496D2-F5F3-F577-436B-DE2239B063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2C7324E-F62A-B54C-91A2-A06698A2B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58257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DF68D-E8D1-58A5-4B67-F6995FF85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CB1662F-9FE6-9E28-7F7B-8947F11153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3A14162-7E37-C35A-567D-9838D632F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561CA9-4B23-C3BB-5DDE-FC4F88E1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18B3D38-85F0-589F-1453-978610579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A3A090D-8865-C81A-FFA1-600B6F6965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4325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04ED563D-8C61-D0E4-723C-60B519ACB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B21D58-2425-2094-C2E6-AB77BE914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077C7F-14F2-551D-8234-413CEF34F8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9CF91D-C9D8-4D10-9F26-8FD886E71049}" type="datetimeFigureOut">
              <a:rPr lang="it-IT" smtClean="0"/>
              <a:t>17/05/2022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2FD3E35-835B-71EB-2301-615B256CCB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1DB7D7C-9A24-0481-C576-2A42EAC6A4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2EF1B2-3D87-473E-A158-6D5BBD69A6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16538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960F34A-8187-F7FA-4A69-6796BDD11EBC}"/>
              </a:ext>
            </a:extLst>
          </p:cNvPr>
          <p:cNvSpPr txBox="1"/>
          <p:nvPr/>
        </p:nvSpPr>
        <p:spPr>
          <a:xfrm>
            <a:off x="1377301" y="742024"/>
            <a:ext cx="9705667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 dirty="0"/>
              <a:t>L’INQUINAMENTO ATMOSFERICO </a:t>
            </a:r>
          </a:p>
          <a:p>
            <a:pPr algn="ctr"/>
            <a:endParaRPr lang="it-IT" b="1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D0FA22D-8106-B81D-408B-00B62FE4972B}"/>
              </a:ext>
            </a:extLst>
          </p:cNvPr>
          <p:cNvSpPr txBox="1"/>
          <p:nvPr/>
        </p:nvSpPr>
        <p:spPr>
          <a:xfrm>
            <a:off x="3048056" y="1540780"/>
            <a:ext cx="6940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LA SITUAZIONE A PADOVA E NEL BACINO PADANO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D3B8BB8A-5A13-8633-1A61-68A8525B52FA}"/>
              </a:ext>
            </a:extLst>
          </p:cNvPr>
          <p:cNvSpPr txBox="1"/>
          <p:nvPr/>
        </p:nvSpPr>
        <p:spPr>
          <a:xfrm>
            <a:off x="9827045" y="5992909"/>
            <a:ext cx="25118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tx1">
                    <a:lumMod val="95000"/>
                    <a:lumOff val="5000"/>
                  </a:schemeClr>
                </a:solidFill>
              </a:rPr>
              <a:t>CARLOTTA</a:t>
            </a:r>
            <a:r>
              <a:rPr lang="it-IT" dirty="0"/>
              <a:t> BACCAN </a:t>
            </a: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011F9E8-AE34-F3A4-AA60-DE2EB7365616}"/>
              </a:ext>
            </a:extLst>
          </p:cNvPr>
          <p:cNvSpPr/>
          <p:nvPr/>
        </p:nvSpPr>
        <p:spPr>
          <a:xfrm>
            <a:off x="1987826" y="486348"/>
            <a:ext cx="8319052" cy="1730078"/>
          </a:xfrm>
          <a:prstGeom prst="rect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8315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A4BD2F2C-977D-F9E6-13E0-F7379519DA7D}"/>
              </a:ext>
            </a:extLst>
          </p:cNvPr>
          <p:cNvSpPr txBox="1"/>
          <p:nvPr/>
        </p:nvSpPr>
        <p:spPr>
          <a:xfrm>
            <a:off x="2646293" y="189324"/>
            <a:ext cx="70418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INQUINAMENTO IN VENETO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91557144-D438-D750-1E97-FD96E986BBAA}"/>
              </a:ext>
            </a:extLst>
          </p:cNvPr>
          <p:cNvSpPr txBox="1"/>
          <p:nvPr/>
        </p:nvSpPr>
        <p:spPr>
          <a:xfrm>
            <a:off x="2065591" y="627987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https://www.legambienteveneto.it/2020/05/14/malaria-veneto-2020-non-si-muove-foglia-ma-tira-brutta-aria/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01756E9-1C0D-A321-83EE-C2CC2709E0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591" y="705678"/>
            <a:ext cx="8459948" cy="5596581"/>
          </a:xfrm>
          <a:prstGeom prst="rect">
            <a:avLst/>
          </a:prstGeom>
        </p:spPr>
      </p:pic>
      <p:sp>
        <p:nvSpPr>
          <p:cNvPr id="2" name="Rettangolo 1">
            <a:extLst>
              <a:ext uri="{FF2B5EF4-FFF2-40B4-BE49-F238E27FC236}">
                <a16:creationId xmlns:a16="http://schemas.microsoft.com/office/drawing/2014/main" id="{289C3C0E-F0A8-89D8-4F03-CFF2CE8EFB51}"/>
              </a:ext>
            </a:extLst>
          </p:cNvPr>
          <p:cNvSpPr/>
          <p:nvPr/>
        </p:nvSpPr>
        <p:spPr>
          <a:xfrm>
            <a:off x="3269974" y="116456"/>
            <a:ext cx="5794513" cy="589222"/>
          </a:xfrm>
          <a:prstGeom prst="rect">
            <a:avLst/>
          </a:prstGeom>
          <a:noFill/>
          <a:ln w="285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1781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EB7F1A0-EA56-3857-9EDA-7146D51F4E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5492" y="3355504"/>
            <a:ext cx="7726508" cy="3502496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60E08CB9-170C-E7D4-619C-94CAE131A252}"/>
              </a:ext>
            </a:extLst>
          </p:cNvPr>
          <p:cNvSpPr txBox="1"/>
          <p:nvPr/>
        </p:nvSpPr>
        <p:spPr>
          <a:xfrm>
            <a:off x="5783950" y="431257"/>
            <a:ext cx="6082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FONTI DELL’INQUINAMENTO (PM10 PRIMARIO E SECONDARIO) A PADOVA</a:t>
            </a:r>
          </a:p>
        </p:txBody>
      </p:sp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58F4B7BB-B7C7-D2E0-E526-EE88903CF8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58649" cy="4029365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65F1B95E-225E-7B67-2F01-1D6F69FD5516}"/>
              </a:ext>
            </a:extLst>
          </p:cNvPr>
          <p:cNvSpPr txBox="1"/>
          <p:nvPr/>
        </p:nvSpPr>
        <p:spPr>
          <a:xfrm>
            <a:off x="885615" y="5978661"/>
            <a:ext cx="4005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https://www.legambienteveneto.it/2020/05/14/malaria-veneto-2020-non-si-muove-foglia-ma-tira-brutta-aria/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BC8125-D849-DB3E-C200-936842F03B8A}"/>
              </a:ext>
            </a:extLst>
          </p:cNvPr>
          <p:cNvSpPr txBox="1"/>
          <p:nvPr/>
        </p:nvSpPr>
        <p:spPr>
          <a:xfrm>
            <a:off x="74953" y="4029365"/>
            <a:ext cx="4119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https://www.snpambiente.it/2020/01/22/qual-e-limpatto-del-traffico-sulla-qualita-dellaria/?fbclid=IwAR3mD93ieL8iDUrVWgSolTy0fxSiBCCbMu8b-kpLFy_AAhO0RbG2pHRyAqoDi%20che%20cosa%20si%20parla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02F2D705-89D8-5C2D-10BA-24921430ABF5}"/>
              </a:ext>
            </a:extLst>
          </p:cNvPr>
          <p:cNvSpPr/>
          <p:nvPr/>
        </p:nvSpPr>
        <p:spPr>
          <a:xfrm>
            <a:off x="5695122" y="298174"/>
            <a:ext cx="6082748" cy="108336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99985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5781B07-D20F-7AC1-416D-3C445129D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9131" y="996919"/>
            <a:ext cx="2472359" cy="1384521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69719692-082B-FB96-706A-6F2D2FC8C484}"/>
              </a:ext>
            </a:extLst>
          </p:cNvPr>
          <p:cNvSpPr txBox="1"/>
          <p:nvPr/>
        </p:nvSpPr>
        <p:spPr>
          <a:xfrm>
            <a:off x="-394251" y="277337"/>
            <a:ext cx="55857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/>
              <a:t>NORMATIVA INTERNAZIONALE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31B82AE-8FCA-6097-5A95-E51F62E4DE5C}"/>
              </a:ext>
            </a:extLst>
          </p:cNvPr>
          <p:cNvSpPr txBox="1"/>
          <p:nvPr/>
        </p:nvSpPr>
        <p:spPr>
          <a:xfrm>
            <a:off x="124239" y="1132665"/>
            <a:ext cx="401540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OMS, Linee guida sulla qualità dell’aria globale, 2021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/>
              <a:t>Direttiva 2008/50/CE</a:t>
            </a:r>
          </a:p>
          <a:p>
            <a:endParaRPr lang="it-IT" sz="2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4457131-0888-0B44-E859-2C0548C398CF}"/>
              </a:ext>
            </a:extLst>
          </p:cNvPr>
          <p:cNvSpPr txBox="1"/>
          <p:nvPr/>
        </p:nvSpPr>
        <p:spPr>
          <a:xfrm>
            <a:off x="361122" y="2560216"/>
            <a:ext cx="506233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Articolo 13</a:t>
            </a:r>
          </a:p>
          <a:p>
            <a:endParaRPr lang="it-IT" sz="1400" dirty="0"/>
          </a:p>
          <a:p>
            <a:r>
              <a:rPr lang="it-IT" sz="1400" b="1" dirty="0"/>
              <a:t>Valori limite e soglie di allarme ai fini della protezione</a:t>
            </a:r>
          </a:p>
          <a:p>
            <a:r>
              <a:rPr lang="it-IT" sz="1400" b="1" dirty="0"/>
              <a:t>della salute umana</a:t>
            </a:r>
          </a:p>
          <a:p>
            <a:endParaRPr lang="it-IT" sz="1400" dirty="0"/>
          </a:p>
          <a:p>
            <a:r>
              <a:rPr lang="it-IT" sz="1400" dirty="0"/>
              <a:t>1. Gli Stati membri provvedono affinché i livelli di biossido di</a:t>
            </a:r>
          </a:p>
          <a:p>
            <a:r>
              <a:rPr lang="it-IT" sz="1400" dirty="0"/>
              <a:t>zolfo, PM10, piombo e monossido di carbonio presenti nell’aria ambiente non superino, nell’insieme delle loro zone e dei loro</a:t>
            </a:r>
          </a:p>
          <a:p>
            <a:r>
              <a:rPr lang="it-IT" sz="1400" dirty="0"/>
              <a:t>agglomerati, i valori limite stabiliti nell’allegato XI.</a:t>
            </a:r>
          </a:p>
          <a:p>
            <a:r>
              <a:rPr lang="it-IT" sz="1400" dirty="0"/>
              <a:t>Per quanto riguarda il biossido di azoto e il benzene, i valori limite</a:t>
            </a:r>
          </a:p>
          <a:p>
            <a:r>
              <a:rPr lang="it-IT" sz="1400" dirty="0"/>
              <a:t>fissati nell’allegato XI non possono essere superati a decorrere</a:t>
            </a:r>
          </a:p>
          <a:p>
            <a:r>
              <a:rPr lang="it-IT" sz="1400" dirty="0"/>
              <a:t>dalle date indicate nel medesimo allegato.</a:t>
            </a:r>
          </a:p>
          <a:p>
            <a:r>
              <a:rPr lang="it-IT" sz="1400" dirty="0"/>
              <a:t>Il rispetto di tali requisiti è valutato a norma dell’allegato III.</a:t>
            </a:r>
          </a:p>
          <a:p>
            <a:r>
              <a:rPr lang="it-IT" sz="1400" dirty="0"/>
              <a:t>I margini di tolleranza fissati nell’allegato XI si applicano a norma</a:t>
            </a:r>
          </a:p>
          <a:p>
            <a:r>
              <a:rPr lang="it-IT" sz="1400" dirty="0"/>
              <a:t>dell’articolo 22, paragrafo 3 e dell’articolo 23, paragrafo 1.</a:t>
            </a:r>
          </a:p>
          <a:p>
            <a:r>
              <a:rPr lang="it-IT" sz="1400" dirty="0"/>
              <a:t>2. Le soglie di allarme applicabili per le concentrazioni di biossido di zolfo e biossido di azoto nell’aria ambiente sono indicate</a:t>
            </a:r>
          </a:p>
          <a:p>
            <a:r>
              <a:rPr lang="it-IT" sz="1400" dirty="0"/>
              <a:t>nell’allegato XII, punto A.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1F47507D-4A66-6597-E423-081BF296C85E}"/>
              </a:ext>
            </a:extLst>
          </p:cNvPr>
          <p:cNvSpPr txBox="1"/>
          <p:nvPr/>
        </p:nvSpPr>
        <p:spPr>
          <a:xfrm>
            <a:off x="5516217" y="179600"/>
            <a:ext cx="655651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/>
              <a:t>Articolo 23</a:t>
            </a:r>
          </a:p>
          <a:p>
            <a:endParaRPr lang="it-IT" sz="1400" b="1" dirty="0"/>
          </a:p>
          <a:p>
            <a:r>
              <a:rPr lang="it-IT" sz="1400" b="1" dirty="0"/>
              <a:t>Piani per la qualità dell’aria</a:t>
            </a:r>
          </a:p>
          <a:p>
            <a:endParaRPr lang="it-IT" sz="1400" dirty="0"/>
          </a:p>
          <a:p>
            <a:r>
              <a:rPr lang="it-IT" sz="1400" dirty="0"/>
              <a:t>1. Se in determinate zone o agglomerati i livelli di inquinanti</a:t>
            </a:r>
          </a:p>
          <a:p>
            <a:r>
              <a:rPr lang="it-IT" sz="1400" dirty="0"/>
              <a:t>presenti nell’aria ambiente superano un valore limite o un valore obiettivo qualsiasi, più qualunque margine di tolleranza eventualmente applicabile, gli Stati membri provvedono a predisporre</a:t>
            </a:r>
          </a:p>
          <a:p>
            <a:r>
              <a:rPr lang="it-IT" sz="1400" dirty="0"/>
              <a:t>piani per la qualità dell’aria per le zone e gli agglomerati in questione al fine di conseguire il relativo valore limite o valore obiettivo specificato negli allegati XI e XIV.</a:t>
            </a:r>
          </a:p>
          <a:p>
            <a:r>
              <a:rPr lang="it-IT" sz="1400" dirty="0"/>
              <a:t>In caso di superamento di tali valori limite dopo il termine previsto per il loro raggiungimento, i piani per la qualità dell’aria stabiliscono misure appropriate affinché il periodo di superamento</a:t>
            </a:r>
          </a:p>
          <a:p>
            <a:r>
              <a:rPr lang="it-IT" sz="1400" dirty="0"/>
              <a:t>sia il più breve possibile. I piani per la qualità dell’aria possono</a:t>
            </a:r>
          </a:p>
          <a:p>
            <a:r>
              <a:rPr lang="it-IT" sz="1400" dirty="0"/>
              <a:t>inoltre includere misure specifiche volte a tutelare gruppi sensibili di popolazione, compresi i bambini.</a:t>
            </a:r>
          </a:p>
          <a:p>
            <a:r>
              <a:rPr lang="it-IT" sz="1400" dirty="0"/>
              <a:t>Tali piani per la qualità dell’aria contengono almeno le informazioni di cui all’allegato XV, punto A, e possono includere misure</a:t>
            </a:r>
          </a:p>
          <a:p>
            <a:r>
              <a:rPr lang="it-IT" sz="1400" dirty="0"/>
              <a:t>a norma dell’articolo 24. Detti piani sono comunicati alla Commissione senza indugio e al più tardi entro due anni dalla fine</a:t>
            </a:r>
          </a:p>
          <a:p>
            <a:r>
              <a:rPr lang="it-IT" sz="1400" dirty="0"/>
              <a:t>dell’anno in cui è stato rilevato il primo superamento.</a:t>
            </a:r>
          </a:p>
          <a:p>
            <a:r>
              <a:rPr lang="it-IT" sz="1400" dirty="0"/>
              <a:t>Qualora occorra predisporre o attuare piani per la qualità dell’aria</a:t>
            </a:r>
          </a:p>
          <a:p>
            <a:r>
              <a:rPr lang="it-IT" sz="1400" dirty="0"/>
              <a:t>relativi a diversi inquinanti, gli Stati membri, se del caso, predispongono e attuano piani integrati per la qualità dell’aria riguardanti tutti gli inquinanti interessati.</a:t>
            </a:r>
          </a:p>
          <a:p>
            <a:r>
              <a:rPr lang="it-IT" sz="1400" dirty="0"/>
              <a:t>2. Gli Stati membri garantiscono, per quanto possibile, la coerenza con altri piani previsti a norma della direttiva 2001/80/CE,</a:t>
            </a:r>
          </a:p>
          <a:p>
            <a:r>
              <a:rPr lang="it-IT" sz="1400" dirty="0"/>
              <a:t>della direttiva 2001/81/CE o della direttiva 2002/49/CE al fine di</a:t>
            </a:r>
          </a:p>
          <a:p>
            <a:r>
              <a:rPr lang="it-IT" sz="1400" dirty="0"/>
              <a:t>realizzare gli obiettivi ambientali del caso.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06854C9-87C8-3A4C-6982-417D4AA458A3}"/>
              </a:ext>
            </a:extLst>
          </p:cNvPr>
          <p:cNvSpPr/>
          <p:nvPr/>
        </p:nvSpPr>
        <p:spPr>
          <a:xfrm>
            <a:off x="119271" y="106013"/>
            <a:ext cx="4558748" cy="811765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738392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E9F8BAB0-6596-66E9-7A87-D7C00D5830CB}"/>
              </a:ext>
            </a:extLst>
          </p:cNvPr>
          <p:cNvSpPr txBox="1"/>
          <p:nvPr/>
        </p:nvSpPr>
        <p:spPr>
          <a:xfrm>
            <a:off x="554315" y="1259036"/>
            <a:ext cx="8400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D.Lgs.155/2010: rete qualità dell’aria, zonizzazione e piani per la qualità dell’aria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DGRV n.90 del 19/04/2016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/>
              <a:t>DGRV n. 238/2021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FA1EC92-4AE5-F6C6-F1CC-066633757C49}"/>
              </a:ext>
            </a:extLst>
          </p:cNvPr>
          <p:cNvSpPr txBox="1"/>
          <p:nvPr/>
        </p:nvSpPr>
        <p:spPr>
          <a:xfrm>
            <a:off x="761381" y="373717"/>
            <a:ext cx="60728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NORMATIVA NAZIONALE E REGIONALE</a:t>
            </a:r>
          </a:p>
        </p:txBody>
      </p:sp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C028418-D308-6E34-535B-9BB8D00F7A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4" y="2845683"/>
            <a:ext cx="8919836" cy="2551907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1B21AED8-9966-CDDB-6386-FBC862441B3B}"/>
              </a:ext>
            </a:extLst>
          </p:cNvPr>
          <p:cNvSpPr/>
          <p:nvPr/>
        </p:nvSpPr>
        <p:spPr>
          <a:xfrm>
            <a:off x="352768" y="62866"/>
            <a:ext cx="6082748" cy="1083366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8" name="Immagine 7" descr="Immagine che contiene testo&#10;&#10;Descrizione generata automaticamente">
            <a:extLst>
              <a:ext uri="{FF2B5EF4-FFF2-40B4-BE49-F238E27FC236}">
                <a16:creationId xmlns:a16="http://schemas.microsoft.com/office/drawing/2014/main" id="{3F8FB0F1-E5F3-A88E-9692-B12A801F4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34" y="5452868"/>
            <a:ext cx="9826763" cy="124016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FFA2CEB6-10DB-AE16-4387-5CDCDDAF9B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7859" y="785047"/>
            <a:ext cx="2977782" cy="232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96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AD13BA25-0E85-9353-557E-20743ED45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556" y="234420"/>
            <a:ext cx="3375495" cy="617076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>
                <a:latin typeface="+mn-lt"/>
              </a:rPr>
              <a:t>LIMITI NORMATIVI </a:t>
            </a:r>
          </a:p>
        </p:txBody>
      </p:sp>
      <p:pic>
        <p:nvPicPr>
          <p:cNvPr id="3" name="Immagine 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78A21178-5AE8-CD07-342A-CF3C23AFD7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334" y="1417852"/>
            <a:ext cx="7224666" cy="2679458"/>
          </a:xfrm>
          <a:prstGeom prst="rect">
            <a:avLst/>
          </a:prstGeom>
        </p:spPr>
      </p:pic>
      <p:pic>
        <p:nvPicPr>
          <p:cNvPr id="4" name="Immagine 3" descr="Immagine che contiene tavolo&#10;&#10;Descrizione generata automaticamente">
            <a:extLst>
              <a:ext uri="{FF2B5EF4-FFF2-40B4-BE49-F238E27FC236}">
                <a16:creationId xmlns:a16="http://schemas.microsoft.com/office/drawing/2014/main" id="{91CDA6F5-7A5F-0E7F-5F98-B0F4E963E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8546" y="4059942"/>
            <a:ext cx="6053426" cy="2566010"/>
          </a:xfrm>
          <a:prstGeom prst="rect">
            <a:avLst/>
          </a:prstGeom>
        </p:spPr>
      </p:pic>
      <p:pic>
        <p:nvPicPr>
          <p:cNvPr id="13" name="Immagine 12" descr="Immagine che contiene tavolo&#10;&#10;Descrizione generata automaticamente">
            <a:extLst>
              <a:ext uri="{FF2B5EF4-FFF2-40B4-BE49-F238E27FC236}">
                <a16:creationId xmlns:a16="http://schemas.microsoft.com/office/drawing/2014/main" id="{A09A19E7-6770-5163-942A-9BD5E2FDE1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29" y="3820722"/>
            <a:ext cx="5090290" cy="2420359"/>
          </a:xfrm>
          <a:prstGeom prst="rect">
            <a:avLst/>
          </a:prstGeom>
        </p:spPr>
      </p:pic>
      <p:pic>
        <p:nvPicPr>
          <p:cNvPr id="15" name="Immagine 14" descr="Immagine che contiene tavolo&#10;&#10;Descrizione generata automaticamente">
            <a:extLst>
              <a:ext uri="{FF2B5EF4-FFF2-40B4-BE49-F238E27FC236}">
                <a16:creationId xmlns:a16="http://schemas.microsoft.com/office/drawing/2014/main" id="{920EC6BC-04C5-70AE-2EB9-D56426228C5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" y="1125929"/>
            <a:ext cx="5177792" cy="242036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D697370-C30D-FA62-7293-4AD7E35DA221}"/>
              </a:ext>
            </a:extLst>
          </p:cNvPr>
          <p:cNvSpPr txBox="1"/>
          <p:nvPr/>
        </p:nvSpPr>
        <p:spPr>
          <a:xfrm>
            <a:off x="88229" y="6330848"/>
            <a:ext cx="53174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Linee guida sulla qualità dell’aria, OMS, 2021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74EE564-9353-EE78-EF1C-B08EA1719B8A}"/>
              </a:ext>
            </a:extLst>
          </p:cNvPr>
          <p:cNvSpPr txBox="1"/>
          <p:nvPr/>
        </p:nvSpPr>
        <p:spPr>
          <a:xfrm>
            <a:off x="5068957" y="3086178"/>
            <a:ext cx="46233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https://ec.europa.eu/environment/legal/law/16/pdf/6_Taddei.pdf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C2B8DEE-AB68-8A40-5033-40F502F5F049}"/>
              </a:ext>
            </a:extLst>
          </p:cNvPr>
          <p:cNvSpPr/>
          <p:nvPr/>
        </p:nvSpPr>
        <p:spPr>
          <a:xfrm>
            <a:off x="447261" y="78304"/>
            <a:ext cx="3419062" cy="957858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90652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7D4867-5BA7-4462-B2F6-A23F4A622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rgbClr val="3F3F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72FD0AD9-0484-5AFD-7FCD-DC493C94CA12}"/>
              </a:ext>
            </a:extLst>
          </p:cNvPr>
          <p:cNvSpPr txBox="1"/>
          <p:nvPr/>
        </p:nvSpPr>
        <p:spPr>
          <a:xfrm>
            <a:off x="308113" y="427384"/>
            <a:ext cx="4214191" cy="59535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300" b="1" dirty="0" err="1"/>
              <a:t>Sentenza</a:t>
            </a:r>
            <a:r>
              <a:rPr lang="en-US" sz="2300" b="1" dirty="0"/>
              <a:t> di </a:t>
            </a:r>
            <a:r>
              <a:rPr lang="en-US" sz="2300" b="1" dirty="0" err="1"/>
              <a:t>condanna</a:t>
            </a:r>
            <a:r>
              <a:rPr lang="en-US" sz="2300" b="1" dirty="0"/>
              <a:t> </a:t>
            </a:r>
            <a:r>
              <a:rPr lang="en-US" sz="2300" b="1" dirty="0" err="1"/>
              <a:t>della</a:t>
            </a:r>
            <a:r>
              <a:rPr lang="en-US" sz="2300" b="1" dirty="0"/>
              <a:t> Corte di </a:t>
            </a:r>
            <a:r>
              <a:rPr lang="en-US" sz="2300" b="1" dirty="0" err="1"/>
              <a:t>Giustizia</a:t>
            </a:r>
            <a:r>
              <a:rPr lang="en-US" sz="2300" b="1" dirty="0"/>
              <a:t> </a:t>
            </a:r>
            <a:r>
              <a:rPr lang="en-US" sz="2000" dirty="0"/>
              <a:t>(causa 644/18) del 10 </a:t>
            </a:r>
            <a:r>
              <a:rPr lang="en-US" sz="2000" dirty="0" err="1"/>
              <a:t>novembre</a:t>
            </a:r>
            <a:r>
              <a:rPr lang="en-US" sz="2000" dirty="0"/>
              <a:t> 2020: </a:t>
            </a:r>
            <a:r>
              <a:rPr lang="en-US" sz="2000" dirty="0" err="1"/>
              <a:t>superamento</a:t>
            </a:r>
            <a:r>
              <a:rPr lang="en-US" sz="2000" dirty="0"/>
              <a:t> </a:t>
            </a:r>
            <a:r>
              <a:rPr lang="en-US" sz="2000" dirty="0" err="1"/>
              <a:t>dei</a:t>
            </a:r>
            <a:r>
              <a:rPr lang="en-US" sz="2000" dirty="0"/>
              <a:t> </a:t>
            </a:r>
            <a:r>
              <a:rPr lang="en-US" sz="2000" dirty="0" err="1"/>
              <a:t>livelli</a:t>
            </a:r>
            <a:r>
              <a:rPr lang="en-US" sz="2000" dirty="0"/>
              <a:t> </a:t>
            </a:r>
            <a:r>
              <a:rPr lang="en-US" sz="2000" dirty="0" err="1"/>
              <a:t>consentiti</a:t>
            </a:r>
            <a:r>
              <a:rPr lang="en-US" sz="2000" dirty="0"/>
              <a:t> di PM10 </a:t>
            </a:r>
            <a:r>
              <a:rPr lang="en-US" sz="2000" dirty="0" err="1"/>
              <a:t>anche</a:t>
            </a:r>
            <a:r>
              <a:rPr lang="en-US" sz="2000" dirty="0"/>
              <a:t> </a:t>
            </a:r>
            <a:r>
              <a:rPr lang="en-US" sz="2000" dirty="0" err="1"/>
              <a:t>nell’agglomerato</a:t>
            </a:r>
            <a:r>
              <a:rPr lang="en-US" sz="2000" dirty="0"/>
              <a:t> IT0510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“</a:t>
            </a:r>
            <a:r>
              <a:rPr lang="it-IT" sz="2000" dirty="0"/>
              <a:t>La Repubblica italiana, avendo superato, in maniera sistematica e continuata, i valori limite applicabili alle concentrazioni di particelle PM10, superamento che è tuttora in corso, quanto al valore limite giornaliero, a partire dal 2009 e fino al 2017 incluso. è venuta meno all’obbligo sancito dal combinato disposto dell’articolo 13 e dell’allegato XI della direttiva 2008/50/CE del Parlamento europeo e del Consiglio, del 21 maggio 2008, relativa alla qualità dell’aria ambiente e per un’aria più pulita in Europa e non avendo adottato, a partire dall’11 giugno 2010, misure appropriate per garantire il rispetto dei valori limite fissati per le concentrazioni di particelle PM10 in tutte tali zone, è venuta meno agli obblighi imposti dall’articolo 23, paragrafo 1, della direttiva 2008/50, letto da solo e in combinato disposto con l’allegato XV, parte A, di tale direttiva, e, in particolare, all’obbligo previsto all’articolo 23, paragrafo 1, secondo comma, di detta direttiva, di far sì che i piani per la qualità dell’aria prevedano misure appropriate affinché il periodo di superamento dei valori limite sia il più breve possibile. La Repubblica italiana è condannata alle spese.”</a:t>
            </a:r>
            <a:endParaRPr lang="en-US" sz="2000" dirty="0"/>
          </a:p>
        </p:txBody>
      </p:sp>
      <p:pic>
        <p:nvPicPr>
          <p:cNvPr id="5" name="Segnaposto contenuto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37BD22A5-13DB-14D6-8C57-9EDE42A502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7763" y="785751"/>
            <a:ext cx="6250769" cy="5125630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DFC99C7-2156-4CC5-79D2-135E4ED3A26B}"/>
              </a:ext>
            </a:extLst>
          </p:cNvPr>
          <p:cNvSpPr txBox="1"/>
          <p:nvPr/>
        </p:nvSpPr>
        <p:spPr>
          <a:xfrm>
            <a:off x="5297763" y="5933749"/>
            <a:ext cx="57401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solidFill>
                  <a:schemeClr val="bg1"/>
                </a:solidFill>
              </a:rPr>
              <a:t>Fonte: Qualità dell’aria 2020, Provincia di Padova, Relazione tecnica, ARPAV, 2021.</a:t>
            </a:r>
          </a:p>
        </p:txBody>
      </p:sp>
    </p:spTree>
    <p:extLst>
      <p:ext uri="{BB962C8B-B14F-4D97-AF65-F5344CB8AC3E}">
        <p14:creationId xmlns:p14="http://schemas.microsoft.com/office/powerpoint/2010/main" val="39674184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06BBDAD-B8F3-2C7C-CD08-0D5E4687E755}"/>
              </a:ext>
            </a:extLst>
          </p:cNvPr>
          <p:cNvSpPr txBox="1"/>
          <p:nvPr/>
        </p:nvSpPr>
        <p:spPr>
          <a:xfrm>
            <a:off x="278297" y="586408"/>
            <a:ext cx="3916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ACCORDO BACINO PADANO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88CA180-907E-6B45-35CA-3A0AD2766133}"/>
              </a:ext>
            </a:extLst>
          </p:cNvPr>
          <p:cNvSpPr txBox="1"/>
          <p:nvPr/>
        </p:nvSpPr>
        <p:spPr>
          <a:xfrm>
            <a:off x="278297" y="1292737"/>
            <a:ext cx="39160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DGRV n. 836/2017 della Regione Veneto. </a:t>
            </a:r>
          </a:p>
          <a:p>
            <a:r>
              <a:rPr lang="it-IT" sz="2400" dirty="0"/>
              <a:t>Firmatari: regione Veneto, Emilia-Romagna, Piemonte, Lombardia.</a:t>
            </a:r>
          </a:p>
          <a:p>
            <a:r>
              <a:rPr lang="it-IT" sz="2400" dirty="0"/>
              <a:t>Coordinamento delle azioni attuate per ridurre le emissioni di inquinanti.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8989D61C-B592-F8CC-E79B-012DC5DD5518}"/>
              </a:ext>
            </a:extLst>
          </p:cNvPr>
          <p:cNvSpPr txBox="1"/>
          <p:nvPr/>
        </p:nvSpPr>
        <p:spPr>
          <a:xfrm>
            <a:off x="5569225" y="1133711"/>
            <a:ext cx="5009482" cy="493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Partners: Regioni Piemonte, Valle d’Aosta, Lombardia, Veneto, Friuli-Venezia Giulia, Provincia Autonoma di Trento, ARSO Agenzia dell’ambiente Slovena, Comuni di Milano, Torino e Bologna. </a:t>
            </a:r>
          </a:p>
          <a:p>
            <a:endParaRPr lang="it-IT" sz="2400" dirty="0"/>
          </a:p>
          <a:p>
            <a:r>
              <a:rPr lang="it-IT" sz="2400" dirty="0"/>
              <a:t>Cinque pilastri: </a:t>
            </a:r>
          </a:p>
          <a:p>
            <a:r>
              <a:rPr lang="it-IT" sz="2400" dirty="0"/>
              <a:t>1) Valutazione e Monitoraggio</a:t>
            </a:r>
          </a:p>
          <a:p>
            <a:r>
              <a:rPr lang="it-IT" sz="2400" dirty="0"/>
              <a:t>2) Agricoltura</a:t>
            </a:r>
          </a:p>
          <a:p>
            <a:r>
              <a:rPr lang="it-IT" sz="2400" dirty="0"/>
              <a:t>3) Biomassa</a:t>
            </a:r>
          </a:p>
          <a:p>
            <a:r>
              <a:rPr lang="it-IT" sz="2400" dirty="0"/>
              <a:t>4) Trasporti</a:t>
            </a:r>
          </a:p>
          <a:p>
            <a:r>
              <a:rPr lang="it-IT" sz="2400" dirty="0"/>
              <a:t>5) Efficienza energetica 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8315C78-5946-2D9D-F759-5BF0CB6B8668}"/>
              </a:ext>
            </a:extLst>
          </p:cNvPr>
          <p:cNvSpPr txBox="1"/>
          <p:nvPr/>
        </p:nvSpPr>
        <p:spPr>
          <a:xfrm>
            <a:off x="5569225" y="624784"/>
            <a:ext cx="391601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PREPAIR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1F8B173F-F1B7-32E0-3799-DFC7E5DE59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175" y="5147089"/>
            <a:ext cx="2744023" cy="1524457"/>
          </a:xfrm>
          <a:prstGeom prst="rect">
            <a:avLst/>
          </a:prstGeom>
        </p:spPr>
      </p:pic>
      <p:pic>
        <p:nvPicPr>
          <p:cNvPr id="10" name="Immagine 9" descr="Immagine che contiene testo, screenshot&#10;&#10;Descrizione generata automaticamente">
            <a:extLst>
              <a:ext uri="{FF2B5EF4-FFF2-40B4-BE49-F238E27FC236}">
                <a16:creationId xmlns:a16="http://schemas.microsoft.com/office/drawing/2014/main" id="{A4A3B918-818C-A1F8-A47C-3AD8BA0C5F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6689" y="2737433"/>
            <a:ext cx="2235311" cy="2050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477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0F1C02-A370-B4D8-E2F7-B6C497986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41" y="23544"/>
            <a:ext cx="4865671" cy="3435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magine 5" descr="PM10 in atmosfera: confermato il livello di allerta 1 &quot;Arancio&quot; | Comune di  Venezia - Live - Le notizie di oggi e i servizi della città">
            <a:extLst>
              <a:ext uri="{FF2B5EF4-FFF2-40B4-BE49-F238E27FC236}">
                <a16:creationId xmlns:a16="http://schemas.microsoft.com/office/drawing/2014/main" id="{CBC2E3AC-D48C-6D58-7484-0155A9387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641" y="3395468"/>
            <a:ext cx="4867100" cy="343898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magine 6" descr="PM10 in atmosfera: confermato il livello di allerta 2 &quot;Rosso&quot; | Comune di  Venezia - Live - Le notizie di oggi e i servizi della città">
            <a:extLst>
              <a:ext uri="{FF2B5EF4-FFF2-40B4-BE49-F238E27FC236}">
                <a16:creationId xmlns:a16="http://schemas.microsoft.com/office/drawing/2014/main" id="{4DAA2384-956C-A7F7-4425-6CF37DC2E6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0741" y="3395975"/>
            <a:ext cx="4865671" cy="343848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2F9A87F-56CC-3575-5201-AEC3FA72C037}"/>
              </a:ext>
            </a:extLst>
          </p:cNvPr>
          <p:cNvSpPr txBox="1"/>
          <p:nvPr/>
        </p:nvSpPr>
        <p:spPr>
          <a:xfrm>
            <a:off x="35588" y="5634127"/>
            <a:ext cx="235384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https://www.comune.venezia.it/it/content/informazioni-generali-e-cartellonistica-sulle-limitazioni-attive-dal-1-ottobre-2020-al-31</a:t>
            </a:r>
          </a:p>
        </p:txBody>
      </p:sp>
      <p:pic>
        <p:nvPicPr>
          <p:cNvPr id="4" name="Immagine 3" descr="Immagine che contiene testo&#10;&#10;Descrizione generata automaticamente">
            <a:extLst>
              <a:ext uri="{FF2B5EF4-FFF2-40B4-BE49-F238E27FC236}">
                <a16:creationId xmlns:a16="http://schemas.microsoft.com/office/drawing/2014/main" id="{CDBFC09E-2678-917D-6D1E-F0E7CCC87D9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95"/>
          <a:stretch/>
        </p:blipFill>
        <p:spPr>
          <a:xfrm>
            <a:off x="2389433" y="0"/>
            <a:ext cx="4935515" cy="3395467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E209547-EF58-853B-5B35-84B35ADF92A7}"/>
              </a:ext>
            </a:extLst>
          </p:cNvPr>
          <p:cNvSpPr txBox="1"/>
          <p:nvPr/>
        </p:nvSpPr>
        <p:spPr>
          <a:xfrm>
            <a:off x="35588" y="4085007"/>
            <a:ext cx="2388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https://www.arpa.veneto.it/inquinanti/bollettino_allerta_PM10.php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C8F0CE68-211A-332F-5BEA-4D6069B6CB4E}"/>
              </a:ext>
            </a:extLst>
          </p:cNvPr>
          <p:cNvSpPr txBox="1"/>
          <p:nvPr/>
        </p:nvSpPr>
        <p:spPr>
          <a:xfrm>
            <a:off x="427629" y="715617"/>
            <a:ext cx="1749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/>
              <a:t>LIVELLI </a:t>
            </a:r>
          </a:p>
          <a:p>
            <a:r>
              <a:rPr lang="it-IT" sz="2400" b="1" dirty="0"/>
              <a:t>DI </a:t>
            </a:r>
          </a:p>
          <a:p>
            <a:r>
              <a:rPr lang="it-IT" sz="2400" b="1" dirty="0"/>
              <a:t>ALLERTA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2387C9FB-5E7E-CECE-DB2B-2823024ED594}"/>
              </a:ext>
            </a:extLst>
          </p:cNvPr>
          <p:cNvSpPr/>
          <p:nvPr/>
        </p:nvSpPr>
        <p:spPr>
          <a:xfrm>
            <a:off x="337930" y="596348"/>
            <a:ext cx="1918253" cy="1590261"/>
          </a:xfrm>
          <a:prstGeom prst="rect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4432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13">
            <a:extLst>
              <a:ext uri="{FF2B5EF4-FFF2-40B4-BE49-F238E27FC236}">
                <a16:creationId xmlns:a16="http://schemas.microsoft.com/office/drawing/2014/main" id="{891401DC-7AF6-42FA-BE31-CF773B6C8B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680"/>
            <a:ext cx="12188952" cy="685800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1EEE8FA5-8F17-A0A9-511B-52E043638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35" y="346167"/>
            <a:ext cx="3041044" cy="1588946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288A464-AFEF-F083-2FD0-ABE6A1C115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753" y="268362"/>
            <a:ext cx="2588293" cy="1825738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0426A40-4019-8D8C-D0FD-307C135ED4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9480" y="346166"/>
            <a:ext cx="1593410" cy="1586329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B0B6B438-1B0A-5CD8-8EF0-A6FE98FB8A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22" y="2639045"/>
            <a:ext cx="3177868" cy="158893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75A9195-6A08-3381-783E-AC3749E69C0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689" y="4940470"/>
            <a:ext cx="3225770" cy="1562795"/>
          </a:xfrm>
          <a:prstGeom prst="rect">
            <a:avLst/>
          </a:prstGeom>
        </p:spPr>
      </p:pic>
      <p:sp>
        <p:nvSpPr>
          <p:cNvPr id="25" name="Rectangle 15">
            <a:extLst>
              <a:ext uri="{FF2B5EF4-FFF2-40B4-BE49-F238E27FC236}">
                <a16:creationId xmlns:a16="http://schemas.microsoft.com/office/drawing/2014/main" id="{2B7203F0-D9CB-4774-B9D4-B3AB625DFB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67495" y="2300641"/>
            <a:ext cx="8124506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20E72E8-10FD-C5F0-B4B2-9813166D67E3}"/>
              </a:ext>
            </a:extLst>
          </p:cNvPr>
          <p:cNvSpPr txBox="1"/>
          <p:nvPr/>
        </p:nvSpPr>
        <p:spPr>
          <a:xfrm>
            <a:off x="4481973" y="2892583"/>
            <a:ext cx="6868620" cy="10168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PROTOCOLLO ARIA </a:t>
            </a:r>
          </a:p>
        </p:txBody>
      </p:sp>
      <p:cxnSp>
        <p:nvCxnSpPr>
          <p:cNvPr id="27" name="Straight Connector 17">
            <a:extLst>
              <a:ext uri="{FF2B5EF4-FFF2-40B4-BE49-F238E27FC236}">
                <a16:creationId xmlns:a16="http://schemas.microsoft.com/office/drawing/2014/main" id="{A88CB8AF-5631-45C6-BFEC-971C4D6E58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19">
            <a:extLst>
              <a:ext uri="{FF2B5EF4-FFF2-40B4-BE49-F238E27FC236}">
                <a16:creationId xmlns:a16="http://schemas.microsoft.com/office/drawing/2014/main" id="{9F2EA1AF-73AB-4FCB-B4EE-0E42E7250F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5A18FBF-6157-4210-BEF2-9A6C31FA8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43C9CCA8-3CEC-4CD0-A624-A701C61251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787597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DFDA711-2183-447C-AA6C-B1B5643763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510875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magine 5">
            <a:extLst>
              <a:ext uri="{FF2B5EF4-FFF2-40B4-BE49-F238E27FC236}">
                <a16:creationId xmlns:a16="http://schemas.microsoft.com/office/drawing/2014/main" id="{B9C2AC38-3E05-E3A1-EC0E-EAE388FE7F8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6990" y="346166"/>
            <a:ext cx="1586323" cy="1586323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9FDBCCC-1853-5069-DAC8-D98C238B2EC3}"/>
              </a:ext>
            </a:extLst>
          </p:cNvPr>
          <p:cNvSpPr txBox="1"/>
          <p:nvPr/>
        </p:nvSpPr>
        <p:spPr>
          <a:xfrm>
            <a:off x="4485180" y="4101152"/>
            <a:ext cx="6868620" cy="20758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>
                <a:solidFill>
                  <a:srgbClr val="FFFFFF"/>
                </a:solidFill>
              </a:rPr>
              <a:t>Accordo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tra</a:t>
            </a:r>
            <a:r>
              <a:rPr lang="en-US" sz="2000" dirty="0">
                <a:solidFill>
                  <a:srgbClr val="FFFFFF"/>
                </a:solidFill>
              </a:rPr>
              <a:t> Padova, Treviso, Rovigo, </a:t>
            </a:r>
            <a:r>
              <a:rPr lang="en-US" sz="2000" dirty="0" err="1">
                <a:solidFill>
                  <a:srgbClr val="FFFFFF"/>
                </a:solidFill>
              </a:rPr>
              <a:t>Belluno</a:t>
            </a:r>
            <a:r>
              <a:rPr lang="en-US" sz="2000" dirty="0">
                <a:solidFill>
                  <a:srgbClr val="FFFFFF"/>
                </a:solidFill>
              </a:rPr>
              <a:t>, Verona e Vicenza </a:t>
            </a:r>
            <a:r>
              <a:rPr lang="en-US" sz="2000">
                <a:solidFill>
                  <a:srgbClr val="FFFFFF"/>
                </a:solidFill>
              </a:rPr>
              <a:t>per </a:t>
            </a:r>
            <a:r>
              <a:rPr lang="it-IT" sz="2000">
                <a:solidFill>
                  <a:srgbClr val="FFFFFF"/>
                </a:solidFill>
              </a:rPr>
              <a:t>implementare</a:t>
            </a:r>
            <a:r>
              <a:rPr lang="en-US" sz="200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l’Accordo</a:t>
            </a:r>
            <a:r>
              <a:rPr lang="en-US" sz="2000" dirty="0">
                <a:solidFill>
                  <a:srgbClr val="FFFFFF"/>
                </a:solidFill>
              </a:rPr>
              <a:t> </a:t>
            </a:r>
            <a:r>
              <a:rPr lang="en-US" sz="2000" dirty="0" err="1">
                <a:solidFill>
                  <a:srgbClr val="FFFFFF"/>
                </a:solidFill>
              </a:rPr>
              <a:t>Bacino</a:t>
            </a:r>
            <a:r>
              <a:rPr lang="en-US" sz="2000" dirty="0">
                <a:solidFill>
                  <a:srgbClr val="FFFFFF"/>
                </a:solidFill>
              </a:rPr>
              <a:t> Padano e il PRTRA</a:t>
            </a:r>
          </a:p>
        </p:txBody>
      </p:sp>
    </p:spTree>
    <p:extLst>
      <p:ext uri="{BB962C8B-B14F-4D97-AF65-F5344CB8AC3E}">
        <p14:creationId xmlns:p14="http://schemas.microsoft.com/office/powerpoint/2010/main" val="12997796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Fumo dalla fabbrica">
            <a:extLst>
              <a:ext uri="{FF2B5EF4-FFF2-40B4-BE49-F238E27FC236}">
                <a16:creationId xmlns:a16="http://schemas.microsoft.com/office/drawing/2014/main" id="{9A673000-A665-ACCA-35C3-1496FB14ED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0" y="10"/>
            <a:ext cx="9669642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D71E3567-BF1F-7857-DDEF-843BB2F48545}"/>
              </a:ext>
            </a:extLst>
          </p:cNvPr>
          <p:cNvSpPr txBox="1"/>
          <p:nvPr/>
        </p:nvSpPr>
        <p:spPr>
          <a:xfrm>
            <a:off x="7531610" y="365125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>
                <a:latin typeface="+mj-lt"/>
                <a:ea typeface="+mj-ea"/>
                <a:cs typeface="+mj-cs"/>
              </a:rPr>
              <a:t>PRINCIPALI INQUINANTI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F336368-7296-FD3E-A807-CBB1A2598E4A}"/>
              </a:ext>
            </a:extLst>
          </p:cNvPr>
          <p:cNvSpPr txBox="1"/>
          <p:nvPr/>
        </p:nvSpPr>
        <p:spPr>
          <a:xfrm>
            <a:off x="7531610" y="2434201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PM 10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/>
              <a:t>PM 2,5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Biossido</a:t>
            </a:r>
            <a:r>
              <a:rPr lang="en-US" sz="2000" dirty="0"/>
              <a:t> di </a:t>
            </a:r>
            <a:r>
              <a:rPr lang="en-US" sz="2000" dirty="0" err="1"/>
              <a:t>azoto</a:t>
            </a:r>
            <a:r>
              <a:rPr lang="en-US" sz="2000" dirty="0"/>
              <a:t> (NO2)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Biossido</a:t>
            </a:r>
            <a:r>
              <a:rPr lang="en-US" sz="2000" dirty="0"/>
              <a:t> di </a:t>
            </a:r>
            <a:r>
              <a:rPr lang="en-US" sz="2000" dirty="0" err="1"/>
              <a:t>zolfo</a:t>
            </a:r>
            <a:r>
              <a:rPr lang="en-US" sz="2000" dirty="0"/>
              <a:t> (SO2)</a:t>
            </a:r>
          </a:p>
          <a:p>
            <a:pPr marL="285750" indent="-228600">
              <a:lnSpc>
                <a:spcPct val="15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/>
              <a:t>Ozono</a:t>
            </a:r>
            <a:r>
              <a:rPr lang="en-US" sz="2000" dirty="0"/>
              <a:t> (O3)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F65BCBCA-78DF-6A7A-275F-A418D20814BD}"/>
              </a:ext>
            </a:extLst>
          </p:cNvPr>
          <p:cNvSpPr/>
          <p:nvPr/>
        </p:nvSpPr>
        <p:spPr>
          <a:xfrm>
            <a:off x="6909707" y="541030"/>
            <a:ext cx="4100005" cy="1548102"/>
          </a:xfrm>
          <a:prstGeom prst="rect">
            <a:avLst/>
          </a:prstGeom>
          <a:noFill/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3595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979215" y="1397716"/>
            <a:ext cx="3333749" cy="3499103"/>
          </a:xfrm>
          <a:prstGeom prst="downArrow">
            <a:avLst>
              <a:gd name="adj1" fmla="val 100000"/>
              <a:gd name="adj2" fmla="val 34869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4EB4952E-DD36-7F15-6D0F-D304608A7A25}"/>
              </a:ext>
            </a:extLst>
          </p:cNvPr>
          <p:cNvSpPr txBox="1"/>
          <p:nvPr/>
        </p:nvSpPr>
        <p:spPr>
          <a:xfrm>
            <a:off x="896538" y="1570383"/>
            <a:ext cx="2393314" cy="32437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700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7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milioni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decessi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prematuri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livello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mondiale</a:t>
            </a:r>
            <a:r>
              <a:rPr lang="en-US" sz="28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50.000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decessi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prematuri</a:t>
            </a:r>
            <a:r>
              <a:rPr lang="en-US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 Italia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it-IT" sz="2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Italia prima in Unione europea per decessi prematuri per il biossido di azoto e per l’ozono e la seconda per il particolato PM 2,5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2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71DDE802-A2FD-03EF-482F-02950045EC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260" y="1076178"/>
            <a:ext cx="7469275" cy="4705643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B9338DE0-8384-B43D-C4D2-10ABF22A08AB}"/>
              </a:ext>
            </a:extLst>
          </p:cNvPr>
          <p:cNvSpPr txBox="1"/>
          <p:nvPr/>
        </p:nvSpPr>
        <p:spPr>
          <a:xfrm>
            <a:off x="804652" y="5067149"/>
            <a:ext cx="30364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rapporto </a:t>
            </a:r>
            <a:r>
              <a:rPr lang="it-IT" sz="1200" dirty="0" err="1"/>
              <a:t>Mal’Aria</a:t>
            </a:r>
            <a:r>
              <a:rPr lang="it-IT" sz="1200" dirty="0"/>
              <a:t> di città, Legambiente 2021 </a:t>
            </a:r>
          </a:p>
        </p:txBody>
      </p:sp>
    </p:spTree>
    <p:extLst>
      <p:ext uri="{BB962C8B-B14F-4D97-AF65-F5344CB8AC3E}">
        <p14:creationId xmlns:p14="http://schemas.microsoft.com/office/powerpoint/2010/main" val="4220044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4A321985-F985-86EB-9D87-6F39116FF4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82" r="20745" b="-1"/>
          <a:stretch/>
        </p:blipFill>
        <p:spPr>
          <a:xfrm>
            <a:off x="2522356" y="-20310"/>
            <a:ext cx="9669642" cy="6857990"/>
          </a:xfrm>
          <a:prstGeom prst="rect">
            <a:avLst/>
          </a:prstGeom>
        </p:spPr>
      </p:pic>
      <p:sp>
        <p:nvSpPr>
          <p:cNvPr id="22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9BC67D4-A07C-8021-FF3A-F3A9B36B5D9A}"/>
              </a:ext>
            </a:extLst>
          </p:cNvPr>
          <p:cNvSpPr txBox="1"/>
          <p:nvPr/>
        </p:nvSpPr>
        <p:spPr>
          <a:xfrm>
            <a:off x="371061" y="1498587"/>
            <a:ext cx="3822189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/>
              <a:t>La </a:t>
            </a:r>
            <a:r>
              <a:rPr lang="en-US" sz="2000" dirty="0" err="1"/>
              <a:t>Pianura</a:t>
            </a:r>
            <a:r>
              <a:rPr lang="en-US" sz="2000" dirty="0"/>
              <a:t> </a:t>
            </a:r>
            <a:r>
              <a:rPr lang="en-US" sz="2000" dirty="0" err="1"/>
              <a:t>Padana</a:t>
            </a:r>
            <a:r>
              <a:rPr lang="en-US" sz="2000" dirty="0"/>
              <a:t> è la “camera a gas </a:t>
            </a:r>
            <a:r>
              <a:rPr lang="en-US" sz="2000" dirty="0" err="1"/>
              <a:t>d’Europa</a:t>
            </a:r>
            <a:r>
              <a:rPr lang="en-US" sz="2000" dirty="0"/>
              <a:t>”. 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Popolazione</a:t>
            </a:r>
            <a:r>
              <a:rPr lang="en-US" sz="2000" dirty="0"/>
              <a:t> di 23 </a:t>
            </a:r>
            <a:r>
              <a:rPr lang="en-US" sz="2000" dirty="0" err="1"/>
              <a:t>milioni</a:t>
            </a:r>
            <a:r>
              <a:rPr lang="en-US" sz="2000" dirty="0"/>
              <a:t> di </a:t>
            </a:r>
            <a:r>
              <a:rPr lang="en-US" sz="2000" dirty="0" err="1"/>
              <a:t>persone</a:t>
            </a:r>
            <a:r>
              <a:rPr lang="en-US" sz="2000" dirty="0"/>
              <a:t> (40% </a:t>
            </a:r>
            <a:r>
              <a:rPr lang="en-US" sz="2000" dirty="0" err="1"/>
              <a:t>popolazione</a:t>
            </a:r>
            <a:r>
              <a:rPr lang="en-US" sz="2000" dirty="0"/>
              <a:t> </a:t>
            </a:r>
            <a:r>
              <a:rPr lang="en-US" sz="2000" dirty="0" err="1"/>
              <a:t>nazionale</a:t>
            </a:r>
            <a:r>
              <a:rPr lang="en-US" sz="2000" dirty="0"/>
              <a:t>).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000" dirty="0" err="1"/>
              <a:t>Elevata</a:t>
            </a:r>
            <a:r>
              <a:rPr lang="en-US" sz="2000" dirty="0"/>
              <a:t> </a:t>
            </a:r>
            <a:r>
              <a:rPr lang="en-US" sz="2000" dirty="0" err="1"/>
              <a:t>concentrazione</a:t>
            </a:r>
            <a:r>
              <a:rPr lang="en-US" sz="2000" dirty="0"/>
              <a:t> </a:t>
            </a:r>
            <a:r>
              <a:rPr lang="en-US" sz="2000" dirty="0" err="1"/>
              <a:t>delle</a:t>
            </a:r>
            <a:r>
              <a:rPr lang="en-US" sz="2000" dirty="0"/>
              <a:t> </a:t>
            </a:r>
            <a:r>
              <a:rPr lang="en-US" sz="2000" dirty="0" err="1"/>
              <a:t>attività</a:t>
            </a:r>
            <a:r>
              <a:rPr lang="en-US" sz="2000" dirty="0"/>
              <a:t> </a:t>
            </a:r>
            <a:r>
              <a:rPr lang="en-US" sz="2000" dirty="0" err="1"/>
              <a:t>industriali</a:t>
            </a:r>
            <a:r>
              <a:rPr lang="en-US" sz="2000" dirty="0"/>
              <a:t>.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B6E1E14-D699-7536-583E-83184CB1BD85}"/>
              </a:ext>
            </a:extLst>
          </p:cNvPr>
          <p:cNvSpPr txBox="1"/>
          <p:nvPr/>
        </p:nvSpPr>
        <p:spPr>
          <a:xfrm>
            <a:off x="228600" y="5456583"/>
            <a:ext cx="35283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1200" dirty="0"/>
              <a:t>Fonte: https://www.ilsole24ore.com/art/inquinamento-foto-shock-pianura-padana-con-smog-vista-satellite-ACfpaCM </a:t>
            </a:r>
          </a:p>
        </p:txBody>
      </p:sp>
    </p:spTree>
    <p:extLst>
      <p:ext uri="{BB962C8B-B14F-4D97-AF65-F5344CB8AC3E}">
        <p14:creationId xmlns:p14="http://schemas.microsoft.com/office/powerpoint/2010/main" val="21821899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, interni&#10;&#10;Descrizione generata automaticamente">
            <a:extLst>
              <a:ext uri="{FF2B5EF4-FFF2-40B4-BE49-F238E27FC236}">
                <a16:creationId xmlns:a16="http://schemas.microsoft.com/office/drawing/2014/main" id="{A9E86123-EA61-A68C-83B4-BFD606FBAC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3855657"/>
            <a:ext cx="4399763" cy="2750776"/>
          </a:xfrm>
          <a:prstGeom prst="rect">
            <a:avLst/>
          </a:prstGeom>
        </p:spPr>
      </p:pic>
      <p:pic>
        <p:nvPicPr>
          <p:cNvPr id="7" name="Immagine 6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37BBE220-9AF6-49BE-C0BC-C3032D7D7D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19" y="3175463"/>
            <a:ext cx="2977516" cy="680194"/>
          </a:xfrm>
          <a:prstGeom prst="rect">
            <a:avLst/>
          </a:prstGeom>
        </p:spPr>
      </p:pic>
      <p:pic>
        <p:nvPicPr>
          <p:cNvPr id="3" name="Immagine 2" descr="Immagine che contiene testo&#10;&#10;Descrizione generata automaticamente">
            <a:extLst>
              <a:ext uri="{FF2B5EF4-FFF2-40B4-BE49-F238E27FC236}">
                <a16:creationId xmlns:a16="http://schemas.microsoft.com/office/drawing/2014/main" id="{4A80CF4F-4380-139E-6161-A3BBD00058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" y="872314"/>
            <a:ext cx="7162683" cy="17882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A5D2010B-0EFA-0079-D270-5D6F24205A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59629" cy="75565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00740CFC-A8FC-BC76-4ECD-1B976429F3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828" y="869732"/>
            <a:ext cx="5148055" cy="1912979"/>
          </a:xfrm>
          <a:prstGeom prst="rect">
            <a:avLst/>
          </a:prstGeom>
        </p:spPr>
      </p:pic>
      <p:pic>
        <p:nvPicPr>
          <p:cNvPr id="9" name="Immagine 8" descr="Immagine che contiene testo, clipart&#10;&#10;Descrizione generata automaticamente">
            <a:extLst>
              <a:ext uri="{FF2B5EF4-FFF2-40B4-BE49-F238E27FC236}">
                <a16:creationId xmlns:a16="http://schemas.microsoft.com/office/drawing/2014/main" id="{A78646D0-862B-9C4E-6CB6-1F1F0B45A2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45" y="49972"/>
            <a:ext cx="2982834" cy="685804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32F161F-E897-F480-444C-7CDD512BE2B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8" y="2444750"/>
            <a:ext cx="2800350" cy="984250"/>
          </a:xfrm>
          <a:prstGeom prst="rect">
            <a:avLst/>
          </a:prstGeom>
        </p:spPr>
      </p:pic>
      <p:pic>
        <p:nvPicPr>
          <p:cNvPr id="11" name="Immagine 10" descr="Immagine che contiene testo, automobile, esterni&#10;&#10;Descrizione generata automaticamente">
            <a:extLst>
              <a:ext uri="{FF2B5EF4-FFF2-40B4-BE49-F238E27FC236}">
                <a16:creationId xmlns:a16="http://schemas.microsoft.com/office/drawing/2014/main" id="{0C370BA5-334D-AD3B-29A3-5FD19ABCBD5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08003"/>
            <a:ext cx="4613201" cy="346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159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Immagine che contiene mappa&#10;&#10;Descrizione generata automaticamente">
            <a:extLst>
              <a:ext uri="{FF2B5EF4-FFF2-40B4-BE49-F238E27FC236}">
                <a16:creationId xmlns:a16="http://schemas.microsoft.com/office/drawing/2014/main" id="{7DE8A94F-C853-74FB-83F2-55EE69D6AD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1" y="209009"/>
            <a:ext cx="4725670" cy="649576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79EFD9A-E66A-A02D-F47A-3A659C7C47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520" y="251039"/>
            <a:ext cx="5107167" cy="644437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CCB8EE1-DE1D-556E-989B-1DA6A30A458A}"/>
              </a:ext>
            </a:extLst>
          </p:cNvPr>
          <p:cNvSpPr txBox="1"/>
          <p:nvPr/>
        </p:nvSpPr>
        <p:spPr>
          <a:xfrm>
            <a:off x="10664687" y="6049083"/>
            <a:ext cx="13815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/>
              <a:t>Fonte: rapporto Mal’Aria di città, Legambiente 2022</a:t>
            </a:r>
            <a:endParaRPr lang="it-IT" sz="1200" dirty="0"/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96AC6F95-0537-1DDE-72DE-9643445DB246}"/>
              </a:ext>
            </a:extLst>
          </p:cNvPr>
          <p:cNvSpPr/>
          <p:nvPr/>
        </p:nvSpPr>
        <p:spPr>
          <a:xfrm>
            <a:off x="3955773" y="4959626"/>
            <a:ext cx="1222513" cy="6858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4DBA9E88-B4E4-F3AB-27EA-ABF37CCD425E}"/>
              </a:ext>
            </a:extLst>
          </p:cNvPr>
          <p:cNvSpPr/>
          <p:nvPr/>
        </p:nvSpPr>
        <p:spPr>
          <a:xfrm>
            <a:off x="9372599" y="5138530"/>
            <a:ext cx="1202635" cy="63610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75086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C0D14484-D7A1-A257-69C0-BD661859C099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STAZIONI DELL’ARPAV NELLA PROVINCIA DI PADOVA </a:t>
            </a:r>
          </a:p>
        </p:txBody>
      </p:sp>
      <p:pic>
        <p:nvPicPr>
          <p:cNvPr id="5" name="Immagine 4" descr="Immagine che contiene mappa&#10;&#10;Descrizione generata automaticamente">
            <a:extLst>
              <a:ext uri="{FF2B5EF4-FFF2-40B4-BE49-F238E27FC236}">
                <a16:creationId xmlns:a16="http://schemas.microsoft.com/office/drawing/2014/main" id="{8ABA9385-6562-7A5F-1887-EDDED415CA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1937" y="643466"/>
            <a:ext cx="6551457" cy="5568739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3232DC4F-0055-B12E-35C7-C36F8DDA20AC}"/>
              </a:ext>
            </a:extLst>
          </p:cNvPr>
          <p:cNvSpPr txBox="1"/>
          <p:nvPr/>
        </p:nvSpPr>
        <p:spPr>
          <a:xfrm>
            <a:off x="627969" y="5070183"/>
            <a:ext cx="282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Qualità dell’aria 2020, Provincia di Padova, Relazione tecnica, ARPAV, 2021.</a:t>
            </a:r>
          </a:p>
        </p:txBody>
      </p:sp>
    </p:spTree>
    <p:extLst>
      <p:ext uri="{BB962C8B-B14F-4D97-AF65-F5344CB8AC3E}">
        <p14:creationId xmlns:p14="http://schemas.microsoft.com/office/powerpoint/2010/main" val="321699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69D594C-5DEE-30CF-9A2D-F068D96F1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522" y="822999"/>
            <a:ext cx="3995530" cy="5327373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4C545987-9684-1B0D-B590-5F3C87EDB84D}"/>
              </a:ext>
            </a:extLst>
          </p:cNvPr>
          <p:cNvSpPr txBox="1"/>
          <p:nvPr/>
        </p:nvSpPr>
        <p:spPr>
          <a:xfrm>
            <a:off x="806614" y="6150372"/>
            <a:ext cx="314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Mandria</a:t>
            </a:r>
            <a:r>
              <a:rPr lang="it-IT" dirty="0"/>
              <a:t> 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459D5E5-74BD-CB5C-43E1-5CFB8598FF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9492" y="2053415"/>
            <a:ext cx="5378838" cy="4031671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29974B16-4C42-E701-A00B-B49529EA1DC3}"/>
              </a:ext>
            </a:extLst>
          </p:cNvPr>
          <p:cNvSpPr txBox="1"/>
          <p:nvPr/>
        </p:nvSpPr>
        <p:spPr>
          <a:xfrm>
            <a:off x="5779492" y="6074307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Arcella 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232B42-411D-1DE9-5185-114CD3F65C4D}"/>
              </a:ext>
            </a:extLst>
          </p:cNvPr>
          <p:cNvSpPr txBox="1"/>
          <p:nvPr/>
        </p:nvSpPr>
        <p:spPr>
          <a:xfrm>
            <a:off x="5918640" y="505313"/>
            <a:ext cx="5378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chemeClr val="bg1"/>
                </a:solidFill>
              </a:rPr>
              <a:t>CENTRALINE DELL’ARPAV NEL COMUNE DI PADOVA (rete </a:t>
            </a:r>
            <a:r>
              <a:rPr lang="it-IT" sz="2400" b="1">
                <a:solidFill>
                  <a:schemeClr val="bg1"/>
                </a:solidFill>
              </a:rPr>
              <a:t>di rilevamento)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922ECB30-B1E4-C241-8688-BB427DB69986}"/>
              </a:ext>
            </a:extLst>
          </p:cNvPr>
          <p:cNvSpPr/>
          <p:nvPr/>
        </p:nvSpPr>
        <p:spPr>
          <a:xfrm>
            <a:off x="5868943" y="146760"/>
            <a:ext cx="5199935" cy="1548102"/>
          </a:xfrm>
          <a:prstGeom prst="rect">
            <a:avLst/>
          </a:prstGeom>
          <a:noFill/>
          <a:ln w="5715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118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0FEFB5D2-399A-447A-81B5-CA6448A133C4}"/>
              </a:ext>
            </a:extLst>
          </p:cNvPr>
          <p:cNvSpPr txBox="1"/>
          <p:nvPr/>
        </p:nvSpPr>
        <p:spPr>
          <a:xfrm>
            <a:off x="1028700" y="1967266"/>
            <a:ext cx="2628900" cy="2547257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2500" lnSpcReduction="2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3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VIOLAZIONE SISTEMATICA DEL LIVELLO CONSENTITO DI PM10 NELLA PROVINCIA DI PADOVA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4310DA9-F91E-4BF1-9E6C-2349BFF695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620" y="1181729"/>
            <a:ext cx="7762825" cy="5142871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C75FD0-82F7-D266-1D7A-9C46CA16AC58}"/>
              </a:ext>
            </a:extLst>
          </p:cNvPr>
          <p:cNvSpPr txBox="1"/>
          <p:nvPr/>
        </p:nvSpPr>
        <p:spPr>
          <a:xfrm>
            <a:off x="608091" y="5070183"/>
            <a:ext cx="2820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Fonte: Qualità dell’aria 2020, Provincia di Padova, Relazione tecnica, ARPAV, 2021.</a:t>
            </a:r>
          </a:p>
        </p:txBody>
      </p:sp>
    </p:spTree>
    <p:extLst>
      <p:ext uri="{BB962C8B-B14F-4D97-AF65-F5344CB8AC3E}">
        <p14:creationId xmlns:p14="http://schemas.microsoft.com/office/powerpoint/2010/main" val="154013084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TM04033929[[fn=Ardesia]]</Template>
  <TotalTime>1998</TotalTime>
  <Words>1177</Words>
  <Application>Microsoft Office PowerPoint</Application>
  <PresentationFormat>Widescreen</PresentationFormat>
  <Paragraphs>104</Paragraphs>
  <Slides>18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LIMITI NORMATIVI 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Baccan Carlotta</dc:creator>
  <cp:lastModifiedBy>Malo</cp:lastModifiedBy>
  <cp:revision>60</cp:revision>
  <dcterms:created xsi:type="dcterms:W3CDTF">2022-05-09T08:45:23Z</dcterms:created>
  <dcterms:modified xsi:type="dcterms:W3CDTF">2022-05-17T13:23:54Z</dcterms:modified>
</cp:coreProperties>
</file>