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89" r:id="rId3"/>
    <p:sldId id="271" r:id="rId4"/>
    <p:sldId id="257" r:id="rId5"/>
    <p:sldId id="269" r:id="rId6"/>
    <p:sldId id="272" r:id="rId7"/>
    <p:sldId id="258" r:id="rId8"/>
    <p:sldId id="260" r:id="rId9"/>
    <p:sldId id="261" r:id="rId10"/>
    <p:sldId id="288" r:id="rId11"/>
    <p:sldId id="286" r:id="rId12"/>
    <p:sldId id="287" r:id="rId13"/>
    <p:sldId id="274" r:id="rId14"/>
    <p:sldId id="262" r:id="rId15"/>
    <p:sldId id="263" r:id="rId16"/>
    <p:sldId id="264" r:id="rId17"/>
    <p:sldId id="265" r:id="rId18"/>
    <p:sldId id="266" r:id="rId19"/>
    <p:sldId id="273" r:id="rId20"/>
    <p:sldId id="267" r:id="rId21"/>
    <p:sldId id="268" r:id="rId22"/>
    <p:sldId id="259" r:id="rId23"/>
    <p:sldId id="275" r:id="rId24"/>
    <p:sldId id="276" r:id="rId25"/>
    <p:sldId id="277" r:id="rId26"/>
    <p:sldId id="278" r:id="rId27"/>
    <p:sldId id="279" r:id="rId28"/>
    <p:sldId id="280" r:id="rId29"/>
    <p:sldId id="281" r:id="rId30"/>
    <p:sldId id="282" r:id="rId31"/>
    <p:sldId id="28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7" autoAdjust="0"/>
    <p:restoredTop sz="94660"/>
  </p:normalViewPr>
  <p:slideViewPr>
    <p:cSldViewPr snapToGrid="0">
      <p:cViewPr varScale="1">
        <p:scale>
          <a:sx n="101" d="100"/>
          <a:sy n="101" d="100"/>
        </p:scale>
        <p:origin x="126" y="3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it-IT"/>
              <a:t>Fare clic per modificare lo stile del titolo</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5/9/2022</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5/9/2022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5/9/2022</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5/9/2022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5/9/2022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5/9/2022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it-IT"/>
              <a:t>Fare clic per modificare lo stile del titolo</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8" name="Date Placeholder 7"/>
          <p:cNvSpPr>
            <a:spLocks noGrp="1"/>
          </p:cNvSpPr>
          <p:nvPr>
            <p:ph type="dt" sz="half" idx="10"/>
          </p:nvPr>
        </p:nvSpPr>
        <p:spPr/>
        <p:txBody>
          <a:bodyPr/>
          <a:lstStyle/>
          <a:p>
            <a:fld id="{1CF131DD-A141-4471-BCF9-C6073EDD7E20}" type="datetimeFigureOut">
              <a:rPr lang="en-US" dirty="0"/>
              <a:t>5/9/2022</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‹N›</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5/9/2022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‹N›</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5/9/2022</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hX-OMq4oTR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oufrafilm.com/trailer"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youtube.com/watch?v=73-UNCtBNpY&amp;t=10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W7-EeP5AFG4" TargetMode="External"/><Relationship Id="rId2" Type="http://schemas.openxmlformats.org/officeDocument/2006/relationships/hyperlink" Target="https://www.youtube.com/watch?v=9EDFA-bKq1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p:cNvSpPr>
            <a:spLocks noGrp="1"/>
          </p:cNvSpPr>
          <p:nvPr>
            <p:ph type="subTitle" idx="1"/>
          </p:nvPr>
        </p:nvSpPr>
        <p:spPr>
          <a:xfrm>
            <a:off x="1549400" y="2142062"/>
            <a:ext cx="9070848" cy="2302938"/>
          </a:xfrm>
          <a:solidFill>
            <a:schemeClr val="accent4">
              <a:lumMod val="40000"/>
              <a:lumOff val="60000"/>
            </a:schemeClr>
          </a:solidFill>
        </p:spPr>
        <p:txBody>
          <a:bodyPr>
            <a:noAutofit/>
          </a:bodyPr>
          <a:lstStyle/>
          <a:p>
            <a:r>
              <a:rPr lang="it-IT" sz="3600" b="1" dirty="0">
                <a:solidFill>
                  <a:srgbClr val="FF0000"/>
                </a:solidFill>
              </a:rPr>
              <a:t>Empowerment for </a:t>
            </a:r>
            <a:r>
              <a:rPr lang="it-IT" sz="3600" b="1" dirty="0" err="1">
                <a:solidFill>
                  <a:srgbClr val="FF0000"/>
                </a:solidFill>
              </a:rPr>
              <a:t>who</a:t>
            </a:r>
            <a:r>
              <a:rPr lang="it-IT" sz="3600" b="1" dirty="0">
                <a:solidFill>
                  <a:srgbClr val="FF0000"/>
                </a:solidFill>
              </a:rPr>
              <a:t>?</a:t>
            </a:r>
          </a:p>
          <a:p>
            <a:r>
              <a:rPr lang="it-IT" sz="3600" b="1" dirty="0">
                <a:solidFill>
                  <a:srgbClr val="FF0000"/>
                </a:solidFill>
              </a:rPr>
              <a:t>The gender </a:t>
            </a:r>
            <a:r>
              <a:rPr lang="it-IT" sz="3600" b="1" dirty="0" err="1">
                <a:solidFill>
                  <a:srgbClr val="FF0000"/>
                </a:solidFill>
              </a:rPr>
              <a:t>perspective</a:t>
            </a:r>
            <a:r>
              <a:rPr lang="it-IT" sz="3600" b="1" dirty="0">
                <a:solidFill>
                  <a:srgbClr val="FF0000"/>
                </a:solidFill>
              </a:rPr>
              <a:t> in International aids</a:t>
            </a:r>
          </a:p>
          <a:p>
            <a:endParaRPr lang="it-IT" sz="3600" b="1" dirty="0">
              <a:solidFill>
                <a:srgbClr val="FF0000"/>
              </a:solidFill>
            </a:endParaRPr>
          </a:p>
        </p:txBody>
      </p:sp>
    </p:spTree>
    <p:extLst>
      <p:ext uri="{BB962C8B-B14F-4D97-AF65-F5344CB8AC3E}">
        <p14:creationId xmlns:p14="http://schemas.microsoft.com/office/powerpoint/2010/main" val="430220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04900" y="1201420"/>
            <a:ext cx="10058400" cy="3931920"/>
          </a:xfrm>
        </p:spPr>
        <p:txBody>
          <a:bodyPr>
            <a:normAutofit/>
          </a:bodyPr>
          <a:lstStyle/>
          <a:p>
            <a:pPr marL="0" indent="0">
              <a:buNone/>
            </a:pPr>
            <a:r>
              <a:rPr lang="it-IT" sz="5400" b="1" dirty="0" err="1">
                <a:solidFill>
                  <a:srgbClr val="C00000"/>
                </a:solidFill>
              </a:rPr>
              <a:t>Although</a:t>
            </a:r>
            <a:r>
              <a:rPr lang="it-IT" sz="5400" b="1" dirty="0">
                <a:solidFill>
                  <a:srgbClr val="C00000"/>
                </a:solidFill>
              </a:rPr>
              <a:t> </a:t>
            </a:r>
            <a:r>
              <a:rPr lang="it-IT" sz="5400" b="1" dirty="0" err="1">
                <a:solidFill>
                  <a:srgbClr val="C00000"/>
                </a:solidFill>
              </a:rPr>
              <a:t>cooking</a:t>
            </a:r>
            <a:r>
              <a:rPr lang="it-IT" sz="5400" b="1" dirty="0">
                <a:solidFill>
                  <a:srgbClr val="C00000"/>
                </a:solidFill>
              </a:rPr>
              <a:t> </a:t>
            </a:r>
            <a:r>
              <a:rPr lang="it-IT" sz="5400" b="1" dirty="0" err="1">
                <a:solidFill>
                  <a:srgbClr val="C00000"/>
                </a:solidFill>
              </a:rPr>
              <a:t>means</a:t>
            </a:r>
            <a:r>
              <a:rPr lang="it-IT" sz="5400" b="1" dirty="0">
                <a:solidFill>
                  <a:srgbClr val="C00000"/>
                </a:solidFill>
              </a:rPr>
              <a:t> </a:t>
            </a:r>
            <a:r>
              <a:rPr lang="it-IT" sz="5400" b="1" dirty="0" err="1">
                <a:solidFill>
                  <a:srgbClr val="C00000"/>
                </a:solidFill>
              </a:rPr>
              <a:t>reinforcing</a:t>
            </a:r>
            <a:r>
              <a:rPr lang="it-IT" sz="5400" b="1" dirty="0">
                <a:solidFill>
                  <a:srgbClr val="C00000"/>
                </a:solidFill>
              </a:rPr>
              <a:t> </a:t>
            </a:r>
            <a:r>
              <a:rPr lang="it-IT" sz="5400" b="1" dirty="0" err="1">
                <a:solidFill>
                  <a:srgbClr val="C00000"/>
                </a:solidFill>
              </a:rPr>
              <a:t>stereotypes</a:t>
            </a:r>
            <a:r>
              <a:rPr lang="it-IT" sz="5400" b="1" dirty="0">
                <a:solidFill>
                  <a:srgbClr val="C00000"/>
                </a:solidFill>
              </a:rPr>
              <a:t>, </a:t>
            </a:r>
            <a:r>
              <a:rPr lang="it-IT" sz="5400" b="1" dirty="0" err="1">
                <a:solidFill>
                  <a:srgbClr val="C00000"/>
                </a:solidFill>
              </a:rPr>
              <a:t>maybe</a:t>
            </a:r>
            <a:r>
              <a:rPr lang="it-IT" sz="5400" b="1" dirty="0">
                <a:solidFill>
                  <a:srgbClr val="C00000"/>
                </a:solidFill>
              </a:rPr>
              <a:t> </a:t>
            </a:r>
            <a:r>
              <a:rPr lang="it-IT" sz="5400" b="1" dirty="0" err="1">
                <a:solidFill>
                  <a:srgbClr val="C00000"/>
                </a:solidFill>
              </a:rPr>
              <a:t>there</a:t>
            </a:r>
            <a:r>
              <a:rPr lang="it-IT" sz="5400" b="1" dirty="0">
                <a:solidFill>
                  <a:srgbClr val="C00000"/>
                </a:solidFill>
              </a:rPr>
              <a:t> are </a:t>
            </a:r>
            <a:r>
              <a:rPr lang="it-IT" sz="5400" b="1" dirty="0" err="1">
                <a:solidFill>
                  <a:srgbClr val="C00000"/>
                </a:solidFill>
              </a:rPr>
              <a:t>many</a:t>
            </a:r>
            <a:r>
              <a:rPr lang="it-IT" sz="5400" b="1" dirty="0">
                <a:solidFill>
                  <a:srgbClr val="C00000"/>
                </a:solidFill>
              </a:rPr>
              <a:t> </a:t>
            </a:r>
            <a:r>
              <a:rPr lang="it-IT" sz="5400" b="1" dirty="0" err="1">
                <a:solidFill>
                  <a:srgbClr val="C00000"/>
                </a:solidFill>
              </a:rPr>
              <a:t>different</a:t>
            </a:r>
            <a:r>
              <a:rPr lang="it-IT" sz="5400" b="1" dirty="0">
                <a:solidFill>
                  <a:srgbClr val="C00000"/>
                </a:solidFill>
              </a:rPr>
              <a:t> ways of </a:t>
            </a:r>
            <a:r>
              <a:rPr lang="it-IT" sz="5400" b="1" dirty="0" err="1">
                <a:solidFill>
                  <a:srgbClr val="C00000"/>
                </a:solidFill>
              </a:rPr>
              <a:t>doing</a:t>
            </a:r>
            <a:r>
              <a:rPr lang="it-IT" sz="5400" b="1" dirty="0">
                <a:solidFill>
                  <a:srgbClr val="C00000"/>
                </a:solidFill>
              </a:rPr>
              <a:t> </a:t>
            </a:r>
            <a:r>
              <a:rPr lang="it-IT" sz="5400" b="1" dirty="0" err="1">
                <a:solidFill>
                  <a:srgbClr val="C00000"/>
                </a:solidFill>
              </a:rPr>
              <a:t>it</a:t>
            </a:r>
            <a:r>
              <a:rPr lang="it-IT" sz="5400" b="1" dirty="0">
                <a:solidFill>
                  <a:srgbClr val="C00000"/>
                </a:solidFill>
              </a:rPr>
              <a:t>…</a:t>
            </a:r>
          </a:p>
        </p:txBody>
      </p:sp>
      <p:sp>
        <p:nvSpPr>
          <p:cNvPr id="4" name="Rettangolo 3"/>
          <p:cNvSpPr/>
          <p:nvPr/>
        </p:nvSpPr>
        <p:spPr>
          <a:xfrm>
            <a:off x="3155932" y="5471914"/>
            <a:ext cx="5880136" cy="369332"/>
          </a:xfrm>
          <a:prstGeom prst="rect">
            <a:avLst/>
          </a:prstGeom>
        </p:spPr>
        <p:txBody>
          <a:bodyPr wrap="none">
            <a:spAutoFit/>
          </a:bodyPr>
          <a:lstStyle/>
          <a:p>
            <a:r>
              <a:rPr lang="it-IT" dirty="0">
                <a:hlinkClick r:id="rId2"/>
              </a:rPr>
              <a:t>https://www.youtube.com/watch?v=hX-OMq4oTRI</a:t>
            </a:r>
            <a:endParaRPr lang="it-IT" dirty="0"/>
          </a:p>
        </p:txBody>
      </p:sp>
    </p:spTree>
    <p:extLst>
      <p:ext uri="{BB962C8B-B14F-4D97-AF65-F5344CB8AC3E}">
        <p14:creationId xmlns:p14="http://schemas.microsoft.com/office/powerpoint/2010/main" val="1553068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a:t>
            </a:r>
            <a:r>
              <a:rPr lang="it-IT" dirty="0" err="1"/>
              <a:t>Soufra</a:t>
            </a:r>
            <a:r>
              <a:rPr lang="it-IT" dirty="0"/>
              <a:t> </a:t>
            </a:r>
            <a:r>
              <a:rPr lang="it-IT" dirty="0" err="1"/>
              <a:t>project</a:t>
            </a:r>
            <a:r>
              <a:rPr lang="it-IT" dirty="0"/>
              <a:t> </a:t>
            </a:r>
          </a:p>
        </p:txBody>
      </p:sp>
      <p:sp>
        <p:nvSpPr>
          <p:cNvPr id="3" name="Segnaposto contenuto 2"/>
          <p:cNvSpPr>
            <a:spLocks noGrp="1"/>
          </p:cNvSpPr>
          <p:nvPr>
            <p:ph idx="1"/>
          </p:nvPr>
        </p:nvSpPr>
        <p:spPr>
          <a:xfrm>
            <a:off x="342900" y="2103120"/>
            <a:ext cx="10782300" cy="3931920"/>
          </a:xfrm>
        </p:spPr>
        <p:txBody>
          <a:bodyPr>
            <a:noAutofit/>
          </a:bodyPr>
          <a:lstStyle/>
          <a:p>
            <a:r>
              <a:rPr lang="en-US" sz="2800" dirty="0" err="1"/>
              <a:t>Soufra</a:t>
            </a:r>
            <a:r>
              <a:rPr lang="en-US" sz="2800" dirty="0"/>
              <a:t> follows the unlikely and wildly inspirational story of intrepid social entrepreneur, Mariam </a:t>
            </a:r>
            <a:r>
              <a:rPr lang="en-US" sz="2800" dirty="0" err="1"/>
              <a:t>Shaar</a:t>
            </a:r>
            <a:r>
              <a:rPr lang="en-US" sz="2800" dirty="0"/>
              <a:t> – a generational refugee who has spent her entire life in the </a:t>
            </a:r>
            <a:r>
              <a:rPr lang="en-US" sz="2800" dirty="0" err="1"/>
              <a:t>Burj</a:t>
            </a:r>
            <a:r>
              <a:rPr lang="en-US" sz="2800" dirty="0"/>
              <a:t> El </a:t>
            </a:r>
            <a:r>
              <a:rPr lang="en-US" sz="2800" dirty="0" err="1"/>
              <a:t>Barajneh</a:t>
            </a:r>
            <a:r>
              <a:rPr lang="en-US" sz="2800" dirty="0"/>
              <a:t> refugee camp just south of Beirut, Lebanon. </a:t>
            </a:r>
          </a:p>
          <a:p>
            <a:r>
              <a:rPr lang="en-US" sz="2800" dirty="0"/>
              <a:t>The film follows Mariam as she sets out against all odds to </a:t>
            </a:r>
            <a:r>
              <a:rPr lang="en-US" sz="2800" b="1" dirty="0">
                <a:solidFill>
                  <a:srgbClr val="C00000"/>
                </a:solidFill>
              </a:rPr>
              <a:t>change her fate by launching a successful catering company</a:t>
            </a:r>
            <a:r>
              <a:rPr lang="en-US" sz="2800" dirty="0"/>
              <a:t>, “</a:t>
            </a:r>
            <a:r>
              <a:rPr lang="en-US" sz="2800" dirty="0" err="1"/>
              <a:t>Soufra</a:t>
            </a:r>
            <a:r>
              <a:rPr lang="en-US" sz="2800" dirty="0"/>
              <a:t>,” and then expand it into a food truck business with a diverse team of fellow refugee woman who now share this camp as their home.</a:t>
            </a:r>
            <a:endParaRPr lang="it-IT" sz="2800" dirty="0"/>
          </a:p>
        </p:txBody>
      </p:sp>
    </p:spTree>
    <p:extLst>
      <p:ext uri="{BB962C8B-B14F-4D97-AF65-F5344CB8AC3E}">
        <p14:creationId xmlns:p14="http://schemas.microsoft.com/office/powerpoint/2010/main" val="2468026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rotWithShape="1">
          <a:blip r:embed="rId2"/>
          <a:srcRect l="14744" t="6904" r="15240" b="48526"/>
          <a:stretch/>
        </p:blipFill>
        <p:spPr>
          <a:xfrm>
            <a:off x="495300" y="504215"/>
            <a:ext cx="11201400" cy="5481539"/>
          </a:xfrm>
          <a:prstGeom prst="rect">
            <a:avLst/>
          </a:prstGeom>
        </p:spPr>
      </p:pic>
      <p:sp>
        <p:nvSpPr>
          <p:cNvPr id="5" name="Rettangolo 4"/>
          <p:cNvSpPr/>
          <p:nvPr/>
        </p:nvSpPr>
        <p:spPr>
          <a:xfrm>
            <a:off x="495300" y="6124133"/>
            <a:ext cx="3996607" cy="369332"/>
          </a:xfrm>
          <a:prstGeom prst="rect">
            <a:avLst/>
          </a:prstGeom>
        </p:spPr>
        <p:txBody>
          <a:bodyPr wrap="none">
            <a:spAutoFit/>
          </a:bodyPr>
          <a:lstStyle/>
          <a:p>
            <a:r>
              <a:rPr lang="it-IT" dirty="0">
                <a:hlinkClick r:id="rId3"/>
              </a:rPr>
              <a:t>https://www.soufrafilm.com/trailer</a:t>
            </a:r>
            <a:endParaRPr lang="it-IT" dirty="0"/>
          </a:p>
        </p:txBody>
      </p:sp>
      <p:sp>
        <p:nvSpPr>
          <p:cNvPr id="6" name="Rettangolo 5"/>
          <p:cNvSpPr/>
          <p:nvPr/>
        </p:nvSpPr>
        <p:spPr>
          <a:xfrm>
            <a:off x="5016500" y="6124133"/>
            <a:ext cx="6680200" cy="369332"/>
          </a:xfrm>
          <a:prstGeom prst="rect">
            <a:avLst/>
          </a:prstGeom>
        </p:spPr>
        <p:txBody>
          <a:bodyPr wrap="square">
            <a:spAutoFit/>
          </a:bodyPr>
          <a:lstStyle/>
          <a:p>
            <a:r>
              <a:rPr lang="it-IT" dirty="0">
                <a:hlinkClick r:id="rId4"/>
              </a:rPr>
              <a:t>https://www.youtube.com/watch?v=73-UNCtBNpY&amp;t=10s</a:t>
            </a:r>
            <a:endParaRPr lang="it-IT" dirty="0"/>
          </a:p>
        </p:txBody>
      </p:sp>
    </p:spTree>
    <p:extLst>
      <p:ext uri="{BB962C8B-B14F-4D97-AF65-F5344CB8AC3E}">
        <p14:creationId xmlns:p14="http://schemas.microsoft.com/office/powerpoint/2010/main" val="247944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5760" y="1981200"/>
            <a:ext cx="4114800" cy="2997200"/>
          </a:xfrm>
        </p:spPr>
        <p:txBody>
          <a:bodyPr>
            <a:normAutofit fontScale="90000"/>
          </a:bodyPr>
          <a:lstStyle/>
          <a:p>
            <a:r>
              <a:rPr lang="it-IT" b="1" dirty="0" err="1">
                <a:solidFill>
                  <a:srgbClr val="C00000"/>
                </a:solidFill>
              </a:rPr>
              <a:t>Holes</a:t>
            </a:r>
            <a:r>
              <a:rPr lang="it-IT" b="1" dirty="0">
                <a:solidFill>
                  <a:srgbClr val="C00000"/>
                </a:solidFill>
              </a:rPr>
              <a:t> and gaps in the </a:t>
            </a:r>
            <a:r>
              <a:rPr lang="it-IT" b="1" dirty="0" err="1">
                <a:solidFill>
                  <a:srgbClr val="C00000"/>
                </a:solidFill>
              </a:rPr>
              <a:t>action</a:t>
            </a:r>
            <a:r>
              <a:rPr lang="it-IT" b="1" dirty="0">
                <a:solidFill>
                  <a:srgbClr val="C00000"/>
                </a:solidFill>
              </a:rPr>
              <a:t> of the </a:t>
            </a:r>
            <a:r>
              <a:rPr lang="it-IT" b="1" dirty="0" err="1">
                <a:solidFill>
                  <a:srgbClr val="C00000"/>
                </a:solidFill>
              </a:rPr>
              <a:t>international</a:t>
            </a:r>
            <a:r>
              <a:rPr lang="it-IT" b="1" dirty="0">
                <a:solidFill>
                  <a:srgbClr val="C00000"/>
                </a:solidFill>
              </a:rPr>
              <a:t> community</a:t>
            </a:r>
            <a:endParaRPr lang="en-US" b="1" dirty="0">
              <a:solidFill>
                <a:srgbClr val="C00000"/>
              </a:solidFill>
            </a:endParaRPr>
          </a:p>
        </p:txBody>
      </p:sp>
      <p:sp>
        <p:nvSpPr>
          <p:cNvPr id="3" name="Segnaposto contenuto 2"/>
          <p:cNvSpPr>
            <a:spLocks noGrp="1"/>
          </p:cNvSpPr>
          <p:nvPr>
            <p:ph idx="1"/>
          </p:nvPr>
        </p:nvSpPr>
        <p:spPr>
          <a:xfrm>
            <a:off x="4747260" y="369557"/>
            <a:ext cx="7193280" cy="6167120"/>
          </a:xfrm>
        </p:spPr>
        <p:txBody>
          <a:bodyPr>
            <a:noAutofit/>
          </a:bodyPr>
          <a:lstStyle/>
          <a:p>
            <a:pPr marL="0" indent="0">
              <a:buNone/>
            </a:pPr>
            <a:r>
              <a:rPr lang="en-US" sz="3600" dirty="0"/>
              <a:t>Another big problem linked to the western  type of “empowerment” is that  the international organizations </a:t>
            </a:r>
            <a:r>
              <a:rPr lang="en-US" sz="3600" b="1" dirty="0">
                <a:solidFill>
                  <a:srgbClr val="C00000"/>
                </a:solidFill>
              </a:rPr>
              <a:t>tend to remove  MEN from the  new knowledge of rights and equality (the philosophy of the affirmative actions…)</a:t>
            </a:r>
            <a:r>
              <a:rPr lang="en-US" sz="3600" dirty="0"/>
              <a:t> raising in this way  the rate of domestic violence against refugee women in the camps</a:t>
            </a:r>
          </a:p>
        </p:txBody>
      </p:sp>
    </p:spTree>
    <p:extLst>
      <p:ext uri="{BB962C8B-B14F-4D97-AF65-F5344CB8AC3E}">
        <p14:creationId xmlns:p14="http://schemas.microsoft.com/office/powerpoint/2010/main" val="1339392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err="1">
                <a:solidFill>
                  <a:srgbClr val="C00000"/>
                </a:solidFill>
              </a:rPr>
              <a:t>Another</a:t>
            </a:r>
            <a:r>
              <a:rPr lang="it-IT" b="1" dirty="0">
                <a:solidFill>
                  <a:srgbClr val="C00000"/>
                </a:solidFill>
              </a:rPr>
              <a:t> gap: the </a:t>
            </a:r>
            <a:r>
              <a:rPr lang="it-IT" b="1" dirty="0" err="1">
                <a:solidFill>
                  <a:srgbClr val="C00000"/>
                </a:solidFill>
              </a:rPr>
              <a:t>controversial</a:t>
            </a:r>
            <a:r>
              <a:rPr lang="it-IT" b="1" dirty="0">
                <a:solidFill>
                  <a:srgbClr val="C00000"/>
                </a:solidFill>
              </a:rPr>
              <a:t> </a:t>
            </a:r>
            <a:r>
              <a:rPr lang="it-IT" b="1" dirty="0" err="1">
                <a:solidFill>
                  <a:srgbClr val="C00000"/>
                </a:solidFill>
              </a:rPr>
              <a:t>role</a:t>
            </a:r>
            <a:r>
              <a:rPr lang="it-IT" b="1" dirty="0">
                <a:solidFill>
                  <a:srgbClr val="C00000"/>
                </a:solidFill>
              </a:rPr>
              <a:t> of the «testimonials»</a:t>
            </a:r>
          </a:p>
        </p:txBody>
      </p:sp>
      <p:sp>
        <p:nvSpPr>
          <p:cNvPr id="3" name="Segnaposto contenuto 2"/>
          <p:cNvSpPr>
            <a:spLocks noGrp="1"/>
          </p:cNvSpPr>
          <p:nvPr>
            <p:ph idx="1"/>
          </p:nvPr>
        </p:nvSpPr>
        <p:spPr>
          <a:xfrm>
            <a:off x="501445" y="2103120"/>
            <a:ext cx="11385755" cy="3931920"/>
          </a:xfrm>
          <a:solidFill>
            <a:schemeClr val="bg1"/>
          </a:solidFill>
        </p:spPr>
        <p:txBody>
          <a:bodyPr>
            <a:normAutofit lnSpcReduction="10000"/>
          </a:bodyPr>
          <a:lstStyle/>
          <a:p>
            <a:r>
              <a:rPr lang="en-US" sz="2400" dirty="0">
                <a:solidFill>
                  <a:srgbClr val="C00000"/>
                </a:solidFill>
              </a:rPr>
              <a:t>Women are not encouraged and supported to organize themselves </a:t>
            </a:r>
            <a:r>
              <a:rPr lang="en-US" sz="2400" dirty="0"/>
              <a:t>in civil society, in associations or parties, or cooperatives, or groups in order to find  or invent a job together…. </a:t>
            </a:r>
          </a:p>
          <a:p>
            <a:r>
              <a:rPr lang="en-US" sz="2400" dirty="0"/>
              <a:t>Instead of encouraging them to express their own demands, develop their skills or trying to connect them, giving them the feeling that they can make it, that they can make  an be the change,  in most of the case, they are “used” or “trained” </a:t>
            </a:r>
            <a:r>
              <a:rPr lang="en-US" sz="2400" b="1" dirty="0">
                <a:solidFill>
                  <a:srgbClr val="C00000"/>
                </a:solidFill>
              </a:rPr>
              <a:t>to speak on their behalf in international forums …. </a:t>
            </a:r>
          </a:p>
          <a:p>
            <a:endParaRPr lang="en-US" sz="2400" b="1" dirty="0">
              <a:solidFill>
                <a:srgbClr val="C00000"/>
              </a:solidFill>
            </a:endParaRPr>
          </a:p>
          <a:p>
            <a:r>
              <a:rPr lang="en-US" sz="2400" dirty="0"/>
              <a:t>Which is fine, of course, but becoming </a:t>
            </a:r>
            <a:r>
              <a:rPr lang="en-US" sz="2400" b="1" u="sng" dirty="0">
                <a:solidFill>
                  <a:srgbClr val="C00000"/>
                </a:solidFill>
              </a:rPr>
              <a:t>a testimonial of a tragedy  </a:t>
            </a:r>
            <a:r>
              <a:rPr lang="en-US" sz="2400" dirty="0"/>
              <a:t>is not enough…</a:t>
            </a:r>
            <a:endParaRPr lang="it-IT" sz="2400" dirty="0"/>
          </a:p>
        </p:txBody>
      </p:sp>
    </p:spTree>
    <p:extLst>
      <p:ext uri="{BB962C8B-B14F-4D97-AF65-F5344CB8AC3E}">
        <p14:creationId xmlns:p14="http://schemas.microsoft.com/office/powerpoint/2010/main" val="2869590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6400" y="632434"/>
            <a:ext cx="11430000" cy="1371600"/>
          </a:xfrm>
        </p:spPr>
        <p:txBody>
          <a:bodyPr>
            <a:normAutofit fontScale="90000"/>
          </a:bodyPr>
          <a:lstStyle/>
          <a:p>
            <a:r>
              <a:rPr lang="it-IT" b="1" dirty="0" err="1">
                <a:solidFill>
                  <a:srgbClr val="C00000"/>
                </a:solidFill>
              </a:rPr>
              <a:t>They</a:t>
            </a:r>
            <a:r>
              <a:rPr lang="it-IT" b="1" dirty="0">
                <a:solidFill>
                  <a:srgbClr val="C00000"/>
                </a:solidFill>
              </a:rPr>
              <a:t> </a:t>
            </a:r>
            <a:r>
              <a:rPr lang="it-IT" b="1" dirty="0" err="1">
                <a:solidFill>
                  <a:srgbClr val="C00000"/>
                </a:solidFill>
              </a:rPr>
              <a:t>need</a:t>
            </a:r>
            <a:r>
              <a:rPr lang="it-IT" b="1" dirty="0">
                <a:solidFill>
                  <a:srgbClr val="C00000"/>
                </a:solidFill>
              </a:rPr>
              <a:t> a </a:t>
            </a:r>
            <a:r>
              <a:rPr lang="it-IT" b="1" dirty="0" err="1">
                <a:solidFill>
                  <a:srgbClr val="C00000"/>
                </a:solidFill>
              </a:rPr>
              <a:t>different</a:t>
            </a:r>
            <a:r>
              <a:rPr lang="it-IT" b="1" dirty="0">
                <a:solidFill>
                  <a:srgbClr val="C00000"/>
                </a:solidFill>
              </a:rPr>
              <a:t> </a:t>
            </a:r>
            <a:r>
              <a:rPr lang="it-IT" b="1" dirty="0" err="1">
                <a:solidFill>
                  <a:srgbClr val="C00000"/>
                </a:solidFill>
              </a:rPr>
              <a:t>type</a:t>
            </a:r>
            <a:r>
              <a:rPr lang="it-IT" b="1" dirty="0">
                <a:solidFill>
                  <a:srgbClr val="C00000"/>
                </a:solidFill>
              </a:rPr>
              <a:t> of  </a:t>
            </a:r>
            <a:r>
              <a:rPr lang="it-IT" b="1" dirty="0" err="1">
                <a:solidFill>
                  <a:srgbClr val="C00000"/>
                </a:solidFill>
              </a:rPr>
              <a:t>empowerment</a:t>
            </a:r>
            <a:endParaRPr lang="it-IT" b="1" dirty="0">
              <a:solidFill>
                <a:srgbClr val="C00000"/>
              </a:solidFill>
            </a:endParaRPr>
          </a:p>
        </p:txBody>
      </p:sp>
      <p:sp>
        <p:nvSpPr>
          <p:cNvPr id="3" name="Segnaposto contenuto 2"/>
          <p:cNvSpPr>
            <a:spLocks noGrp="1"/>
          </p:cNvSpPr>
          <p:nvPr>
            <p:ph idx="1"/>
          </p:nvPr>
        </p:nvSpPr>
        <p:spPr>
          <a:xfrm>
            <a:off x="538480" y="2103120"/>
            <a:ext cx="11142243" cy="4439920"/>
          </a:xfrm>
          <a:solidFill>
            <a:schemeClr val="bg1"/>
          </a:solidFill>
        </p:spPr>
        <p:txBody>
          <a:bodyPr>
            <a:normAutofit fontScale="92500" lnSpcReduction="10000"/>
          </a:bodyPr>
          <a:lstStyle/>
          <a:p>
            <a:r>
              <a:rPr lang="it-IT" sz="2400" b="1" dirty="0"/>
              <a:t>Workshops and training on </a:t>
            </a:r>
            <a:r>
              <a:rPr lang="it-IT" sz="2400" b="1" dirty="0" err="1"/>
              <a:t>how</a:t>
            </a:r>
            <a:r>
              <a:rPr lang="it-IT" sz="2400" b="1" dirty="0"/>
              <a:t> to </a:t>
            </a:r>
            <a:r>
              <a:rPr lang="it-IT" sz="2400" b="1" dirty="0" err="1"/>
              <a:t>become</a:t>
            </a:r>
            <a:r>
              <a:rPr lang="it-IT" sz="2400" b="1" dirty="0"/>
              <a:t> </a:t>
            </a:r>
            <a:r>
              <a:rPr lang="it-IT" sz="2400" b="1" dirty="0" err="1"/>
              <a:t>able</a:t>
            </a:r>
            <a:r>
              <a:rPr lang="it-IT" sz="2400" b="1" dirty="0"/>
              <a:t> to </a:t>
            </a:r>
            <a:r>
              <a:rPr lang="it-IT" sz="2400" b="1" dirty="0" err="1"/>
              <a:t>participate</a:t>
            </a:r>
            <a:r>
              <a:rPr lang="it-IT" sz="2400" b="1" dirty="0"/>
              <a:t> in </a:t>
            </a:r>
            <a:r>
              <a:rPr lang="it-IT" sz="2400" b="1" dirty="0" err="1"/>
              <a:t>political</a:t>
            </a:r>
            <a:r>
              <a:rPr lang="it-IT" sz="2400" b="1" dirty="0"/>
              <a:t> </a:t>
            </a:r>
            <a:r>
              <a:rPr lang="it-IT" sz="2400" b="1" dirty="0" err="1"/>
              <a:t>debates</a:t>
            </a:r>
            <a:r>
              <a:rPr lang="it-IT" sz="2400" b="1" dirty="0"/>
              <a:t> are </a:t>
            </a:r>
            <a:r>
              <a:rPr lang="it-IT" sz="2400" b="1" dirty="0" err="1"/>
              <a:t>good</a:t>
            </a:r>
            <a:r>
              <a:rPr lang="it-IT" sz="2400" b="1" dirty="0"/>
              <a:t>, </a:t>
            </a:r>
            <a:r>
              <a:rPr lang="it-IT" sz="2400" b="1" dirty="0" err="1"/>
              <a:t>but</a:t>
            </a:r>
            <a:r>
              <a:rPr lang="it-IT" sz="2400" b="1" dirty="0"/>
              <a:t> </a:t>
            </a:r>
            <a:r>
              <a:rPr lang="it-IT" sz="2400" b="1" dirty="0" err="1"/>
              <a:t>not</a:t>
            </a:r>
            <a:r>
              <a:rPr lang="it-IT" sz="2400" b="1" dirty="0"/>
              <a:t> </a:t>
            </a:r>
            <a:r>
              <a:rPr lang="it-IT" sz="2400" b="1" dirty="0" err="1"/>
              <a:t>useful</a:t>
            </a:r>
            <a:r>
              <a:rPr lang="it-IT" sz="2400" b="1" dirty="0"/>
              <a:t>!!! </a:t>
            </a:r>
            <a:r>
              <a:rPr lang="it-IT" sz="2400" b="1" dirty="0" err="1"/>
              <a:t>Removing</a:t>
            </a:r>
            <a:r>
              <a:rPr lang="it-IT" sz="2400" b="1" dirty="0"/>
              <a:t> </a:t>
            </a:r>
            <a:r>
              <a:rPr lang="it-IT" sz="2400" b="1" dirty="0" err="1"/>
              <a:t>stereotypes</a:t>
            </a:r>
            <a:r>
              <a:rPr lang="it-IT" sz="2400" b="1" dirty="0"/>
              <a:t> from the </a:t>
            </a:r>
            <a:r>
              <a:rPr lang="it-IT" sz="2400" b="1" dirty="0" err="1"/>
              <a:t>knowledge</a:t>
            </a:r>
            <a:r>
              <a:rPr lang="it-IT" sz="2400" b="1" dirty="0"/>
              <a:t> </a:t>
            </a:r>
            <a:r>
              <a:rPr lang="it-IT" sz="2400" b="1" dirty="0" err="1"/>
              <a:t>we</a:t>
            </a:r>
            <a:r>
              <a:rPr lang="it-IT" sz="2400" b="1" dirty="0"/>
              <a:t> </a:t>
            </a:r>
            <a:r>
              <a:rPr lang="it-IT" sz="2400" b="1" dirty="0" err="1"/>
              <a:t>want</a:t>
            </a:r>
            <a:r>
              <a:rPr lang="it-IT" sz="2400" b="1" dirty="0"/>
              <a:t> </a:t>
            </a:r>
            <a:r>
              <a:rPr lang="it-IT" sz="2400" b="1" dirty="0" err="1"/>
              <a:t>ot</a:t>
            </a:r>
            <a:r>
              <a:rPr lang="it-IT" sz="2400" b="1" dirty="0"/>
              <a:t>  </a:t>
            </a:r>
            <a:r>
              <a:rPr lang="it-IT" sz="2400" b="1" dirty="0" err="1"/>
              <a:t>give</a:t>
            </a:r>
            <a:r>
              <a:rPr lang="it-IT" sz="2400" b="1" dirty="0"/>
              <a:t> </a:t>
            </a:r>
            <a:r>
              <a:rPr lang="it-IT" sz="2400" b="1" dirty="0" err="1"/>
              <a:t>them</a:t>
            </a:r>
            <a:r>
              <a:rPr lang="it-IT" sz="2400" b="1" dirty="0"/>
              <a:t> </a:t>
            </a:r>
            <a:r>
              <a:rPr lang="it-IT" sz="2400" b="1" dirty="0" err="1"/>
              <a:t>is</a:t>
            </a:r>
            <a:r>
              <a:rPr lang="it-IT" sz="2400" b="1" dirty="0"/>
              <a:t> fine, </a:t>
            </a:r>
            <a:r>
              <a:rPr lang="it-IT" sz="2400" b="1" dirty="0" err="1"/>
              <a:t>but</a:t>
            </a:r>
            <a:r>
              <a:rPr lang="it-IT" sz="2400" b="1" dirty="0"/>
              <a:t> </a:t>
            </a:r>
            <a:r>
              <a:rPr lang="it-IT" sz="2400" b="1" dirty="0" err="1"/>
              <a:t>we</a:t>
            </a:r>
            <a:r>
              <a:rPr lang="it-IT" sz="2400" b="1" dirty="0"/>
              <a:t>  </a:t>
            </a:r>
            <a:r>
              <a:rPr lang="it-IT" sz="2400" b="1" dirty="0" err="1"/>
              <a:t>have</a:t>
            </a:r>
            <a:r>
              <a:rPr lang="it-IT" sz="2400" b="1" dirty="0"/>
              <a:t> to </a:t>
            </a:r>
            <a:r>
              <a:rPr lang="it-IT" sz="2400" b="1" dirty="0" err="1"/>
              <a:t>understand</a:t>
            </a:r>
            <a:r>
              <a:rPr lang="it-IT" sz="2400" b="1" dirty="0"/>
              <a:t> </a:t>
            </a:r>
            <a:r>
              <a:rPr lang="it-IT" sz="2400" b="1" dirty="0" err="1"/>
              <a:t>that</a:t>
            </a:r>
            <a:r>
              <a:rPr lang="it-IT" sz="2400" b="1" dirty="0"/>
              <a:t> </a:t>
            </a:r>
            <a:r>
              <a:rPr lang="it-IT" sz="2400" b="1" dirty="0" err="1"/>
              <a:t>dealing</a:t>
            </a:r>
            <a:r>
              <a:rPr lang="it-IT" sz="2400" b="1" dirty="0"/>
              <a:t> with a </a:t>
            </a:r>
            <a:r>
              <a:rPr lang="it-IT" sz="2400" b="1" dirty="0" err="1"/>
              <a:t>differnt</a:t>
            </a:r>
            <a:r>
              <a:rPr lang="it-IT" sz="2400" b="1" dirty="0"/>
              <a:t> culture </a:t>
            </a:r>
            <a:r>
              <a:rPr lang="it-IT" sz="2400" b="1" dirty="0" err="1"/>
              <a:t>is</a:t>
            </a:r>
            <a:r>
              <a:rPr lang="it-IT" sz="2400" b="1" dirty="0"/>
              <a:t> </a:t>
            </a:r>
            <a:r>
              <a:rPr lang="it-IT" sz="2400" b="1" dirty="0" err="1"/>
              <a:t>adelicate</a:t>
            </a:r>
            <a:r>
              <a:rPr lang="it-IT" sz="2400" b="1" dirty="0"/>
              <a:t> </a:t>
            </a:r>
            <a:r>
              <a:rPr lang="it-IT" sz="2400" b="1" dirty="0" err="1"/>
              <a:t>issue</a:t>
            </a:r>
            <a:r>
              <a:rPr lang="it-IT" sz="2400" b="1" dirty="0"/>
              <a:t>… </a:t>
            </a:r>
            <a:r>
              <a:rPr lang="it-IT" sz="2400" b="1" dirty="0" err="1"/>
              <a:t>we</a:t>
            </a:r>
            <a:r>
              <a:rPr lang="it-IT" sz="2400" b="1" dirty="0"/>
              <a:t> </a:t>
            </a:r>
            <a:r>
              <a:rPr lang="it-IT" sz="2400" b="1" dirty="0" err="1"/>
              <a:t>havethe</a:t>
            </a:r>
            <a:r>
              <a:rPr lang="it-IT" sz="2400" b="1" dirty="0"/>
              <a:t> best </a:t>
            </a:r>
            <a:r>
              <a:rPr lang="it-IT" sz="2400" b="1" dirty="0" err="1"/>
              <a:t>interntion</a:t>
            </a:r>
            <a:r>
              <a:rPr lang="it-IT" sz="2400" b="1" dirty="0"/>
              <a:t>, </a:t>
            </a:r>
            <a:r>
              <a:rPr lang="it-IT" sz="2400" b="1" dirty="0" err="1"/>
              <a:t>but</a:t>
            </a:r>
            <a:r>
              <a:rPr lang="it-IT" sz="2400" b="1" dirty="0"/>
              <a:t> </a:t>
            </a:r>
            <a:r>
              <a:rPr lang="it-IT" sz="2400" b="1" dirty="0" err="1"/>
              <a:t>we</a:t>
            </a:r>
            <a:r>
              <a:rPr lang="it-IT" sz="2400" b="1" dirty="0"/>
              <a:t> can produce </a:t>
            </a:r>
            <a:r>
              <a:rPr lang="it-IT" sz="2400" b="1" dirty="0" err="1"/>
              <a:t>harm</a:t>
            </a:r>
            <a:r>
              <a:rPr lang="it-IT" sz="2400" b="1" dirty="0"/>
              <a:t> to </a:t>
            </a:r>
            <a:r>
              <a:rPr lang="it-IT" sz="2400" b="1" dirty="0" err="1"/>
              <a:t>someone</a:t>
            </a:r>
            <a:r>
              <a:rPr lang="it-IT" sz="2400" b="1" dirty="0"/>
              <a:t>, with </a:t>
            </a:r>
            <a:r>
              <a:rPr lang="it-IT" sz="2400" b="1" dirty="0" err="1"/>
              <a:t>our</a:t>
            </a:r>
            <a:r>
              <a:rPr lang="it-IT" sz="2400" b="1" dirty="0"/>
              <a:t> best </a:t>
            </a:r>
            <a:r>
              <a:rPr lang="it-IT" sz="2400" b="1" dirty="0" err="1"/>
              <a:t>intentions</a:t>
            </a:r>
            <a:r>
              <a:rPr lang="it-IT" sz="2400" b="1" dirty="0"/>
              <a:t>!!</a:t>
            </a:r>
            <a:endParaRPr lang="en-US" sz="2400" b="1" dirty="0"/>
          </a:p>
          <a:p>
            <a:r>
              <a:rPr lang="en-US" sz="2400" dirty="0"/>
              <a:t>For most of the people, </a:t>
            </a:r>
            <a:r>
              <a:rPr lang="en-US" sz="2400" dirty="0">
                <a:solidFill>
                  <a:srgbClr val="C00000"/>
                </a:solidFill>
              </a:rPr>
              <a:t>political participation </a:t>
            </a:r>
            <a:r>
              <a:rPr lang="en-US" sz="2400" dirty="0"/>
              <a:t>is linked to "opposing the Syrian regime," which makes many fearful of participating in political empowerment workshops that might anger the Syrian regime and therefore impact their family still living in Syria.</a:t>
            </a:r>
          </a:p>
          <a:p>
            <a:endParaRPr lang="en-US" sz="2400" dirty="0"/>
          </a:p>
          <a:p>
            <a:r>
              <a:rPr lang="en-US" sz="2400" dirty="0"/>
              <a:t>Syrian women refugees consider </a:t>
            </a:r>
            <a:r>
              <a:rPr lang="en-US" sz="2400" b="1" dirty="0">
                <a:solidFill>
                  <a:srgbClr val="C00000"/>
                </a:solidFill>
              </a:rPr>
              <a:t>economic empowerment </a:t>
            </a:r>
            <a:r>
              <a:rPr lang="en-US" sz="2400" dirty="0"/>
              <a:t>a </a:t>
            </a:r>
            <a:r>
              <a:rPr lang="en-US" sz="2400" b="1" dirty="0"/>
              <a:t>GREATER PRIORITY </a:t>
            </a:r>
            <a:r>
              <a:rPr lang="en-US" sz="2400" dirty="0"/>
              <a:t>than political empowerment, then the removal of stereotypes linked to their role  in society!!!</a:t>
            </a:r>
            <a:endParaRPr lang="it-IT" sz="2400" dirty="0"/>
          </a:p>
        </p:txBody>
      </p:sp>
    </p:spTree>
    <p:extLst>
      <p:ext uri="{BB962C8B-B14F-4D97-AF65-F5344CB8AC3E}">
        <p14:creationId xmlns:p14="http://schemas.microsoft.com/office/powerpoint/2010/main" val="4249048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4633" y="2256503"/>
            <a:ext cx="3812867" cy="1630736"/>
          </a:xfrm>
        </p:spPr>
        <p:txBody>
          <a:bodyPr>
            <a:normAutofit fontScale="90000"/>
          </a:bodyPr>
          <a:lstStyle/>
          <a:p>
            <a:r>
              <a:rPr lang="it-IT" b="1" dirty="0" err="1">
                <a:solidFill>
                  <a:srgbClr val="C00000"/>
                </a:solidFill>
              </a:rPr>
              <a:t>NGOs</a:t>
            </a:r>
            <a:r>
              <a:rPr lang="it-IT" b="1" dirty="0">
                <a:solidFill>
                  <a:srgbClr val="C00000"/>
                </a:solidFill>
              </a:rPr>
              <a:t> work in a </a:t>
            </a:r>
            <a:r>
              <a:rPr lang="it-IT" b="1" dirty="0" err="1">
                <a:solidFill>
                  <a:srgbClr val="C00000"/>
                </a:solidFill>
              </a:rPr>
              <a:t>very</a:t>
            </a:r>
            <a:r>
              <a:rPr lang="it-IT" b="1" dirty="0">
                <a:solidFill>
                  <a:srgbClr val="C00000"/>
                </a:solidFill>
              </a:rPr>
              <a:t> </a:t>
            </a:r>
            <a:r>
              <a:rPr lang="it-IT" b="1" dirty="0" err="1">
                <a:solidFill>
                  <a:srgbClr val="C00000"/>
                </a:solidFill>
              </a:rPr>
              <a:t>difficult</a:t>
            </a:r>
            <a:r>
              <a:rPr lang="it-IT" b="1" dirty="0">
                <a:solidFill>
                  <a:srgbClr val="C00000"/>
                </a:solidFill>
              </a:rPr>
              <a:t> </a:t>
            </a:r>
            <a:r>
              <a:rPr lang="it-IT" b="1" dirty="0" err="1">
                <a:solidFill>
                  <a:srgbClr val="C00000"/>
                </a:solidFill>
              </a:rPr>
              <a:t>environment</a:t>
            </a:r>
            <a:endParaRPr lang="it-IT" b="1" dirty="0">
              <a:solidFill>
                <a:srgbClr val="C00000"/>
              </a:solidFill>
            </a:endParaRPr>
          </a:p>
        </p:txBody>
      </p:sp>
      <p:sp>
        <p:nvSpPr>
          <p:cNvPr id="3" name="Segnaposto contenuto 2"/>
          <p:cNvSpPr>
            <a:spLocks noGrp="1"/>
          </p:cNvSpPr>
          <p:nvPr>
            <p:ph idx="1"/>
          </p:nvPr>
        </p:nvSpPr>
        <p:spPr>
          <a:xfrm>
            <a:off x="4399280" y="0"/>
            <a:ext cx="7792720" cy="6858000"/>
          </a:xfrm>
          <a:solidFill>
            <a:schemeClr val="bg1"/>
          </a:solidFill>
        </p:spPr>
        <p:txBody>
          <a:bodyPr>
            <a:noAutofit/>
          </a:bodyPr>
          <a:lstStyle/>
          <a:p>
            <a:r>
              <a:rPr lang="en-US" sz="2000" dirty="0"/>
              <a:t>Participating in any kind of </a:t>
            </a:r>
            <a:r>
              <a:rPr lang="en-US" sz="2000" dirty="0" err="1"/>
              <a:t>worksops</a:t>
            </a:r>
            <a:r>
              <a:rPr lang="en-US" sz="2000" dirty="0"/>
              <a:t>  able to  transfer knowledge to them  is   in any case very useful for refugee women.</a:t>
            </a:r>
          </a:p>
          <a:p>
            <a:endParaRPr lang="en-US" sz="2000" dirty="0"/>
          </a:p>
          <a:p>
            <a:r>
              <a:rPr lang="en-US" sz="2000" dirty="0"/>
              <a:t>Participating in the </a:t>
            </a:r>
            <a:r>
              <a:rPr lang="en-US" sz="2000" dirty="0" err="1"/>
              <a:t>Ngos</a:t>
            </a:r>
            <a:r>
              <a:rPr lang="en-US" sz="2000" dirty="0"/>
              <a:t> workshops, provide the a certificate that allow them to receive a transportation allowance that can provide an income of up to $4 a day. </a:t>
            </a:r>
          </a:p>
          <a:p>
            <a:pPr algn="ctr"/>
            <a:r>
              <a:rPr lang="it-IT" sz="2000" b="1" dirty="0">
                <a:solidFill>
                  <a:srgbClr val="C00000"/>
                </a:solidFill>
              </a:rPr>
              <a:t>BUT</a:t>
            </a:r>
            <a:endParaRPr lang="en-US" sz="2000" b="1" dirty="0">
              <a:solidFill>
                <a:srgbClr val="C00000"/>
              </a:solidFill>
            </a:endParaRPr>
          </a:p>
          <a:p>
            <a:r>
              <a:rPr lang="en-US" sz="2000" dirty="0"/>
              <a:t>The problem is that, as soon as these workshops end, women receive no further support. </a:t>
            </a:r>
          </a:p>
          <a:p>
            <a:pPr algn="ctr"/>
            <a:r>
              <a:rPr lang="it-IT" sz="2000" b="1" dirty="0">
                <a:solidFill>
                  <a:srgbClr val="C00000"/>
                </a:solidFill>
              </a:rPr>
              <a:t>WHILE</a:t>
            </a:r>
            <a:endParaRPr lang="en-US" sz="2000" b="1" dirty="0">
              <a:solidFill>
                <a:srgbClr val="C00000"/>
              </a:solidFill>
            </a:endParaRPr>
          </a:p>
          <a:p>
            <a:r>
              <a:rPr lang="en-US" sz="2000" dirty="0"/>
              <a:t>If they are able to make a product or a handicraft, for example, they do not receive help marketing and selling their products.</a:t>
            </a:r>
          </a:p>
          <a:p>
            <a:endParaRPr lang="en-US" sz="2000" dirty="0"/>
          </a:p>
          <a:p>
            <a:endParaRPr lang="it-IT" sz="2000" dirty="0"/>
          </a:p>
        </p:txBody>
      </p:sp>
      <p:pic>
        <p:nvPicPr>
          <p:cNvPr id="1026" name="Picture 2" descr="Image result for gatto che si morde la co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0099" y="5029782"/>
            <a:ext cx="1654175" cy="1626606"/>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5150167" y="5658419"/>
            <a:ext cx="5367019" cy="369332"/>
          </a:xfrm>
          <a:prstGeom prst="rect">
            <a:avLst/>
          </a:prstGeom>
          <a:noFill/>
        </p:spPr>
        <p:txBody>
          <a:bodyPr wrap="square" rtlCol="0">
            <a:spAutoFit/>
          </a:bodyPr>
          <a:lstStyle/>
          <a:p>
            <a:r>
              <a:rPr lang="it-IT" dirty="0" err="1"/>
              <a:t>It’s</a:t>
            </a:r>
            <a:r>
              <a:rPr lang="it-IT" dirty="0"/>
              <a:t> </a:t>
            </a:r>
            <a:r>
              <a:rPr lang="it-IT" dirty="0" err="1"/>
              <a:t>like</a:t>
            </a:r>
            <a:r>
              <a:rPr lang="it-IT" dirty="0"/>
              <a:t> a </a:t>
            </a:r>
            <a:r>
              <a:rPr lang="it-IT" dirty="0" err="1"/>
              <a:t>snake</a:t>
            </a:r>
            <a:r>
              <a:rPr lang="it-IT" dirty="0"/>
              <a:t> </a:t>
            </a:r>
            <a:r>
              <a:rPr lang="it-IT" dirty="0" err="1"/>
              <a:t>who</a:t>
            </a:r>
            <a:r>
              <a:rPr lang="it-IT" dirty="0"/>
              <a:t> </a:t>
            </a:r>
            <a:r>
              <a:rPr lang="it-IT" dirty="0" err="1"/>
              <a:t>bites</a:t>
            </a:r>
            <a:r>
              <a:rPr lang="it-IT" dirty="0"/>
              <a:t> </a:t>
            </a:r>
            <a:r>
              <a:rPr lang="it-IT" dirty="0" err="1"/>
              <a:t>his</a:t>
            </a:r>
            <a:r>
              <a:rPr lang="it-IT" dirty="0"/>
              <a:t> </a:t>
            </a:r>
            <a:r>
              <a:rPr lang="it-IT" dirty="0" err="1"/>
              <a:t>tail</a:t>
            </a:r>
            <a:endParaRPr lang="it-IT" dirty="0"/>
          </a:p>
        </p:txBody>
      </p:sp>
    </p:spTree>
    <p:extLst>
      <p:ext uri="{BB962C8B-B14F-4D97-AF65-F5344CB8AC3E}">
        <p14:creationId xmlns:p14="http://schemas.microsoft.com/office/powerpoint/2010/main" val="2596150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C00000"/>
                </a:solidFill>
              </a:rPr>
              <a:t>Workshops </a:t>
            </a:r>
            <a:r>
              <a:rPr lang="it-IT" b="1" dirty="0" err="1">
                <a:solidFill>
                  <a:srgbClr val="C00000"/>
                </a:solidFill>
              </a:rPr>
              <a:t>ends</a:t>
            </a:r>
            <a:r>
              <a:rPr lang="it-IT" b="1" dirty="0">
                <a:solidFill>
                  <a:srgbClr val="C00000"/>
                </a:solidFill>
              </a:rPr>
              <a:t>- help </a:t>
            </a:r>
            <a:r>
              <a:rPr lang="it-IT" b="1" dirty="0" err="1">
                <a:solidFill>
                  <a:srgbClr val="C00000"/>
                </a:solidFill>
              </a:rPr>
              <a:t>ends</a:t>
            </a:r>
            <a:endParaRPr lang="it-IT" b="1" dirty="0">
              <a:solidFill>
                <a:srgbClr val="C00000"/>
              </a:solidFill>
            </a:endParaRPr>
          </a:p>
        </p:txBody>
      </p:sp>
      <p:sp>
        <p:nvSpPr>
          <p:cNvPr id="3" name="Segnaposto contenuto 2"/>
          <p:cNvSpPr>
            <a:spLocks noGrp="1"/>
          </p:cNvSpPr>
          <p:nvPr>
            <p:ph idx="1"/>
          </p:nvPr>
        </p:nvSpPr>
        <p:spPr>
          <a:solidFill>
            <a:schemeClr val="bg1"/>
          </a:solidFill>
        </p:spPr>
        <p:txBody>
          <a:bodyPr>
            <a:normAutofit/>
          </a:bodyPr>
          <a:lstStyle/>
          <a:p>
            <a:r>
              <a:rPr lang="en-US" sz="2400" dirty="0"/>
              <a:t>In most of the NGOs’ programs, support ends with the end of the program itself, either due to a shortage of funding or the relocation of participants. </a:t>
            </a:r>
          </a:p>
          <a:p>
            <a:endParaRPr lang="en-US" sz="2400" dirty="0"/>
          </a:p>
          <a:p>
            <a:r>
              <a:rPr lang="en-US" sz="2400" dirty="0"/>
              <a:t>Despite these programs' goals to empower women, </a:t>
            </a:r>
            <a:r>
              <a:rPr lang="en-US" sz="2400" b="1" u="sng" dirty="0">
                <a:solidFill>
                  <a:srgbClr val="C00000"/>
                </a:solidFill>
              </a:rPr>
              <a:t>most of them fail to provide sustainable support to help women actively engage in the public domain.</a:t>
            </a:r>
          </a:p>
          <a:p>
            <a:pPr marL="0" indent="0">
              <a:buNone/>
            </a:pPr>
            <a:endParaRPr lang="en-US" sz="2400" dirty="0"/>
          </a:p>
          <a:p>
            <a:pPr marL="0" indent="0">
              <a:buNone/>
            </a:pPr>
            <a:r>
              <a:rPr lang="en-US" sz="2400" b="1" dirty="0">
                <a:solidFill>
                  <a:srgbClr val="C00000"/>
                </a:solidFill>
              </a:rPr>
              <a:t>They need literacy and practical skills in a continuative way</a:t>
            </a:r>
            <a:endParaRPr lang="it-IT" sz="2400" b="1" dirty="0">
              <a:solidFill>
                <a:srgbClr val="C00000"/>
              </a:solidFill>
            </a:endParaRPr>
          </a:p>
        </p:txBody>
      </p:sp>
    </p:spTree>
    <p:extLst>
      <p:ext uri="{BB962C8B-B14F-4D97-AF65-F5344CB8AC3E}">
        <p14:creationId xmlns:p14="http://schemas.microsoft.com/office/powerpoint/2010/main" val="3946231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8091" y="1763472"/>
            <a:ext cx="4832555" cy="1371600"/>
          </a:xfrm>
        </p:spPr>
        <p:txBody>
          <a:bodyPr>
            <a:normAutofit fontScale="90000"/>
          </a:bodyPr>
          <a:lstStyle/>
          <a:p>
            <a:r>
              <a:rPr lang="it-IT" b="1" dirty="0">
                <a:solidFill>
                  <a:srgbClr val="C00000"/>
                </a:solidFill>
              </a:rPr>
              <a:t>Impossible to </a:t>
            </a:r>
            <a:r>
              <a:rPr lang="it-IT" b="1" dirty="0" err="1">
                <a:solidFill>
                  <a:srgbClr val="C00000"/>
                </a:solidFill>
              </a:rPr>
              <a:t>apply</a:t>
            </a:r>
            <a:r>
              <a:rPr lang="it-IT" b="1" dirty="0">
                <a:solidFill>
                  <a:srgbClr val="C00000"/>
                </a:solidFill>
              </a:rPr>
              <a:t> </a:t>
            </a:r>
            <a:r>
              <a:rPr lang="it-IT" b="1" dirty="0" err="1">
                <a:solidFill>
                  <a:srgbClr val="C00000"/>
                </a:solidFill>
              </a:rPr>
              <a:t>their</a:t>
            </a:r>
            <a:r>
              <a:rPr lang="it-IT" b="1" dirty="0">
                <a:solidFill>
                  <a:srgbClr val="C00000"/>
                </a:solidFill>
              </a:rPr>
              <a:t> </a:t>
            </a:r>
            <a:r>
              <a:rPr lang="it-IT" b="1" dirty="0" err="1">
                <a:solidFill>
                  <a:srgbClr val="C00000"/>
                </a:solidFill>
              </a:rPr>
              <a:t>skills</a:t>
            </a:r>
            <a:r>
              <a:rPr lang="it-IT" b="1" dirty="0">
                <a:solidFill>
                  <a:srgbClr val="C00000"/>
                </a:solidFill>
              </a:rPr>
              <a:t> in the </a:t>
            </a:r>
            <a:r>
              <a:rPr lang="it-IT" b="1" dirty="0" err="1">
                <a:solidFill>
                  <a:srgbClr val="C00000"/>
                </a:solidFill>
              </a:rPr>
              <a:t>host</a:t>
            </a:r>
            <a:r>
              <a:rPr lang="it-IT" b="1" dirty="0">
                <a:solidFill>
                  <a:srgbClr val="C00000"/>
                </a:solidFill>
              </a:rPr>
              <a:t> </a:t>
            </a:r>
            <a:r>
              <a:rPr lang="it-IT" b="1" dirty="0" err="1">
                <a:solidFill>
                  <a:srgbClr val="C00000"/>
                </a:solidFill>
              </a:rPr>
              <a:t>countries</a:t>
            </a:r>
            <a:endParaRPr lang="it-IT" b="1" dirty="0">
              <a:solidFill>
                <a:srgbClr val="C00000"/>
              </a:solidFill>
            </a:endParaRPr>
          </a:p>
        </p:txBody>
      </p:sp>
      <p:sp>
        <p:nvSpPr>
          <p:cNvPr id="3" name="Segnaposto contenuto 2"/>
          <p:cNvSpPr>
            <a:spLocks noGrp="1"/>
          </p:cNvSpPr>
          <p:nvPr>
            <p:ph idx="1"/>
          </p:nvPr>
        </p:nvSpPr>
        <p:spPr>
          <a:xfrm>
            <a:off x="5978014" y="1144474"/>
            <a:ext cx="5776451" cy="4327177"/>
          </a:xfrm>
          <a:solidFill>
            <a:schemeClr val="bg1"/>
          </a:solidFill>
        </p:spPr>
        <p:txBody>
          <a:bodyPr>
            <a:noAutofit/>
          </a:bodyPr>
          <a:lstStyle/>
          <a:p>
            <a:r>
              <a:rPr lang="en-US" sz="2000" dirty="0"/>
              <a:t>It is true that it is important  to prepare women to engage in the process of decision-making, and to refine their leadership skills so they can contribute to changing society and to the peacemaking process at the local and international levels,</a:t>
            </a:r>
          </a:p>
          <a:p>
            <a:endParaRPr lang="en-US" sz="2000" dirty="0"/>
          </a:p>
          <a:p>
            <a:r>
              <a:rPr lang="en-US" sz="2000" dirty="0"/>
              <a:t>But Syrian refugees in Lebanon and Jordan often face difficulties in applying their newly obtained political and decision-making skills due to these countries' positions on the conflict in Syria.</a:t>
            </a:r>
          </a:p>
          <a:p>
            <a:endParaRPr lang="en-US" sz="2000" dirty="0"/>
          </a:p>
        </p:txBody>
      </p:sp>
    </p:spTree>
    <p:extLst>
      <p:ext uri="{BB962C8B-B14F-4D97-AF65-F5344CB8AC3E}">
        <p14:creationId xmlns:p14="http://schemas.microsoft.com/office/powerpoint/2010/main" val="304213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C00000"/>
                </a:solidFill>
              </a:rPr>
              <a:t>Read the </a:t>
            </a:r>
            <a:r>
              <a:rPr lang="it-IT" b="1" dirty="0" err="1">
                <a:solidFill>
                  <a:srgbClr val="C00000"/>
                </a:solidFill>
              </a:rPr>
              <a:t>context</a:t>
            </a:r>
            <a:r>
              <a:rPr lang="it-IT" b="1" dirty="0">
                <a:solidFill>
                  <a:srgbClr val="C00000"/>
                </a:solidFill>
              </a:rPr>
              <a:t>!</a:t>
            </a:r>
          </a:p>
        </p:txBody>
      </p:sp>
      <p:sp>
        <p:nvSpPr>
          <p:cNvPr id="3" name="Segnaposto contenuto 2"/>
          <p:cNvSpPr>
            <a:spLocks noGrp="1"/>
          </p:cNvSpPr>
          <p:nvPr>
            <p:ph idx="1"/>
          </p:nvPr>
        </p:nvSpPr>
        <p:spPr>
          <a:xfrm>
            <a:off x="1200150" y="2103120"/>
            <a:ext cx="9925049" cy="2740687"/>
          </a:xfrm>
          <a:solidFill>
            <a:schemeClr val="bg1"/>
          </a:solidFill>
        </p:spPr>
        <p:txBody>
          <a:bodyPr>
            <a:normAutofit/>
          </a:bodyPr>
          <a:lstStyle/>
          <a:p>
            <a:r>
              <a:rPr lang="en-US" sz="2400" dirty="0"/>
              <a:t>One workshop cannot make a significant difference in the lives of women, especially when the organizations providing the workshops offer no ongoing support. </a:t>
            </a:r>
          </a:p>
          <a:p>
            <a:endParaRPr lang="en-US" sz="2400" dirty="0"/>
          </a:p>
          <a:p>
            <a:r>
              <a:rPr lang="en-US" sz="2400" dirty="0"/>
              <a:t>The cannot apply political skills but they should be able to apply their practical skills if they had some!</a:t>
            </a:r>
            <a:endParaRPr lang="it-IT" sz="2400" dirty="0"/>
          </a:p>
          <a:p>
            <a:endParaRPr lang="it-IT" sz="2400" dirty="0"/>
          </a:p>
        </p:txBody>
      </p:sp>
    </p:spTree>
    <p:extLst>
      <p:ext uri="{BB962C8B-B14F-4D97-AF65-F5344CB8AC3E}">
        <p14:creationId xmlns:p14="http://schemas.microsoft.com/office/powerpoint/2010/main" val="935290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4B94DF-0A57-49C9-B265-4A52E2FF23D3}"/>
              </a:ext>
            </a:extLst>
          </p:cNvPr>
          <p:cNvSpPr>
            <a:spLocks noGrp="1"/>
          </p:cNvSpPr>
          <p:nvPr>
            <p:ph type="title"/>
          </p:nvPr>
        </p:nvSpPr>
        <p:spPr>
          <a:xfrm>
            <a:off x="1562100" y="2471394"/>
            <a:ext cx="10058400" cy="1833906"/>
          </a:xfrm>
        </p:spPr>
        <p:txBody>
          <a:bodyPr>
            <a:noAutofit/>
          </a:bodyPr>
          <a:lstStyle/>
          <a:p>
            <a:br>
              <a:rPr lang="it-IT" sz="6000" dirty="0"/>
            </a:br>
            <a:r>
              <a:rPr lang="it-IT" sz="6000" dirty="0"/>
              <a:t>Remember </a:t>
            </a:r>
            <a:r>
              <a:rPr lang="it-IT" sz="6000" dirty="0" err="1"/>
              <a:t>that</a:t>
            </a:r>
            <a:r>
              <a:rPr lang="it-IT" sz="6000" dirty="0"/>
              <a:t> the knowledge </a:t>
            </a:r>
            <a:r>
              <a:rPr lang="it-IT" sz="6000" dirty="0" err="1"/>
              <a:t>is</a:t>
            </a:r>
            <a:r>
              <a:rPr lang="it-IT" sz="6000" dirty="0"/>
              <a:t> always  SITUATED</a:t>
            </a:r>
            <a:br>
              <a:rPr lang="it-IT" sz="6000" dirty="0"/>
            </a:br>
            <a:br>
              <a:rPr lang="it-IT" sz="6000" dirty="0"/>
            </a:br>
            <a:r>
              <a:rPr lang="it-IT" sz="2800" dirty="0" err="1"/>
              <a:t>Interviews</a:t>
            </a:r>
            <a:r>
              <a:rPr lang="it-IT" sz="2800" dirty="0"/>
              <a:t> with </a:t>
            </a:r>
            <a:r>
              <a:rPr lang="it-IT" sz="2800" b="1" dirty="0" err="1">
                <a:solidFill>
                  <a:srgbClr val="C00000"/>
                </a:solidFill>
              </a:rPr>
              <a:t>Chandra</a:t>
            </a:r>
            <a:r>
              <a:rPr lang="it-IT" sz="2800" b="1" dirty="0">
                <a:solidFill>
                  <a:srgbClr val="C00000"/>
                </a:solidFill>
              </a:rPr>
              <a:t> </a:t>
            </a:r>
            <a:r>
              <a:rPr lang="it-IT" sz="2800" b="1" dirty="0" err="1">
                <a:solidFill>
                  <a:srgbClr val="C00000"/>
                </a:solidFill>
              </a:rPr>
              <a:t>Talpade</a:t>
            </a:r>
            <a:r>
              <a:rPr lang="it-IT" sz="2800" b="1" dirty="0">
                <a:solidFill>
                  <a:srgbClr val="C00000"/>
                </a:solidFill>
              </a:rPr>
              <a:t> </a:t>
            </a:r>
            <a:r>
              <a:rPr lang="it-IT" sz="2800" b="1" dirty="0" err="1">
                <a:solidFill>
                  <a:srgbClr val="C00000"/>
                </a:solidFill>
              </a:rPr>
              <a:t>Mohanty</a:t>
            </a:r>
            <a:r>
              <a:rPr lang="it-IT" sz="2800" b="1" dirty="0">
                <a:solidFill>
                  <a:srgbClr val="C00000"/>
                </a:solidFill>
              </a:rPr>
              <a:t>, </a:t>
            </a:r>
            <a:r>
              <a:rPr lang="it-IT" sz="2800" i="1" dirty="0"/>
              <a:t>Under the </a:t>
            </a:r>
            <a:r>
              <a:rPr lang="it-IT" sz="2800" dirty="0"/>
              <a:t>western </a:t>
            </a:r>
            <a:r>
              <a:rPr lang="it-IT" sz="2800" dirty="0" err="1"/>
              <a:t>eyes</a:t>
            </a:r>
            <a:r>
              <a:rPr lang="it-IT" sz="2800" dirty="0"/>
              <a:t> (1984), </a:t>
            </a:r>
            <a:r>
              <a:rPr lang="en-US" sz="2800" i="1" dirty="0"/>
              <a:t>Feminism without Borders: Decolonizing Theory, Practicing Solidarity, </a:t>
            </a:r>
            <a:r>
              <a:rPr lang="en-US" sz="2800" dirty="0"/>
              <a:t>2003.</a:t>
            </a:r>
            <a:br>
              <a:rPr lang="en-US" dirty="0"/>
            </a:br>
            <a:br>
              <a:rPr lang="it-IT" sz="2800" dirty="0"/>
            </a:br>
            <a:br>
              <a:rPr lang="it-IT" sz="2800" dirty="0"/>
            </a:br>
            <a:r>
              <a:rPr lang="it-IT" sz="2800" dirty="0">
                <a:hlinkClick r:id="rId2"/>
              </a:rPr>
              <a:t>https://www.youtube.com/watch?v=9EDFA-bKq1o</a:t>
            </a:r>
            <a:br>
              <a:rPr lang="it-IT" sz="2800" dirty="0"/>
            </a:br>
            <a:br>
              <a:rPr lang="it-IT" sz="2800" dirty="0"/>
            </a:br>
            <a:r>
              <a:rPr lang="it-IT" sz="2800" dirty="0">
                <a:hlinkClick r:id="rId3"/>
              </a:rPr>
              <a:t>https://www.youtube.com/watch?v=W7-EeP5AFG4</a:t>
            </a:r>
            <a:br>
              <a:rPr lang="it-IT" sz="2800" dirty="0"/>
            </a:br>
            <a:endParaRPr lang="it-IT" sz="6000" dirty="0"/>
          </a:p>
        </p:txBody>
      </p:sp>
    </p:spTree>
    <p:extLst>
      <p:ext uri="{BB962C8B-B14F-4D97-AF65-F5344CB8AC3E}">
        <p14:creationId xmlns:p14="http://schemas.microsoft.com/office/powerpoint/2010/main" val="3498102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0323" y="2471394"/>
            <a:ext cx="3416710" cy="1371600"/>
          </a:xfrm>
        </p:spPr>
        <p:txBody>
          <a:bodyPr>
            <a:normAutofit fontScale="90000"/>
          </a:bodyPr>
          <a:lstStyle/>
          <a:p>
            <a:r>
              <a:rPr lang="it-IT" b="1" dirty="0" err="1">
                <a:solidFill>
                  <a:srgbClr val="C00000"/>
                </a:solidFill>
              </a:rPr>
              <a:t>Our</a:t>
            </a:r>
            <a:r>
              <a:rPr lang="it-IT" b="1" dirty="0">
                <a:solidFill>
                  <a:srgbClr val="C00000"/>
                </a:solidFill>
              </a:rPr>
              <a:t> </a:t>
            </a:r>
            <a:r>
              <a:rPr lang="it-IT" b="1" dirty="0" err="1">
                <a:solidFill>
                  <a:srgbClr val="C00000"/>
                </a:solidFill>
              </a:rPr>
              <a:t>stereotypes</a:t>
            </a:r>
            <a:r>
              <a:rPr lang="it-IT" b="1" dirty="0">
                <a:solidFill>
                  <a:srgbClr val="C00000"/>
                </a:solidFill>
              </a:rPr>
              <a:t> are </a:t>
            </a:r>
            <a:r>
              <a:rPr lang="it-IT" b="1" dirty="0" err="1">
                <a:solidFill>
                  <a:srgbClr val="C00000"/>
                </a:solidFill>
              </a:rPr>
              <a:t>not</a:t>
            </a:r>
            <a:r>
              <a:rPr lang="it-IT" b="1" dirty="0">
                <a:solidFill>
                  <a:srgbClr val="C00000"/>
                </a:solidFill>
              </a:rPr>
              <a:t> </a:t>
            </a:r>
            <a:r>
              <a:rPr lang="it-IT" b="1" dirty="0" err="1">
                <a:solidFill>
                  <a:srgbClr val="C00000"/>
                </a:solidFill>
              </a:rPr>
              <a:t>their</a:t>
            </a:r>
            <a:r>
              <a:rPr lang="it-IT" b="1" dirty="0">
                <a:solidFill>
                  <a:srgbClr val="C00000"/>
                </a:solidFill>
              </a:rPr>
              <a:t> </a:t>
            </a:r>
            <a:r>
              <a:rPr lang="it-IT" b="1" dirty="0" err="1">
                <a:solidFill>
                  <a:srgbClr val="C00000"/>
                </a:solidFill>
              </a:rPr>
              <a:t>stereotypes</a:t>
            </a:r>
            <a:endParaRPr lang="it-IT" b="1" dirty="0">
              <a:solidFill>
                <a:srgbClr val="C00000"/>
              </a:solidFill>
            </a:endParaRPr>
          </a:p>
        </p:txBody>
      </p:sp>
      <p:sp>
        <p:nvSpPr>
          <p:cNvPr id="3" name="Segnaposto contenuto 2"/>
          <p:cNvSpPr>
            <a:spLocks noGrp="1"/>
          </p:cNvSpPr>
          <p:nvPr>
            <p:ph idx="1"/>
          </p:nvPr>
        </p:nvSpPr>
        <p:spPr>
          <a:xfrm>
            <a:off x="4984955" y="613532"/>
            <a:ext cx="6626942" cy="5787267"/>
          </a:xfrm>
          <a:solidFill>
            <a:schemeClr val="bg1"/>
          </a:solidFill>
        </p:spPr>
        <p:txBody>
          <a:bodyPr>
            <a:noAutofit/>
          </a:bodyPr>
          <a:lstStyle/>
          <a:p>
            <a:r>
              <a:rPr lang="en-US" sz="2400" dirty="0"/>
              <a:t>Giving women practical skills  - embroidering, sewing, cooking, cleaning, </a:t>
            </a:r>
          </a:p>
          <a:p>
            <a:r>
              <a:rPr lang="en-US" sz="2400" dirty="0"/>
              <a:t>does not necessarily reinforce stereotypes of the traditional role of women. </a:t>
            </a:r>
          </a:p>
          <a:p>
            <a:endParaRPr lang="en-US" sz="2400" dirty="0"/>
          </a:p>
          <a:p>
            <a:r>
              <a:rPr lang="en-US" sz="2400" dirty="0"/>
              <a:t>In context  like these,  things like sewing allows women to develop their creativity. </a:t>
            </a:r>
          </a:p>
          <a:p>
            <a:endParaRPr lang="en-US" sz="2400" dirty="0"/>
          </a:p>
          <a:p>
            <a:r>
              <a:rPr lang="en-US" sz="2400" dirty="0"/>
              <a:t>"I studied economics in college," says Amira, "When I arrived in Jordan in 2012, I worked at a clothing factory. Although it is not related to my education, I enjoy my work, and it provides me with a reasonable income."</a:t>
            </a:r>
            <a:endParaRPr lang="it-IT" sz="2400" dirty="0"/>
          </a:p>
        </p:txBody>
      </p:sp>
    </p:spTree>
    <p:extLst>
      <p:ext uri="{BB962C8B-B14F-4D97-AF65-F5344CB8AC3E}">
        <p14:creationId xmlns:p14="http://schemas.microsoft.com/office/powerpoint/2010/main" val="3022195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C00000"/>
                </a:solidFill>
              </a:rPr>
              <a:t>Top down or/and bottom up</a:t>
            </a:r>
          </a:p>
        </p:txBody>
      </p:sp>
      <p:sp>
        <p:nvSpPr>
          <p:cNvPr id="3" name="Segnaposto contenuto 2"/>
          <p:cNvSpPr>
            <a:spLocks noGrp="1"/>
          </p:cNvSpPr>
          <p:nvPr>
            <p:ph idx="1"/>
          </p:nvPr>
        </p:nvSpPr>
        <p:spPr>
          <a:xfrm>
            <a:off x="1273277" y="1822899"/>
            <a:ext cx="10058400" cy="4459913"/>
          </a:xfrm>
          <a:solidFill>
            <a:schemeClr val="bg1"/>
          </a:solidFill>
        </p:spPr>
        <p:txBody>
          <a:bodyPr>
            <a:noAutofit/>
          </a:bodyPr>
          <a:lstStyle/>
          <a:p>
            <a:endParaRPr lang="it-IT" sz="2400" dirty="0"/>
          </a:p>
          <a:p>
            <a:pPr marL="0" indent="0">
              <a:buNone/>
            </a:pPr>
            <a:r>
              <a:rPr lang="it-IT" sz="2400" dirty="0"/>
              <a:t>In  </a:t>
            </a:r>
            <a:r>
              <a:rPr lang="it-IT" sz="2400" dirty="0" err="1"/>
              <a:t>context</a:t>
            </a:r>
            <a:r>
              <a:rPr lang="it-IT" sz="2400" dirty="0"/>
              <a:t> </a:t>
            </a:r>
            <a:r>
              <a:rPr lang="it-IT" sz="2400" dirty="0" err="1"/>
              <a:t>like</a:t>
            </a:r>
            <a:r>
              <a:rPr lang="it-IT" sz="2400" dirty="0"/>
              <a:t> </a:t>
            </a:r>
            <a:r>
              <a:rPr lang="it-IT" sz="2400" dirty="0" err="1"/>
              <a:t>these</a:t>
            </a:r>
            <a:r>
              <a:rPr lang="it-IT" sz="2400" dirty="0"/>
              <a:t>  – the camp, </a:t>
            </a:r>
            <a:r>
              <a:rPr lang="it-IT" sz="2400" dirty="0" err="1"/>
              <a:t>as</a:t>
            </a:r>
            <a:r>
              <a:rPr lang="it-IT" sz="2400" dirty="0"/>
              <a:t> </a:t>
            </a:r>
            <a:r>
              <a:rPr lang="it-IT" sz="2400" dirty="0" err="1"/>
              <a:t>well</a:t>
            </a:r>
            <a:r>
              <a:rPr lang="it-IT" sz="2400" dirty="0"/>
              <a:t> </a:t>
            </a:r>
            <a:r>
              <a:rPr lang="it-IT" sz="2400" dirty="0" err="1"/>
              <a:t>as</a:t>
            </a:r>
            <a:r>
              <a:rPr lang="it-IT" sz="2400" dirty="0"/>
              <a:t> the future Syria, a country  </a:t>
            </a:r>
            <a:r>
              <a:rPr lang="it-IT" sz="2400" dirty="0" err="1"/>
              <a:t>devastated</a:t>
            </a:r>
            <a:r>
              <a:rPr lang="it-IT" sz="2400" dirty="0"/>
              <a:t> </a:t>
            </a:r>
            <a:r>
              <a:rPr lang="it-IT" sz="2400" dirty="0" err="1"/>
              <a:t>now</a:t>
            </a:r>
            <a:r>
              <a:rPr lang="it-IT" sz="2400" dirty="0"/>
              <a:t>, </a:t>
            </a:r>
            <a:r>
              <a:rPr lang="it-IT" sz="2400" dirty="0" err="1"/>
              <a:t>but</a:t>
            </a:r>
            <a:r>
              <a:rPr lang="it-IT" sz="2400" dirty="0"/>
              <a:t> with no </a:t>
            </a:r>
            <a:r>
              <a:rPr lang="it-IT" sz="2400" dirty="0" err="1"/>
              <a:t>laws</a:t>
            </a:r>
            <a:r>
              <a:rPr lang="it-IT" sz="2400" dirty="0"/>
              <a:t> of </a:t>
            </a:r>
            <a:r>
              <a:rPr lang="it-IT" sz="2400" dirty="0" err="1"/>
              <a:t>equality</a:t>
            </a:r>
            <a:r>
              <a:rPr lang="it-IT" sz="2400" dirty="0"/>
              <a:t> </a:t>
            </a:r>
            <a:r>
              <a:rPr lang="it-IT" sz="2400" dirty="0" err="1"/>
              <a:t>even</a:t>
            </a:r>
            <a:r>
              <a:rPr lang="it-IT" sz="2400" dirty="0"/>
              <a:t> </a:t>
            </a:r>
            <a:r>
              <a:rPr lang="it-IT" sz="2400" dirty="0" err="1"/>
              <a:t>before</a:t>
            </a:r>
            <a:r>
              <a:rPr lang="it-IT" sz="2400" dirty="0"/>
              <a:t> the </a:t>
            </a:r>
            <a:r>
              <a:rPr lang="it-IT" sz="2400" dirty="0" err="1"/>
              <a:t>crisis</a:t>
            </a:r>
            <a:r>
              <a:rPr lang="it-IT" sz="2400" dirty="0"/>
              <a:t>- the bottom up </a:t>
            </a:r>
            <a:r>
              <a:rPr lang="it-IT" sz="2400" dirty="0" err="1"/>
              <a:t>action</a:t>
            </a:r>
            <a:r>
              <a:rPr lang="it-IT" sz="2400" dirty="0"/>
              <a:t> - the  EMPOWERMENT </a:t>
            </a:r>
            <a:r>
              <a:rPr lang="it-IT" sz="2400" dirty="0" err="1"/>
              <a:t>as</a:t>
            </a:r>
            <a:r>
              <a:rPr lang="it-IT" sz="2400" dirty="0"/>
              <a:t> </a:t>
            </a:r>
            <a:r>
              <a:rPr lang="it-IT" sz="2400" dirty="0" err="1"/>
              <a:t>we</a:t>
            </a:r>
            <a:r>
              <a:rPr lang="it-IT" sz="2400" dirty="0"/>
              <a:t> </a:t>
            </a:r>
            <a:r>
              <a:rPr lang="it-IT" sz="2400" dirty="0" err="1"/>
              <a:t>intend</a:t>
            </a:r>
            <a:r>
              <a:rPr lang="it-IT" sz="2400" dirty="0"/>
              <a:t> </a:t>
            </a:r>
            <a:r>
              <a:rPr lang="it-IT" sz="2400" dirty="0" err="1"/>
              <a:t>it</a:t>
            </a:r>
            <a:r>
              <a:rPr lang="it-IT" sz="2400" dirty="0"/>
              <a:t>-  </a:t>
            </a:r>
            <a:r>
              <a:rPr lang="it-IT" sz="2400" dirty="0" err="1"/>
              <a:t>is</a:t>
            </a:r>
            <a:r>
              <a:rPr lang="it-IT" sz="2400" dirty="0"/>
              <a:t> </a:t>
            </a:r>
            <a:r>
              <a:rPr lang="it-IT" sz="2400" dirty="0" err="1"/>
              <a:t>not</a:t>
            </a:r>
            <a:r>
              <a:rPr lang="it-IT" sz="2400" dirty="0"/>
              <a:t> </a:t>
            </a:r>
            <a:r>
              <a:rPr lang="it-IT" sz="2400" dirty="0" err="1"/>
              <a:t>useful</a:t>
            </a:r>
            <a:r>
              <a:rPr lang="it-IT" sz="2400" dirty="0"/>
              <a:t>, or </a:t>
            </a:r>
            <a:r>
              <a:rPr lang="it-IT" sz="2400" dirty="0" err="1"/>
              <a:t>at</a:t>
            </a:r>
            <a:r>
              <a:rPr lang="it-IT" sz="2400" dirty="0"/>
              <a:t> </a:t>
            </a:r>
            <a:r>
              <a:rPr lang="it-IT" sz="2400" dirty="0" err="1"/>
              <a:t>least</a:t>
            </a:r>
            <a:r>
              <a:rPr lang="it-IT" sz="2400" dirty="0"/>
              <a:t> </a:t>
            </a:r>
            <a:r>
              <a:rPr lang="it-IT" sz="2400" dirty="0" err="1"/>
              <a:t>it</a:t>
            </a:r>
            <a:r>
              <a:rPr lang="it-IT" sz="2400" dirty="0"/>
              <a:t> </a:t>
            </a:r>
            <a:r>
              <a:rPr lang="it-IT" sz="2400" dirty="0" err="1"/>
              <a:t>is</a:t>
            </a:r>
            <a:r>
              <a:rPr lang="it-IT" sz="2400" dirty="0"/>
              <a:t> </a:t>
            </a:r>
            <a:r>
              <a:rPr lang="it-IT" sz="2400" dirty="0" err="1"/>
              <a:t>not</a:t>
            </a:r>
            <a:r>
              <a:rPr lang="it-IT" sz="2400" dirty="0"/>
              <a:t> the </a:t>
            </a:r>
            <a:r>
              <a:rPr lang="it-IT" sz="2400" dirty="0" err="1"/>
              <a:t>most</a:t>
            </a:r>
            <a:r>
              <a:rPr lang="it-IT" sz="2400" dirty="0"/>
              <a:t> </a:t>
            </a:r>
            <a:r>
              <a:rPr lang="it-IT" sz="2400" dirty="0" err="1"/>
              <a:t>useful</a:t>
            </a:r>
            <a:r>
              <a:rPr lang="it-IT" sz="2400" dirty="0"/>
              <a:t> </a:t>
            </a:r>
            <a:r>
              <a:rPr lang="it-IT" sz="2400" dirty="0" err="1"/>
              <a:t>approach</a:t>
            </a:r>
            <a:r>
              <a:rPr lang="it-IT" sz="2400" dirty="0"/>
              <a:t> ….</a:t>
            </a:r>
          </a:p>
          <a:p>
            <a:endParaRPr lang="it-IT" sz="2400" dirty="0"/>
          </a:p>
          <a:p>
            <a:pPr marL="0" indent="0">
              <a:buNone/>
            </a:pPr>
            <a:r>
              <a:rPr lang="it-IT" sz="2400" dirty="0" err="1"/>
              <a:t>What</a:t>
            </a:r>
            <a:r>
              <a:rPr lang="it-IT" sz="2400" dirty="0"/>
              <a:t> </a:t>
            </a:r>
            <a:r>
              <a:rPr lang="it-IT" sz="2400" dirty="0" err="1"/>
              <a:t>they</a:t>
            </a:r>
            <a:r>
              <a:rPr lang="it-IT" sz="2400" dirty="0"/>
              <a:t> </a:t>
            </a:r>
            <a:r>
              <a:rPr lang="it-IT" sz="2400" dirty="0" err="1"/>
              <a:t>need</a:t>
            </a:r>
            <a:r>
              <a:rPr lang="it-IT" sz="2400" dirty="0"/>
              <a:t> </a:t>
            </a:r>
            <a:r>
              <a:rPr lang="it-IT" sz="2400" dirty="0" err="1"/>
              <a:t>most</a:t>
            </a:r>
            <a:r>
              <a:rPr lang="it-IT" sz="2400" dirty="0"/>
              <a:t> are </a:t>
            </a:r>
            <a:r>
              <a:rPr lang="it-IT" sz="2400" dirty="0" err="1"/>
              <a:t>education</a:t>
            </a:r>
            <a:r>
              <a:rPr lang="it-IT" sz="2400" dirty="0"/>
              <a:t>, </a:t>
            </a:r>
            <a:r>
              <a:rPr lang="it-IT" sz="2400" dirty="0" err="1"/>
              <a:t>competences</a:t>
            </a:r>
            <a:r>
              <a:rPr lang="it-IT" sz="2400" dirty="0"/>
              <a:t> for </a:t>
            </a:r>
            <a:r>
              <a:rPr lang="it-IT" sz="2400" dirty="0" err="1"/>
              <a:t>developing</a:t>
            </a:r>
            <a:r>
              <a:rPr lang="it-IT" sz="2400" dirty="0"/>
              <a:t> </a:t>
            </a:r>
            <a:r>
              <a:rPr lang="it-IT" sz="2400" dirty="0" err="1"/>
              <a:t>their</a:t>
            </a:r>
            <a:r>
              <a:rPr lang="it-IT" sz="2400" dirty="0"/>
              <a:t> </a:t>
            </a:r>
            <a:r>
              <a:rPr lang="it-IT" sz="2400" dirty="0" err="1"/>
              <a:t>oun</a:t>
            </a:r>
            <a:r>
              <a:rPr lang="it-IT" sz="2400" dirty="0"/>
              <a:t> </a:t>
            </a:r>
            <a:r>
              <a:rPr lang="it-IT" sz="2400" dirty="0" err="1"/>
              <a:t>skills</a:t>
            </a:r>
            <a:r>
              <a:rPr lang="it-IT" sz="2400" dirty="0"/>
              <a:t> (Bottom-up </a:t>
            </a:r>
            <a:r>
              <a:rPr lang="it-IT" sz="2400" dirty="0" err="1"/>
              <a:t>approach</a:t>
            </a:r>
            <a:r>
              <a:rPr lang="it-IT" sz="2400" dirty="0"/>
              <a:t> ) </a:t>
            </a:r>
            <a:r>
              <a:rPr lang="it-IT" sz="2400" dirty="0" err="1"/>
              <a:t>but</a:t>
            </a:r>
            <a:r>
              <a:rPr lang="it-IT" sz="2400" dirty="0"/>
              <a:t> </a:t>
            </a:r>
            <a:r>
              <a:rPr lang="it-IT" sz="2400" dirty="0" err="1"/>
              <a:t>also</a:t>
            </a:r>
            <a:r>
              <a:rPr lang="it-IT" sz="2400" dirty="0"/>
              <a:t>  a TOP down </a:t>
            </a:r>
            <a:r>
              <a:rPr lang="it-IT" sz="2400" dirty="0" err="1"/>
              <a:t>action</a:t>
            </a:r>
            <a:r>
              <a:rPr lang="it-IT" sz="2400" dirty="0"/>
              <a:t> to </a:t>
            </a:r>
            <a:r>
              <a:rPr lang="it-IT" sz="2400" dirty="0" err="1"/>
              <a:t>implment</a:t>
            </a:r>
            <a:r>
              <a:rPr lang="it-IT" sz="2400" dirty="0"/>
              <a:t> a </a:t>
            </a:r>
            <a:r>
              <a:rPr lang="it-IT" sz="2400" dirty="0" err="1"/>
              <a:t>system</a:t>
            </a:r>
            <a:r>
              <a:rPr lang="it-IT" sz="2400" dirty="0"/>
              <a:t> of  </a:t>
            </a:r>
            <a:r>
              <a:rPr lang="it-IT" sz="2400" dirty="0" err="1"/>
              <a:t>laws</a:t>
            </a:r>
            <a:r>
              <a:rPr lang="it-IT" sz="2400" dirty="0"/>
              <a:t>  and  a </a:t>
            </a:r>
            <a:r>
              <a:rPr lang="it-IT" sz="2400" dirty="0" err="1"/>
              <a:t>constitution</a:t>
            </a:r>
            <a:r>
              <a:rPr lang="it-IT" sz="2400" dirty="0"/>
              <a:t> </a:t>
            </a:r>
            <a:r>
              <a:rPr lang="it-IT" sz="2400" dirty="0" err="1"/>
              <a:t>inspired</a:t>
            </a:r>
            <a:r>
              <a:rPr lang="it-IT" sz="2400" dirty="0"/>
              <a:t> by non </a:t>
            </a:r>
            <a:r>
              <a:rPr lang="it-IT" sz="2400" dirty="0" err="1"/>
              <a:t>discrimination</a:t>
            </a:r>
            <a:r>
              <a:rPr lang="it-IT" sz="2400" dirty="0"/>
              <a:t> </a:t>
            </a:r>
            <a:r>
              <a:rPr lang="it-IT" sz="2400" dirty="0" err="1"/>
              <a:t>principles</a:t>
            </a:r>
            <a:r>
              <a:rPr lang="it-IT" sz="2400" dirty="0"/>
              <a:t>.</a:t>
            </a:r>
          </a:p>
          <a:p>
            <a:endParaRPr lang="it-IT" sz="2400" dirty="0"/>
          </a:p>
          <a:p>
            <a:endParaRPr lang="it-IT" sz="2400" dirty="0"/>
          </a:p>
          <a:p>
            <a:endParaRPr lang="it-IT" sz="2400" dirty="0"/>
          </a:p>
          <a:p>
            <a:endParaRPr lang="it-IT" sz="2400" dirty="0"/>
          </a:p>
          <a:p>
            <a:endParaRPr lang="it-IT" sz="2400" dirty="0"/>
          </a:p>
          <a:p>
            <a:endParaRPr lang="it-IT" sz="2400" dirty="0"/>
          </a:p>
          <a:p>
            <a:endParaRPr lang="it-IT" sz="2400" dirty="0"/>
          </a:p>
        </p:txBody>
      </p:sp>
    </p:spTree>
    <p:extLst>
      <p:ext uri="{BB962C8B-B14F-4D97-AF65-F5344CB8AC3E}">
        <p14:creationId xmlns:p14="http://schemas.microsoft.com/office/powerpoint/2010/main" val="486411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65160" y="1094704"/>
            <a:ext cx="8600317" cy="4906851"/>
          </a:xfrm>
          <a:solidFill>
            <a:schemeClr val="bg2"/>
          </a:solidFill>
        </p:spPr>
        <p:txBody>
          <a:bodyPr>
            <a:normAutofit fontScale="90000"/>
          </a:bodyPr>
          <a:lstStyle/>
          <a:p>
            <a:br>
              <a:rPr lang="it-IT" b="1" dirty="0">
                <a:solidFill>
                  <a:srgbClr val="C00000"/>
                </a:solidFill>
              </a:rPr>
            </a:br>
            <a:r>
              <a:rPr lang="it-IT" b="1" dirty="0">
                <a:solidFill>
                  <a:srgbClr val="C00000"/>
                </a:solidFill>
              </a:rPr>
              <a:t>And… and </a:t>
            </a:r>
            <a:r>
              <a:rPr lang="it-IT" b="1" dirty="0" err="1">
                <a:solidFill>
                  <a:srgbClr val="C00000"/>
                </a:solidFill>
              </a:rPr>
              <a:t>what</a:t>
            </a:r>
            <a:r>
              <a:rPr lang="it-IT" b="1" dirty="0">
                <a:solidFill>
                  <a:srgbClr val="C00000"/>
                </a:solidFill>
              </a:rPr>
              <a:t> </a:t>
            </a:r>
            <a:r>
              <a:rPr lang="it-IT" b="1" dirty="0" err="1">
                <a:solidFill>
                  <a:srgbClr val="C00000"/>
                </a:solidFill>
              </a:rPr>
              <a:t>about</a:t>
            </a:r>
            <a:r>
              <a:rPr lang="it-IT" b="1" dirty="0">
                <a:solidFill>
                  <a:srgbClr val="C00000"/>
                </a:solidFill>
              </a:rPr>
              <a:t> </a:t>
            </a:r>
            <a:r>
              <a:rPr lang="it-IT" b="1" dirty="0" err="1">
                <a:solidFill>
                  <a:srgbClr val="C00000"/>
                </a:solidFill>
              </a:rPr>
              <a:t>women</a:t>
            </a:r>
            <a:r>
              <a:rPr lang="it-IT" b="1" dirty="0">
                <a:solidFill>
                  <a:srgbClr val="C00000"/>
                </a:solidFill>
              </a:rPr>
              <a:t> and the </a:t>
            </a:r>
            <a:r>
              <a:rPr lang="it-IT" b="1" dirty="0" err="1">
                <a:solidFill>
                  <a:srgbClr val="C00000"/>
                </a:solidFill>
              </a:rPr>
              <a:t>people</a:t>
            </a:r>
            <a:r>
              <a:rPr lang="it-IT" b="1" dirty="0">
                <a:solidFill>
                  <a:srgbClr val="C00000"/>
                </a:solidFill>
              </a:rPr>
              <a:t> in general  </a:t>
            </a:r>
            <a:r>
              <a:rPr lang="it-IT" b="1" dirty="0" err="1">
                <a:solidFill>
                  <a:srgbClr val="C00000"/>
                </a:solidFill>
              </a:rPr>
              <a:t>who</a:t>
            </a:r>
            <a:r>
              <a:rPr lang="it-IT" b="1" dirty="0">
                <a:solidFill>
                  <a:srgbClr val="C00000"/>
                </a:solidFill>
              </a:rPr>
              <a:t> are </a:t>
            </a:r>
            <a:r>
              <a:rPr lang="it-IT" b="1" dirty="0" err="1">
                <a:solidFill>
                  <a:srgbClr val="C00000"/>
                </a:solidFill>
              </a:rPr>
              <a:t>still</a:t>
            </a:r>
            <a:r>
              <a:rPr lang="it-IT" b="1" dirty="0">
                <a:solidFill>
                  <a:srgbClr val="C00000"/>
                </a:solidFill>
              </a:rPr>
              <a:t> in Syria? </a:t>
            </a:r>
            <a:br>
              <a:rPr lang="it-IT" b="1" dirty="0">
                <a:solidFill>
                  <a:srgbClr val="C00000"/>
                </a:solidFill>
              </a:rPr>
            </a:br>
            <a:br>
              <a:rPr lang="it-IT" b="1" dirty="0">
                <a:solidFill>
                  <a:srgbClr val="C00000"/>
                </a:solidFill>
              </a:rPr>
            </a:br>
            <a:r>
              <a:rPr lang="it-IT" b="1" dirty="0" err="1">
                <a:solidFill>
                  <a:srgbClr val="C00000"/>
                </a:solidFill>
              </a:rPr>
              <a:t>Is</a:t>
            </a:r>
            <a:r>
              <a:rPr lang="it-IT" b="1" dirty="0">
                <a:solidFill>
                  <a:srgbClr val="C00000"/>
                </a:solidFill>
              </a:rPr>
              <a:t> </a:t>
            </a:r>
            <a:r>
              <a:rPr lang="it-IT" b="1" dirty="0" err="1">
                <a:solidFill>
                  <a:srgbClr val="C00000"/>
                </a:solidFill>
              </a:rPr>
              <a:t>someone</a:t>
            </a:r>
            <a:r>
              <a:rPr lang="it-IT" b="1" dirty="0">
                <a:solidFill>
                  <a:srgbClr val="C00000"/>
                </a:solidFill>
              </a:rPr>
              <a:t> </a:t>
            </a:r>
            <a:r>
              <a:rPr lang="it-IT" b="1" dirty="0" err="1">
                <a:solidFill>
                  <a:srgbClr val="C00000"/>
                </a:solidFill>
              </a:rPr>
              <a:t>taking</a:t>
            </a:r>
            <a:r>
              <a:rPr lang="it-IT" b="1" dirty="0">
                <a:solidFill>
                  <a:srgbClr val="C00000"/>
                </a:solidFill>
              </a:rPr>
              <a:t> care of </a:t>
            </a:r>
            <a:r>
              <a:rPr lang="it-IT" b="1" dirty="0" err="1">
                <a:solidFill>
                  <a:srgbClr val="C00000"/>
                </a:solidFill>
              </a:rPr>
              <a:t>them</a:t>
            </a:r>
            <a:r>
              <a:rPr lang="it-IT" b="1" dirty="0">
                <a:solidFill>
                  <a:srgbClr val="C00000"/>
                </a:solidFill>
              </a:rPr>
              <a:t>, of </a:t>
            </a:r>
            <a:r>
              <a:rPr lang="it-IT" b="1" dirty="0" err="1">
                <a:solidFill>
                  <a:srgbClr val="C00000"/>
                </a:solidFill>
              </a:rPr>
              <a:t>their</a:t>
            </a:r>
            <a:r>
              <a:rPr lang="it-IT" b="1" dirty="0">
                <a:solidFill>
                  <a:srgbClr val="C00000"/>
                </a:solidFill>
              </a:rPr>
              <a:t> </a:t>
            </a:r>
            <a:r>
              <a:rPr lang="it-IT" b="1" dirty="0" err="1">
                <a:solidFill>
                  <a:srgbClr val="C00000"/>
                </a:solidFill>
              </a:rPr>
              <a:t>skills</a:t>
            </a:r>
            <a:r>
              <a:rPr lang="it-IT" b="1" dirty="0">
                <a:solidFill>
                  <a:srgbClr val="C00000"/>
                </a:solidFill>
              </a:rPr>
              <a:t>, of </a:t>
            </a:r>
            <a:r>
              <a:rPr lang="it-IT" b="1" dirty="0" err="1">
                <a:solidFill>
                  <a:srgbClr val="C00000"/>
                </a:solidFill>
              </a:rPr>
              <a:t>their</a:t>
            </a:r>
            <a:r>
              <a:rPr lang="it-IT" b="1" dirty="0">
                <a:solidFill>
                  <a:srgbClr val="C00000"/>
                </a:solidFill>
              </a:rPr>
              <a:t> </a:t>
            </a:r>
            <a:r>
              <a:rPr lang="it-IT" b="1" dirty="0" err="1">
                <a:solidFill>
                  <a:srgbClr val="C00000"/>
                </a:solidFill>
              </a:rPr>
              <a:t>empowerment</a:t>
            </a:r>
            <a:r>
              <a:rPr lang="it-IT" b="1" dirty="0">
                <a:solidFill>
                  <a:srgbClr val="C00000"/>
                </a:solidFill>
              </a:rPr>
              <a:t>?</a:t>
            </a:r>
            <a:br>
              <a:rPr lang="it-IT" b="1" dirty="0">
                <a:solidFill>
                  <a:srgbClr val="C00000"/>
                </a:solidFill>
              </a:rPr>
            </a:br>
            <a:br>
              <a:rPr lang="it-IT" b="1" dirty="0">
                <a:solidFill>
                  <a:srgbClr val="C00000"/>
                </a:solidFill>
              </a:rPr>
            </a:br>
            <a:r>
              <a:rPr lang="it-IT" b="1" dirty="0">
                <a:solidFill>
                  <a:srgbClr val="C00000"/>
                </a:solidFill>
              </a:rPr>
              <a:t>The </a:t>
            </a:r>
            <a:r>
              <a:rPr lang="it-IT" b="1" dirty="0" err="1">
                <a:solidFill>
                  <a:srgbClr val="C00000"/>
                </a:solidFill>
              </a:rPr>
              <a:t>cannot</a:t>
            </a:r>
            <a:r>
              <a:rPr lang="it-IT" b="1" dirty="0">
                <a:solidFill>
                  <a:srgbClr val="C00000"/>
                </a:solidFill>
              </a:rPr>
              <a:t> stay out of the </a:t>
            </a:r>
            <a:r>
              <a:rPr lang="it-IT" b="1" dirty="0" err="1">
                <a:solidFill>
                  <a:srgbClr val="C00000"/>
                </a:solidFill>
              </a:rPr>
              <a:t>process</a:t>
            </a:r>
            <a:r>
              <a:rPr lang="it-IT" b="1" dirty="0">
                <a:solidFill>
                  <a:srgbClr val="C00000"/>
                </a:solidFill>
              </a:rPr>
              <a:t> of </a:t>
            </a:r>
            <a:r>
              <a:rPr lang="it-IT" b="1" dirty="0" err="1">
                <a:solidFill>
                  <a:srgbClr val="C00000"/>
                </a:solidFill>
              </a:rPr>
              <a:t>change</a:t>
            </a:r>
            <a:r>
              <a:rPr lang="it-IT" b="1" dirty="0">
                <a:solidFill>
                  <a:srgbClr val="C00000"/>
                </a:solidFill>
              </a:rPr>
              <a:t>!!!!!!</a:t>
            </a:r>
            <a:br>
              <a:rPr lang="it-IT" b="1" dirty="0">
                <a:solidFill>
                  <a:srgbClr val="C00000"/>
                </a:solidFill>
              </a:rPr>
            </a:br>
            <a:r>
              <a:rPr lang="it-IT" b="1" dirty="0">
                <a:solidFill>
                  <a:srgbClr val="C00000"/>
                </a:solidFill>
              </a:rPr>
              <a:t> </a:t>
            </a:r>
            <a:br>
              <a:rPr lang="it-IT" b="1" dirty="0">
                <a:solidFill>
                  <a:srgbClr val="C00000"/>
                </a:solidFill>
              </a:rPr>
            </a:br>
            <a:endParaRPr lang="en-US" b="1" dirty="0">
              <a:solidFill>
                <a:srgbClr val="C00000"/>
              </a:solidFill>
            </a:endParaRPr>
          </a:p>
        </p:txBody>
      </p:sp>
    </p:spTree>
    <p:extLst>
      <p:ext uri="{BB962C8B-B14F-4D97-AF65-F5344CB8AC3E}">
        <p14:creationId xmlns:p14="http://schemas.microsoft.com/office/powerpoint/2010/main" val="2270593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rotWithShape="1">
          <a:blip r:embed="rId2"/>
          <a:srcRect t="18872" b="5270"/>
          <a:stretch/>
        </p:blipFill>
        <p:spPr>
          <a:xfrm>
            <a:off x="0" y="770909"/>
            <a:ext cx="12313919" cy="5682427"/>
          </a:xfrm>
          <a:prstGeom prst="rect">
            <a:avLst/>
          </a:prstGeom>
        </p:spPr>
      </p:pic>
      <p:sp>
        <p:nvSpPr>
          <p:cNvPr id="5" name="CasellaDiTesto 4"/>
          <p:cNvSpPr txBox="1"/>
          <p:nvPr/>
        </p:nvSpPr>
        <p:spPr>
          <a:xfrm>
            <a:off x="2962770" y="124578"/>
            <a:ext cx="6266459" cy="646331"/>
          </a:xfrm>
          <a:prstGeom prst="rect">
            <a:avLst/>
          </a:prstGeom>
          <a:solidFill>
            <a:schemeClr val="bg1"/>
          </a:solidFill>
        </p:spPr>
        <p:txBody>
          <a:bodyPr wrap="none" rtlCol="0">
            <a:spAutoFit/>
          </a:bodyPr>
          <a:lstStyle/>
          <a:p>
            <a:r>
              <a:rPr lang="it-IT" b="1" dirty="0">
                <a:solidFill>
                  <a:srgbClr val="C00000"/>
                </a:solidFill>
                <a:latin typeface="Century Gothic"/>
              </a:rPr>
              <a:t>The city of the new </a:t>
            </a:r>
            <a:r>
              <a:rPr lang="it-IT" b="1" dirty="0" err="1">
                <a:solidFill>
                  <a:srgbClr val="C00000"/>
                </a:solidFill>
                <a:latin typeface="Century Gothic"/>
              </a:rPr>
              <a:t>millenium</a:t>
            </a:r>
            <a:r>
              <a:rPr lang="it-IT" b="1" dirty="0">
                <a:solidFill>
                  <a:srgbClr val="C00000"/>
                </a:solidFill>
                <a:latin typeface="Century Gothic"/>
              </a:rPr>
              <a:t>: </a:t>
            </a:r>
            <a:r>
              <a:rPr lang="it-IT" b="1" dirty="0" err="1">
                <a:solidFill>
                  <a:srgbClr val="C00000"/>
                </a:solidFill>
                <a:latin typeface="Century Gothic"/>
              </a:rPr>
              <a:t>Zaa’tari</a:t>
            </a:r>
            <a:r>
              <a:rPr lang="it-IT" b="1" dirty="0">
                <a:solidFill>
                  <a:srgbClr val="C00000"/>
                </a:solidFill>
                <a:latin typeface="Century Gothic"/>
              </a:rPr>
              <a:t> camp in Jordan </a:t>
            </a:r>
          </a:p>
          <a:p>
            <a:r>
              <a:rPr lang="it-IT" b="1" dirty="0" err="1">
                <a:solidFill>
                  <a:srgbClr val="C00000"/>
                </a:solidFill>
                <a:latin typeface="Century Gothic"/>
              </a:rPr>
              <a:t>Population</a:t>
            </a:r>
            <a:r>
              <a:rPr lang="it-IT" b="1" dirty="0">
                <a:solidFill>
                  <a:srgbClr val="C00000"/>
                </a:solidFill>
                <a:latin typeface="Century Gothic"/>
              </a:rPr>
              <a:t>: 80.000 </a:t>
            </a:r>
            <a:r>
              <a:rPr lang="it-IT" b="1" dirty="0" err="1">
                <a:solidFill>
                  <a:srgbClr val="C00000"/>
                </a:solidFill>
                <a:latin typeface="Century Gothic"/>
              </a:rPr>
              <a:t>people</a:t>
            </a:r>
            <a:endParaRPr lang="it-IT" b="1" dirty="0">
              <a:solidFill>
                <a:srgbClr val="C00000"/>
              </a:solidFill>
              <a:latin typeface="Century Gothic"/>
            </a:endParaRPr>
          </a:p>
        </p:txBody>
      </p:sp>
    </p:spTree>
    <p:extLst>
      <p:ext uri="{BB962C8B-B14F-4D97-AF65-F5344CB8AC3E}">
        <p14:creationId xmlns:p14="http://schemas.microsoft.com/office/powerpoint/2010/main" val="1368216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1545" y="332656"/>
            <a:ext cx="8332267" cy="6264696"/>
          </a:xfrm>
        </p:spPr>
      </p:pic>
    </p:spTree>
    <p:extLst>
      <p:ext uri="{BB962C8B-B14F-4D97-AF65-F5344CB8AC3E}">
        <p14:creationId xmlns:p14="http://schemas.microsoft.com/office/powerpoint/2010/main" val="4010300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63552" y="260648"/>
            <a:ext cx="8116888" cy="6264696"/>
          </a:xfrm>
        </p:spPr>
      </p:pic>
    </p:spTree>
    <p:extLst>
      <p:ext uri="{BB962C8B-B14F-4D97-AF65-F5344CB8AC3E}">
        <p14:creationId xmlns:p14="http://schemas.microsoft.com/office/powerpoint/2010/main" val="3074779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63952" y="332657"/>
            <a:ext cx="4534892" cy="6172671"/>
          </a:xfrm>
        </p:spPr>
      </p:pic>
      <p:sp>
        <p:nvSpPr>
          <p:cNvPr id="5" name="AutoShape 2" descr="https://mail-attachment.googleusercontent.com/attachment/u/0/?view=att&amp;th=162d2a2cdc6ebf2a&amp;attid=0.1&amp;disp=inline&amp;realattid=162d2a2b034403499f32&amp;safe=1&amp;zw&amp;saddbat=ANGjdJ-ovsTipj_cHLbn2Oc1heu4uWBu4STt_VgGqPXsRZGJKKYJA7NEJfv4TWDjzWJjcm0YwKZ11KlihQ-MQ6ml5xQRfFovzH2shDrUhsCgCIFeLYbTrc64mTxkxp3D_2RZBANAvoSYxbSTmtvhBBXMd3GRvFTtMDo6e1Vr1cj-_CuHYU0dSanR2w0_qxRcii8rgIo9K263fCXyykpjOQKyELUqYQYqzjYsvmia1Vl3iIuFIEikG2v02SOtwhBcHWfb6_1e8art6Qm0eWc7NgGOYIU7ffER1kocd6-rrZN830NxSguVg5fsCZ5lHh2FTzlx5olxL9pkhvB3ypMjjr8vy2tXqm2InEYl5YhJdJ4r-LgAHwARTKwVBeayVI-qEtZCcx3sjyiOf99DZxU6kDtKgC7bv9FpxdFKmBUaBbJ1fNGqgxVP-NMUh-9bTSKwymIB4xaozZ0vHytkMSxM9mF3QgRv6Cr4RCr6s_VR1lNCwR22PuwjSOMWz9C_QbGKhzvhKGAyEG1mPXOGB7qQct6aUAsjL9h-DMOYsNIMlS_olcBEpIFZ3szgQuDoFNWfmVq4GrYidM1-lwopR8WB2sCB73rYsOG1LI-LOUvS2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latin typeface="Century Gothic"/>
            </a:endParaRPr>
          </a:p>
        </p:txBody>
      </p:sp>
      <p:sp>
        <p:nvSpPr>
          <p:cNvPr id="6" name="AutoShape 4" descr="https://mail-attachment.googleusercontent.com/attachment/u/0/?view=att&amp;th=162d2a2cdc6ebf2a&amp;attid=0.1&amp;disp=inline&amp;realattid=162d2a2b034403499f32&amp;safe=1&amp;zw&amp;saddbat=ANGjdJ-ovsTipj_cHLbn2Oc1heu4uWBu4STt_VgGqPXsRZGJKKYJA7NEJfv4TWDjzWJjcm0YwKZ11KlihQ-MQ6ml5xQRfFovzH2shDrUhsCgCIFeLYbTrc64mTxkxp3D_2RZBANAvoSYxbSTmtvhBBXMd3GRvFTtMDo6e1Vr1cj-_CuHYU0dSanR2w0_qxRcii8rgIo9K263fCXyykpjOQKyELUqYQYqzjYsvmia1Vl3iIuFIEikG2v02SOtwhBcHWfb6_1e8art6Qm0eWc7NgGOYIU7ffER1kocd6-rrZN830NxSguVg5fsCZ5lHh2FTzlx5olxL9pkhvB3ypMjjr8vy2tXqm2InEYl5YhJdJ4r-LgAHwARTKwVBeayVI-qEtZCcx3sjyiOf99DZxU6kDtKgC7bv9FpxdFKmBUaBbJ1fNGqgxVP-NMUh-9bTSKwymIB4xaozZ0vHytkMSxM9mF3QgRv6Cr4RCr6s_VR1lNCwR22PuwjSOMWz9C_QbGKhzvhKGAyEG1mPXOGB7qQct6aUAsjL9h-DMOYsNIMlS_olcBEpIFZ3szgQuDoFNWfmVq4GrYidM1-lwopR8WB2sCB73rYsOG1LI-LOUvS2A"/>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latin typeface="Century Gothic"/>
            </a:endParaRPr>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1976" y="332657"/>
            <a:ext cx="3820591" cy="6172671"/>
          </a:xfrm>
          <a:prstGeom prst="rect">
            <a:avLst/>
          </a:prstGeom>
        </p:spPr>
      </p:pic>
    </p:spTree>
    <p:extLst>
      <p:ext uri="{BB962C8B-B14F-4D97-AF65-F5344CB8AC3E}">
        <p14:creationId xmlns:p14="http://schemas.microsoft.com/office/powerpoint/2010/main" val="443209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91545" y="332656"/>
            <a:ext cx="8344817" cy="6457584"/>
          </a:xfrm>
        </p:spPr>
      </p:pic>
    </p:spTree>
    <p:extLst>
      <p:ext uri="{BB962C8B-B14F-4D97-AF65-F5344CB8AC3E}">
        <p14:creationId xmlns:p14="http://schemas.microsoft.com/office/powerpoint/2010/main" val="354723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19537" y="332657"/>
            <a:ext cx="8332911" cy="6316687"/>
          </a:xfrm>
        </p:spPr>
      </p:pic>
    </p:spTree>
    <p:extLst>
      <p:ext uri="{BB962C8B-B14F-4D97-AF65-F5344CB8AC3E}">
        <p14:creationId xmlns:p14="http://schemas.microsoft.com/office/powerpoint/2010/main" val="2099391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91544" y="0"/>
            <a:ext cx="8208912" cy="6858000"/>
          </a:xfrm>
        </p:spPr>
      </p:pic>
    </p:spTree>
    <p:extLst>
      <p:ext uri="{BB962C8B-B14F-4D97-AF65-F5344CB8AC3E}">
        <p14:creationId xmlns:p14="http://schemas.microsoft.com/office/powerpoint/2010/main" val="3606870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42900" y="4061787"/>
            <a:ext cx="11099800" cy="2440613"/>
          </a:xfrm>
          <a:solidFill>
            <a:schemeClr val="bg1"/>
          </a:solidFill>
        </p:spPr>
        <p:txBody>
          <a:bodyPr>
            <a:noAutofit/>
          </a:bodyPr>
          <a:lstStyle/>
          <a:p>
            <a:pPr marL="0" indent="0">
              <a:buNone/>
            </a:pPr>
            <a:r>
              <a:rPr lang="en-US" sz="2400" dirty="0"/>
              <a:t>My real life began five years ago when I had the chance to work in the refugee camp where I was living  in the south part of Beirut, at </a:t>
            </a:r>
            <a:r>
              <a:rPr lang="it-IT" sz="2400" dirty="0" err="1"/>
              <a:t>Burl</a:t>
            </a:r>
            <a:r>
              <a:rPr lang="it-IT" sz="2400" dirty="0"/>
              <a:t> </a:t>
            </a:r>
            <a:r>
              <a:rPr lang="it-IT" sz="2400" dirty="0" err="1"/>
              <a:t>El</a:t>
            </a:r>
            <a:r>
              <a:rPr lang="it-IT" sz="2400" dirty="0"/>
              <a:t> </a:t>
            </a:r>
            <a:r>
              <a:rPr lang="it-IT" sz="2400" dirty="0" err="1"/>
              <a:t>Barajneh</a:t>
            </a:r>
            <a:r>
              <a:rPr lang="en-US" sz="2400" dirty="0"/>
              <a:t>. Thanks to the skills I’ve learned now </a:t>
            </a:r>
            <a:r>
              <a:rPr lang="en-US" sz="2400" dirty="0" err="1"/>
              <a:t>I’am</a:t>
            </a:r>
            <a:r>
              <a:rPr lang="en-US" sz="2400" dirty="0"/>
              <a:t> able to positively impact my community. </a:t>
            </a:r>
          </a:p>
          <a:p>
            <a:pPr marL="0" indent="0">
              <a:buNone/>
            </a:pPr>
            <a:r>
              <a:rPr lang="en-US" sz="2400" b="1" dirty="0">
                <a:solidFill>
                  <a:srgbClr val="FF0000"/>
                </a:solidFill>
              </a:rPr>
              <a:t>My “empowerment” was to have the chance to invent and then run my own job and spend my capacities to earn my own money”.</a:t>
            </a:r>
          </a:p>
          <a:p>
            <a:endParaRPr lang="it-IT" sz="2400" dirty="0"/>
          </a:p>
        </p:txBody>
      </p:sp>
      <p:sp>
        <p:nvSpPr>
          <p:cNvPr id="4" name="CasellaDiTesto 3"/>
          <p:cNvSpPr txBox="1"/>
          <p:nvPr/>
        </p:nvSpPr>
        <p:spPr>
          <a:xfrm>
            <a:off x="7683500" y="631646"/>
            <a:ext cx="3248620" cy="2862322"/>
          </a:xfrm>
          <a:prstGeom prst="rect">
            <a:avLst/>
          </a:prstGeom>
          <a:solidFill>
            <a:schemeClr val="accent4">
              <a:lumMod val="40000"/>
              <a:lumOff val="60000"/>
            </a:schemeClr>
          </a:solidFill>
        </p:spPr>
        <p:txBody>
          <a:bodyPr wrap="square" rtlCol="0">
            <a:spAutoFit/>
          </a:bodyPr>
          <a:lstStyle/>
          <a:p>
            <a:pPr algn="ctr"/>
            <a:r>
              <a:rPr lang="it-IT" b="1" dirty="0" err="1"/>
              <a:t>Amira</a:t>
            </a:r>
            <a:r>
              <a:rPr lang="it-IT" b="1" dirty="0"/>
              <a:t> </a:t>
            </a:r>
            <a:r>
              <a:rPr lang="it-IT" b="1" dirty="0" err="1"/>
              <a:t>Hasan</a:t>
            </a:r>
            <a:r>
              <a:rPr lang="it-IT" b="1" dirty="0"/>
              <a:t>, 32, </a:t>
            </a:r>
          </a:p>
          <a:p>
            <a:pPr algn="ctr"/>
            <a:r>
              <a:rPr lang="it-IT" b="1" dirty="0"/>
              <a:t>from Syria. </a:t>
            </a:r>
          </a:p>
          <a:p>
            <a:pPr algn="ctr"/>
            <a:r>
              <a:rPr lang="it-IT" b="1" dirty="0" err="1"/>
              <a:t>She</a:t>
            </a:r>
            <a:r>
              <a:rPr lang="it-IT" b="1" dirty="0"/>
              <a:t> </a:t>
            </a:r>
            <a:r>
              <a:rPr lang="it-IT" b="1" dirty="0" err="1"/>
              <a:t>used</a:t>
            </a:r>
            <a:r>
              <a:rPr lang="it-IT" b="1" dirty="0"/>
              <a:t> to live in a </a:t>
            </a:r>
            <a:r>
              <a:rPr lang="it-IT" b="1" dirty="0" err="1"/>
              <a:t>refugee</a:t>
            </a:r>
            <a:r>
              <a:rPr lang="it-IT" b="1" dirty="0"/>
              <a:t> camp </a:t>
            </a:r>
            <a:r>
              <a:rPr lang="it-IT" b="1" dirty="0" err="1"/>
              <a:t>close</a:t>
            </a:r>
            <a:r>
              <a:rPr lang="it-IT" b="1" dirty="0"/>
              <a:t> to Beirut</a:t>
            </a:r>
          </a:p>
          <a:p>
            <a:pPr algn="ctr"/>
            <a:r>
              <a:rPr lang="it-IT" b="1" dirty="0" err="1"/>
              <a:t>Now</a:t>
            </a:r>
            <a:r>
              <a:rPr lang="it-IT" b="1" dirty="0"/>
              <a:t> </a:t>
            </a:r>
            <a:r>
              <a:rPr lang="it-IT" b="1" dirty="0" err="1"/>
              <a:t>she</a:t>
            </a:r>
            <a:r>
              <a:rPr lang="it-IT" b="1" dirty="0"/>
              <a:t> </a:t>
            </a:r>
            <a:r>
              <a:rPr lang="it-IT" b="1" dirty="0" err="1"/>
              <a:t>lives</a:t>
            </a:r>
            <a:r>
              <a:rPr lang="it-IT" b="1" dirty="0"/>
              <a:t> in Baalbek, Lebanon.</a:t>
            </a:r>
          </a:p>
          <a:p>
            <a:pPr algn="ctr"/>
            <a:r>
              <a:rPr lang="it-IT" b="1" dirty="0"/>
              <a:t> </a:t>
            </a:r>
            <a:r>
              <a:rPr lang="it-IT" b="1" dirty="0" err="1"/>
              <a:t>She</a:t>
            </a:r>
            <a:r>
              <a:rPr lang="it-IT" b="1" dirty="0"/>
              <a:t> </a:t>
            </a:r>
            <a:r>
              <a:rPr lang="it-IT" b="1" dirty="0" err="1"/>
              <a:t>is</a:t>
            </a:r>
            <a:r>
              <a:rPr lang="it-IT" b="1" dirty="0"/>
              <a:t> a facilitator </a:t>
            </a:r>
            <a:r>
              <a:rPr lang="it-IT" b="1" dirty="0" err="1"/>
              <a:t>among</a:t>
            </a:r>
            <a:r>
              <a:rPr lang="it-IT" b="1" dirty="0"/>
              <a:t> the </a:t>
            </a:r>
            <a:r>
              <a:rPr lang="it-IT" b="1" dirty="0" err="1"/>
              <a:t>syrian</a:t>
            </a:r>
            <a:r>
              <a:rPr lang="it-IT" b="1" dirty="0"/>
              <a:t> community in Lebanon </a:t>
            </a:r>
            <a:endParaRPr lang="en-US" b="1" dirty="0"/>
          </a:p>
        </p:txBody>
      </p:sp>
      <p:pic>
        <p:nvPicPr>
          <p:cNvPr id="5" name="Picture 2" descr="https://cdnph.upi.com/svc/sv/i/9961500913009/2017/1/15009201878537/Political-empowerment-not-a-priority-for-Syrian-refugee-wom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6375400" cy="3949700"/>
          </a:xfrm>
          <a:prstGeom prst="rect">
            <a:avLst/>
          </a:prstGeom>
          <a:solidFill>
            <a:schemeClr val="accent4">
              <a:lumMod val="40000"/>
              <a:lumOff val="60000"/>
            </a:schemeClr>
          </a:solidFill>
          <a:extLst/>
        </p:spPr>
      </p:pic>
    </p:spTree>
    <p:extLst>
      <p:ext uri="{BB962C8B-B14F-4D97-AF65-F5344CB8AC3E}">
        <p14:creationId xmlns:p14="http://schemas.microsoft.com/office/powerpoint/2010/main" val="229438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98840" y="1"/>
            <a:ext cx="4869160" cy="6769552"/>
          </a:xfr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
            <a:ext cx="4365104" cy="6769553"/>
          </a:xfrm>
          <a:prstGeom prst="rect">
            <a:avLst/>
          </a:prstGeom>
        </p:spPr>
      </p:pic>
    </p:spTree>
    <p:extLst>
      <p:ext uri="{BB962C8B-B14F-4D97-AF65-F5344CB8AC3E}">
        <p14:creationId xmlns:p14="http://schemas.microsoft.com/office/powerpoint/2010/main" val="4120023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1200" y="644930"/>
            <a:ext cx="10200640" cy="407292"/>
          </a:xfrm>
          <a:solidFill>
            <a:schemeClr val="accent1">
              <a:lumMod val="20000"/>
              <a:lumOff val="80000"/>
            </a:schemeClr>
          </a:solidFill>
        </p:spPr>
        <p:txBody>
          <a:bodyPr>
            <a:noAutofit/>
          </a:bodyPr>
          <a:lstStyle/>
          <a:p>
            <a:r>
              <a:rPr lang="it-IT" sz="2400" b="1" dirty="0" err="1"/>
              <a:t>Women</a:t>
            </a:r>
            <a:r>
              <a:rPr lang="it-IT" sz="2400" b="1" dirty="0"/>
              <a:t> are the «</a:t>
            </a:r>
            <a:r>
              <a:rPr lang="it-IT" sz="2400" b="1" dirty="0" err="1"/>
              <a:t>forgotten</a:t>
            </a:r>
            <a:r>
              <a:rPr lang="it-IT" sz="2400" b="1" dirty="0"/>
              <a:t> </a:t>
            </a:r>
            <a:r>
              <a:rPr lang="it-IT" sz="2400" b="1" dirty="0" err="1"/>
              <a:t>one</a:t>
            </a:r>
            <a:r>
              <a:rPr lang="it-IT" sz="2400" b="1" dirty="0"/>
              <a:t>» (</a:t>
            </a:r>
            <a:r>
              <a:rPr lang="it-IT" sz="2400" b="1" dirty="0" err="1"/>
              <a:t>even</a:t>
            </a:r>
            <a:r>
              <a:rPr lang="it-IT" sz="2400" b="1" dirty="0"/>
              <a:t> in the </a:t>
            </a:r>
            <a:r>
              <a:rPr lang="it-IT" sz="2400" b="1" dirty="0" err="1"/>
              <a:t>refugee</a:t>
            </a:r>
            <a:r>
              <a:rPr lang="it-IT" sz="2400" b="1" dirty="0"/>
              <a:t> </a:t>
            </a:r>
            <a:r>
              <a:rPr lang="it-IT" sz="2400" b="1" dirty="0" err="1"/>
              <a:t>camps</a:t>
            </a:r>
            <a:r>
              <a:rPr lang="it-IT" sz="2400" b="1" dirty="0"/>
              <a:t>)</a:t>
            </a:r>
            <a:endParaRPr lang="en-US" sz="2400" b="1" dirty="0"/>
          </a:p>
        </p:txBody>
      </p:sp>
      <p:sp>
        <p:nvSpPr>
          <p:cNvPr id="4" name="Rettangolo 3"/>
          <p:cNvSpPr/>
          <p:nvPr/>
        </p:nvSpPr>
        <p:spPr>
          <a:xfrm>
            <a:off x="406400" y="1631342"/>
            <a:ext cx="5673580" cy="4401205"/>
          </a:xfrm>
          <a:prstGeom prst="rect">
            <a:avLst/>
          </a:prstGeom>
        </p:spPr>
        <p:txBody>
          <a:bodyPr wrap="square">
            <a:spAutoFit/>
          </a:bodyPr>
          <a:lstStyle/>
          <a:p>
            <a:r>
              <a:rPr lang="en-US" sz="2000" dirty="0">
                <a:solidFill>
                  <a:srgbClr val="444444"/>
                </a:solidFill>
                <a:latin typeface="helvetica" panose="020B0604020202020204" pitchFamily="34" charset="0"/>
              </a:rPr>
              <a:t>Gender inequalities persist and women and girls benefit less from urbanization and urban spaces than men and boys.  </a:t>
            </a:r>
          </a:p>
          <a:p>
            <a:endParaRPr lang="en-US" sz="2000" dirty="0">
              <a:solidFill>
                <a:srgbClr val="444444"/>
              </a:solidFill>
              <a:latin typeface="helvetica" panose="020B0604020202020204" pitchFamily="34" charset="0"/>
            </a:endParaRPr>
          </a:p>
          <a:p>
            <a:r>
              <a:rPr lang="en-US" sz="2000" dirty="0">
                <a:solidFill>
                  <a:srgbClr val="444444"/>
                </a:solidFill>
                <a:latin typeface="helvetica" panose="020B0604020202020204" pitchFamily="34" charset="0"/>
              </a:rPr>
              <a:t>In fact, women and girls in cities will face a range of specific barriers and vulnerabilities in the form of gender based discrimination: </a:t>
            </a:r>
          </a:p>
          <a:p>
            <a:endParaRPr lang="en-US" sz="2000" dirty="0">
              <a:solidFill>
                <a:srgbClr val="444444"/>
              </a:solidFill>
              <a:latin typeface="helvetica" panose="020B0604020202020204" pitchFamily="34" charset="0"/>
            </a:endParaRPr>
          </a:p>
          <a:p>
            <a:r>
              <a:rPr lang="en-US" sz="2000" dirty="0">
                <a:solidFill>
                  <a:srgbClr val="444444"/>
                </a:solidFill>
                <a:latin typeface="helvetica" panose="020B0604020202020204" pitchFamily="34" charset="0"/>
              </a:rPr>
              <a:t>gender inequality, violence against women, poverty, unpaid care-work, limited control over assets, unequal participation in public and private decision-making; as well as, barriers to education, employment, housing and basic services.</a:t>
            </a:r>
            <a:endParaRPr lang="en-US" sz="2000" dirty="0">
              <a:solidFill>
                <a:prstClr val="black"/>
              </a:solidFill>
              <a:latin typeface="Century Gothic"/>
            </a:endParaRPr>
          </a:p>
        </p:txBody>
      </p:sp>
      <p:sp>
        <p:nvSpPr>
          <p:cNvPr id="5" name="CasellaDiTesto 4"/>
          <p:cNvSpPr txBox="1"/>
          <p:nvPr/>
        </p:nvSpPr>
        <p:spPr>
          <a:xfrm flipH="1">
            <a:off x="2855640" y="3081361"/>
            <a:ext cx="5328592" cy="369332"/>
          </a:xfrm>
          <a:prstGeom prst="rect">
            <a:avLst/>
          </a:prstGeom>
          <a:noFill/>
        </p:spPr>
        <p:txBody>
          <a:bodyPr wrap="square" rtlCol="0">
            <a:spAutoFit/>
          </a:bodyPr>
          <a:lstStyle/>
          <a:p>
            <a:endParaRPr lang="en-US" dirty="0">
              <a:solidFill>
                <a:prstClr val="black"/>
              </a:solidFill>
              <a:latin typeface="Century Gothic"/>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023" y="1148616"/>
            <a:ext cx="5903898" cy="4977864"/>
          </a:xfrm>
          <a:prstGeom prst="rect">
            <a:avLst/>
          </a:prstGeom>
        </p:spPr>
      </p:pic>
    </p:spTree>
    <p:extLst>
      <p:ext uri="{BB962C8B-B14F-4D97-AF65-F5344CB8AC3E}">
        <p14:creationId xmlns:p14="http://schemas.microsoft.com/office/powerpoint/2010/main" val="3730331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154166" y="265062"/>
            <a:ext cx="6627634" cy="6341806"/>
          </a:xfrm>
          <a:solidFill>
            <a:schemeClr val="bg1"/>
          </a:solidFill>
        </p:spPr>
        <p:txBody>
          <a:bodyPr>
            <a:noAutofit/>
          </a:bodyPr>
          <a:lstStyle/>
          <a:p>
            <a:endParaRPr lang="en-US" sz="2400" dirty="0"/>
          </a:p>
          <a:p>
            <a:r>
              <a:rPr lang="en-US" sz="2400" dirty="0"/>
              <a:t>There are NGOs in Lebanon that offer many programs and courses in order to </a:t>
            </a:r>
            <a:r>
              <a:rPr lang="en-US" sz="2400" b="1" dirty="0">
                <a:solidFill>
                  <a:srgbClr val="FF0000"/>
                </a:solidFill>
              </a:rPr>
              <a:t>educate women on their rights and work to end their  illiteracy. </a:t>
            </a:r>
          </a:p>
          <a:p>
            <a:endParaRPr lang="en-US" sz="2400" dirty="0"/>
          </a:p>
          <a:p>
            <a:r>
              <a:rPr lang="it-IT" sz="2400" dirty="0"/>
              <a:t> </a:t>
            </a:r>
            <a:r>
              <a:rPr lang="en-US" sz="2400" dirty="0"/>
              <a:t>In asylum countries, the programs offered to Syrian refugee women often focus on </a:t>
            </a:r>
            <a:r>
              <a:rPr lang="en-US" sz="2400" b="1" dirty="0">
                <a:solidFill>
                  <a:srgbClr val="FF0000"/>
                </a:solidFill>
              </a:rPr>
              <a:t>protection against domestic and gender-based violence</a:t>
            </a:r>
            <a:r>
              <a:rPr lang="en-US" sz="2400" dirty="0"/>
              <a:t>.</a:t>
            </a:r>
          </a:p>
          <a:p>
            <a:endParaRPr lang="en-US" sz="2400" dirty="0"/>
          </a:p>
          <a:p>
            <a:r>
              <a:rPr lang="en-US" sz="2400" dirty="0"/>
              <a:t>The organization also contributes to forming local councils with </a:t>
            </a:r>
            <a:r>
              <a:rPr lang="en-US" sz="2400" b="1" dirty="0">
                <a:solidFill>
                  <a:srgbClr val="C00000"/>
                </a:solidFill>
              </a:rPr>
              <a:t>female leaders</a:t>
            </a:r>
            <a:r>
              <a:rPr lang="en-US" sz="2400" dirty="0"/>
              <a:t>.</a:t>
            </a:r>
          </a:p>
          <a:p>
            <a:endParaRPr lang="it-IT" sz="2400" dirty="0"/>
          </a:p>
        </p:txBody>
      </p:sp>
      <p:sp>
        <p:nvSpPr>
          <p:cNvPr id="3" name="CasellaDiTesto 2"/>
          <p:cNvSpPr txBox="1"/>
          <p:nvPr/>
        </p:nvSpPr>
        <p:spPr>
          <a:xfrm>
            <a:off x="7536426" y="1076632"/>
            <a:ext cx="3861349" cy="1200329"/>
          </a:xfrm>
          <a:prstGeom prst="rect">
            <a:avLst/>
          </a:prstGeom>
          <a:noFill/>
        </p:spPr>
        <p:txBody>
          <a:bodyPr wrap="square" rtlCol="0">
            <a:spAutoFit/>
          </a:bodyPr>
          <a:lstStyle/>
          <a:p>
            <a:pPr algn="r"/>
            <a:r>
              <a:rPr lang="it-IT" sz="3600" b="1" dirty="0">
                <a:solidFill>
                  <a:srgbClr val="C00000"/>
                </a:solidFill>
              </a:rPr>
              <a:t>The </a:t>
            </a:r>
            <a:r>
              <a:rPr lang="it-IT" sz="3600" b="1" dirty="0" err="1">
                <a:solidFill>
                  <a:srgbClr val="C00000"/>
                </a:solidFill>
              </a:rPr>
              <a:t>role</a:t>
            </a:r>
            <a:r>
              <a:rPr lang="it-IT" sz="3600" b="1" dirty="0">
                <a:solidFill>
                  <a:srgbClr val="C00000"/>
                </a:solidFill>
              </a:rPr>
              <a:t> of the NGO</a:t>
            </a:r>
          </a:p>
        </p:txBody>
      </p:sp>
    </p:spTree>
    <p:extLst>
      <p:ext uri="{BB962C8B-B14F-4D97-AF65-F5344CB8AC3E}">
        <p14:creationId xmlns:p14="http://schemas.microsoft.com/office/powerpoint/2010/main" val="331782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28502" y="642594"/>
            <a:ext cx="5043950" cy="1371600"/>
          </a:xfrm>
        </p:spPr>
        <p:txBody>
          <a:bodyPr>
            <a:normAutofit fontScale="90000"/>
          </a:bodyPr>
          <a:lstStyle/>
          <a:p>
            <a:br>
              <a:rPr lang="it-IT" b="1" dirty="0">
                <a:solidFill>
                  <a:srgbClr val="C00000"/>
                </a:solidFill>
              </a:rPr>
            </a:br>
            <a:br>
              <a:rPr lang="it-IT" b="1" dirty="0">
                <a:solidFill>
                  <a:srgbClr val="C00000"/>
                </a:solidFill>
              </a:rPr>
            </a:br>
            <a:br>
              <a:rPr lang="it-IT" b="1" dirty="0">
                <a:solidFill>
                  <a:srgbClr val="C00000"/>
                </a:solidFill>
              </a:rPr>
            </a:br>
            <a:br>
              <a:rPr lang="it-IT" b="1" dirty="0">
                <a:solidFill>
                  <a:srgbClr val="C00000"/>
                </a:solidFill>
              </a:rPr>
            </a:br>
            <a:br>
              <a:rPr lang="it-IT" b="1" dirty="0">
                <a:solidFill>
                  <a:srgbClr val="C00000"/>
                </a:solidFill>
              </a:rPr>
            </a:br>
            <a:br>
              <a:rPr lang="it-IT" b="1" dirty="0">
                <a:solidFill>
                  <a:srgbClr val="C00000"/>
                </a:solidFill>
              </a:rPr>
            </a:br>
            <a:br>
              <a:rPr lang="it-IT" b="1" dirty="0">
                <a:solidFill>
                  <a:srgbClr val="C00000"/>
                </a:solidFill>
              </a:rPr>
            </a:br>
            <a:br>
              <a:rPr lang="it-IT" b="1" dirty="0">
                <a:solidFill>
                  <a:srgbClr val="C00000"/>
                </a:solidFill>
              </a:rPr>
            </a:br>
            <a:br>
              <a:rPr lang="it-IT" b="1" dirty="0">
                <a:solidFill>
                  <a:srgbClr val="C00000"/>
                </a:solidFill>
              </a:rPr>
            </a:br>
            <a:br>
              <a:rPr lang="it-IT" b="1" dirty="0">
                <a:solidFill>
                  <a:srgbClr val="C00000"/>
                </a:solidFill>
              </a:rPr>
            </a:br>
            <a:br>
              <a:rPr lang="it-IT" b="1" dirty="0">
                <a:solidFill>
                  <a:srgbClr val="C00000"/>
                </a:solidFill>
              </a:rPr>
            </a:br>
            <a:br>
              <a:rPr lang="it-IT" b="1" dirty="0">
                <a:solidFill>
                  <a:srgbClr val="C00000"/>
                </a:solidFill>
              </a:rPr>
            </a:br>
            <a:br>
              <a:rPr lang="it-IT" b="1" dirty="0">
                <a:solidFill>
                  <a:srgbClr val="C00000"/>
                </a:solidFill>
              </a:rPr>
            </a:br>
            <a:br>
              <a:rPr lang="it-IT" b="1" dirty="0">
                <a:solidFill>
                  <a:srgbClr val="C00000"/>
                </a:solidFill>
              </a:rPr>
            </a:br>
            <a:r>
              <a:rPr lang="it-IT" b="1" dirty="0">
                <a:solidFill>
                  <a:srgbClr val="C00000"/>
                </a:solidFill>
              </a:rPr>
              <a:t>Beyond </a:t>
            </a:r>
            <a:r>
              <a:rPr lang="it-IT" b="1" dirty="0" err="1">
                <a:solidFill>
                  <a:srgbClr val="C00000"/>
                </a:solidFill>
              </a:rPr>
              <a:t>cooking</a:t>
            </a:r>
            <a:br>
              <a:rPr lang="it-IT" b="1" dirty="0">
                <a:solidFill>
                  <a:srgbClr val="C00000"/>
                </a:solidFill>
              </a:rPr>
            </a:br>
            <a:br>
              <a:rPr lang="it-IT" b="1" dirty="0">
                <a:solidFill>
                  <a:srgbClr val="C00000"/>
                </a:solidFill>
              </a:rPr>
            </a:br>
            <a:br>
              <a:rPr lang="it-IT" b="1" dirty="0">
                <a:solidFill>
                  <a:srgbClr val="C00000"/>
                </a:solidFill>
              </a:rPr>
            </a:br>
            <a:br>
              <a:rPr lang="it-IT" b="1" dirty="0">
                <a:solidFill>
                  <a:srgbClr val="C00000"/>
                </a:solidFill>
              </a:rPr>
            </a:br>
            <a:br>
              <a:rPr lang="it-IT" b="1" dirty="0">
                <a:solidFill>
                  <a:srgbClr val="C00000"/>
                </a:solidFill>
              </a:rPr>
            </a:br>
            <a:r>
              <a:rPr lang="it-IT" b="1" dirty="0" err="1">
                <a:solidFill>
                  <a:srgbClr val="C00000"/>
                </a:solidFill>
              </a:rPr>
              <a:t>good</a:t>
            </a:r>
            <a:r>
              <a:rPr lang="it-IT" b="1" dirty="0">
                <a:solidFill>
                  <a:srgbClr val="C00000"/>
                </a:solidFill>
              </a:rPr>
              <a:t>….</a:t>
            </a:r>
            <a:br>
              <a:rPr lang="it-IT" b="1" dirty="0">
                <a:solidFill>
                  <a:srgbClr val="C00000"/>
                </a:solidFill>
              </a:rPr>
            </a:br>
            <a:br>
              <a:rPr lang="it-IT" b="1" dirty="0">
                <a:solidFill>
                  <a:srgbClr val="C00000"/>
                </a:solidFill>
              </a:rPr>
            </a:br>
            <a:br>
              <a:rPr lang="it-IT" b="1" dirty="0">
                <a:solidFill>
                  <a:srgbClr val="C00000"/>
                </a:solidFill>
              </a:rPr>
            </a:br>
            <a:br>
              <a:rPr lang="it-IT" b="1" dirty="0">
                <a:solidFill>
                  <a:srgbClr val="C00000"/>
                </a:solidFill>
              </a:rPr>
            </a:br>
            <a:br>
              <a:rPr lang="it-IT" b="1" dirty="0">
                <a:solidFill>
                  <a:srgbClr val="C00000"/>
                </a:solidFill>
              </a:rPr>
            </a:br>
            <a:br>
              <a:rPr lang="it-IT" b="1" dirty="0">
                <a:solidFill>
                  <a:srgbClr val="C00000"/>
                </a:solidFill>
              </a:rPr>
            </a:br>
            <a:br>
              <a:rPr lang="it-IT" b="1" dirty="0">
                <a:solidFill>
                  <a:srgbClr val="C00000"/>
                </a:solidFill>
              </a:rPr>
            </a:br>
            <a:br>
              <a:rPr lang="it-IT" b="1" dirty="0">
                <a:solidFill>
                  <a:srgbClr val="C00000"/>
                </a:solidFill>
              </a:rPr>
            </a:br>
            <a:br>
              <a:rPr lang="it-IT" b="1" dirty="0">
                <a:solidFill>
                  <a:srgbClr val="C00000"/>
                </a:solidFill>
              </a:rPr>
            </a:br>
            <a:endParaRPr lang="it-IT" b="1" dirty="0">
              <a:solidFill>
                <a:srgbClr val="C00000"/>
              </a:solidFill>
            </a:endParaRPr>
          </a:p>
        </p:txBody>
      </p:sp>
      <p:sp>
        <p:nvSpPr>
          <p:cNvPr id="3" name="Segnaposto contenuto 2"/>
          <p:cNvSpPr>
            <a:spLocks noGrp="1"/>
          </p:cNvSpPr>
          <p:nvPr>
            <p:ph idx="1"/>
          </p:nvPr>
        </p:nvSpPr>
        <p:spPr>
          <a:xfrm>
            <a:off x="373626" y="672526"/>
            <a:ext cx="6410632" cy="4887616"/>
          </a:xfrm>
          <a:solidFill>
            <a:schemeClr val="bg1"/>
          </a:solidFill>
        </p:spPr>
        <p:txBody>
          <a:bodyPr>
            <a:noAutofit/>
          </a:bodyPr>
          <a:lstStyle/>
          <a:p>
            <a:r>
              <a:rPr lang="en-US" sz="2400" dirty="0"/>
              <a:t>Many international organizations have moved </a:t>
            </a:r>
            <a:r>
              <a:rPr lang="en-US" sz="2400" b="1" dirty="0">
                <a:solidFill>
                  <a:srgbClr val="FF0000"/>
                </a:solidFill>
              </a:rPr>
              <a:t>beyond the cooking</a:t>
            </a:r>
            <a:r>
              <a:rPr lang="en-US" sz="2400" dirty="0"/>
              <a:t>, the </a:t>
            </a:r>
            <a:r>
              <a:rPr lang="en-US" sz="2400" b="1" dirty="0" err="1">
                <a:solidFill>
                  <a:srgbClr val="C00000"/>
                </a:solidFill>
              </a:rPr>
              <a:t>handicrafting</a:t>
            </a:r>
            <a:r>
              <a:rPr lang="en-US" sz="2400" dirty="0"/>
              <a:t> and cosmetology workshops that contribute only to reinforce stereotypes about traditional female roles in society. </a:t>
            </a:r>
          </a:p>
          <a:p>
            <a:pPr marL="0" indent="0">
              <a:buNone/>
            </a:pPr>
            <a:endParaRPr lang="en-US" sz="2400" dirty="0"/>
          </a:p>
          <a:p>
            <a:pPr marL="0" indent="0">
              <a:buNone/>
            </a:pPr>
            <a:r>
              <a:rPr lang="en-US" sz="2400" dirty="0"/>
              <a:t>Organizations now </a:t>
            </a:r>
            <a:r>
              <a:rPr lang="en-US" sz="2400" b="1" dirty="0">
                <a:solidFill>
                  <a:srgbClr val="FF0000"/>
                </a:solidFill>
              </a:rPr>
              <a:t>want to prepare women to be leaders in their communities </a:t>
            </a:r>
            <a:r>
              <a:rPr lang="en-US" sz="2400" dirty="0"/>
              <a:t>and help them integrate into the labor market through economic empowerment and community leadership programs.</a:t>
            </a:r>
          </a:p>
          <a:p>
            <a:endParaRPr lang="it-IT" sz="2400" dirty="0"/>
          </a:p>
        </p:txBody>
      </p:sp>
    </p:spTree>
    <p:extLst>
      <p:ext uri="{BB962C8B-B14F-4D97-AF65-F5344CB8AC3E}">
        <p14:creationId xmlns:p14="http://schemas.microsoft.com/office/powerpoint/2010/main" val="206478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solidFill>
            <a:schemeClr val="bg1"/>
          </a:solidFill>
        </p:spPr>
        <p:txBody>
          <a:bodyPr>
            <a:normAutofit fontScale="92500" lnSpcReduction="20000"/>
          </a:bodyPr>
          <a:lstStyle/>
          <a:p>
            <a:pPr marL="0" indent="0" algn="ctr">
              <a:buNone/>
            </a:pPr>
            <a:endParaRPr lang="it-IT" sz="4800" b="1" dirty="0">
              <a:solidFill>
                <a:srgbClr val="C00000"/>
              </a:solidFill>
            </a:endParaRPr>
          </a:p>
          <a:p>
            <a:pPr marL="0" indent="0" algn="ctr">
              <a:buNone/>
            </a:pPr>
            <a:r>
              <a:rPr lang="it-IT" sz="4800" dirty="0" err="1">
                <a:solidFill>
                  <a:srgbClr val="C00000"/>
                </a:solidFill>
              </a:rPr>
              <a:t>Is</a:t>
            </a:r>
            <a:r>
              <a:rPr lang="it-IT" sz="4800" dirty="0">
                <a:solidFill>
                  <a:srgbClr val="C00000"/>
                </a:solidFill>
              </a:rPr>
              <a:t> the </a:t>
            </a:r>
            <a:r>
              <a:rPr lang="it-IT" sz="4800" dirty="0" err="1">
                <a:solidFill>
                  <a:srgbClr val="C00000"/>
                </a:solidFill>
              </a:rPr>
              <a:t>empowerment</a:t>
            </a:r>
            <a:r>
              <a:rPr lang="it-IT" sz="4800" dirty="0">
                <a:solidFill>
                  <a:srgbClr val="C00000"/>
                </a:solidFill>
              </a:rPr>
              <a:t> </a:t>
            </a:r>
          </a:p>
          <a:p>
            <a:pPr marL="0" indent="0" algn="ctr">
              <a:buNone/>
            </a:pPr>
            <a:r>
              <a:rPr lang="it-IT" sz="4800" dirty="0">
                <a:solidFill>
                  <a:srgbClr val="C00000"/>
                </a:solidFill>
              </a:rPr>
              <a:t>– </a:t>
            </a:r>
            <a:r>
              <a:rPr lang="it-IT" sz="4800" dirty="0" err="1">
                <a:solidFill>
                  <a:srgbClr val="C00000"/>
                </a:solidFill>
              </a:rPr>
              <a:t>as</a:t>
            </a:r>
            <a:r>
              <a:rPr lang="it-IT" sz="4800" dirty="0">
                <a:solidFill>
                  <a:srgbClr val="C00000"/>
                </a:solidFill>
              </a:rPr>
              <a:t> </a:t>
            </a:r>
            <a:r>
              <a:rPr lang="it-IT" sz="4800" dirty="0" err="1">
                <a:solidFill>
                  <a:srgbClr val="C00000"/>
                </a:solidFill>
              </a:rPr>
              <a:t>we</a:t>
            </a:r>
            <a:r>
              <a:rPr lang="it-IT" sz="4800" dirty="0">
                <a:solidFill>
                  <a:srgbClr val="C00000"/>
                </a:solidFill>
              </a:rPr>
              <a:t> </a:t>
            </a:r>
            <a:r>
              <a:rPr lang="it-IT" sz="4800" dirty="0" err="1">
                <a:solidFill>
                  <a:srgbClr val="C00000"/>
                </a:solidFill>
              </a:rPr>
              <a:t>intend</a:t>
            </a:r>
            <a:r>
              <a:rPr lang="it-IT" sz="4800" dirty="0">
                <a:solidFill>
                  <a:srgbClr val="C00000"/>
                </a:solidFill>
              </a:rPr>
              <a:t> </a:t>
            </a:r>
            <a:r>
              <a:rPr lang="it-IT" sz="4800" dirty="0" err="1">
                <a:solidFill>
                  <a:srgbClr val="C00000"/>
                </a:solidFill>
              </a:rPr>
              <a:t>it</a:t>
            </a:r>
            <a:r>
              <a:rPr lang="it-IT" sz="4800" dirty="0">
                <a:solidFill>
                  <a:srgbClr val="C00000"/>
                </a:solidFill>
              </a:rPr>
              <a:t> in western </a:t>
            </a:r>
            <a:r>
              <a:rPr lang="it-IT" sz="4800" dirty="0" err="1">
                <a:solidFill>
                  <a:srgbClr val="C00000"/>
                </a:solidFill>
              </a:rPr>
              <a:t>countries</a:t>
            </a:r>
            <a:r>
              <a:rPr lang="it-IT" sz="4800" dirty="0">
                <a:solidFill>
                  <a:srgbClr val="C00000"/>
                </a:solidFill>
              </a:rPr>
              <a:t>- </a:t>
            </a:r>
          </a:p>
          <a:p>
            <a:pPr marL="0" indent="0" algn="ctr">
              <a:buNone/>
            </a:pPr>
            <a:r>
              <a:rPr lang="it-IT" sz="4800" b="1" dirty="0" err="1">
                <a:solidFill>
                  <a:srgbClr val="C00000"/>
                </a:solidFill>
              </a:rPr>
              <a:t>really</a:t>
            </a:r>
            <a:r>
              <a:rPr lang="it-IT" sz="4800" b="1" dirty="0">
                <a:solidFill>
                  <a:srgbClr val="C00000"/>
                </a:solidFill>
              </a:rPr>
              <a:t> </a:t>
            </a:r>
            <a:r>
              <a:rPr lang="it-IT" sz="4800" b="1" dirty="0" err="1">
                <a:solidFill>
                  <a:srgbClr val="C00000"/>
                </a:solidFill>
              </a:rPr>
              <a:t>useful</a:t>
            </a:r>
            <a:r>
              <a:rPr lang="it-IT" sz="4800" b="1" dirty="0">
                <a:solidFill>
                  <a:srgbClr val="C00000"/>
                </a:solidFill>
              </a:rPr>
              <a:t> (and </a:t>
            </a:r>
            <a:r>
              <a:rPr lang="it-IT" sz="4800" b="1" dirty="0" err="1">
                <a:solidFill>
                  <a:srgbClr val="C00000"/>
                </a:solidFill>
              </a:rPr>
              <a:t>viable</a:t>
            </a:r>
            <a:r>
              <a:rPr lang="it-IT" sz="4800" b="1" dirty="0">
                <a:solidFill>
                  <a:srgbClr val="C00000"/>
                </a:solidFill>
              </a:rPr>
              <a:t>!) </a:t>
            </a:r>
          </a:p>
          <a:p>
            <a:pPr marL="0" indent="0" algn="ctr">
              <a:buNone/>
            </a:pPr>
            <a:r>
              <a:rPr lang="it-IT" sz="4800" b="1" dirty="0">
                <a:solidFill>
                  <a:srgbClr val="C00000"/>
                </a:solidFill>
              </a:rPr>
              <a:t>for </a:t>
            </a:r>
            <a:r>
              <a:rPr lang="it-IT" sz="4800" b="1" dirty="0" err="1">
                <a:solidFill>
                  <a:srgbClr val="C00000"/>
                </a:solidFill>
              </a:rPr>
              <a:t>refugees</a:t>
            </a:r>
            <a:r>
              <a:rPr lang="it-IT" sz="4800" b="1" dirty="0">
                <a:solidFill>
                  <a:srgbClr val="C00000"/>
                </a:solidFill>
              </a:rPr>
              <a:t> </a:t>
            </a:r>
            <a:r>
              <a:rPr lang="it-IT" sz="4800" b="1" dirty="0" err="1">
                <a:solidFill>
                  <a:srgbClr val="C00000"/>
                </a:solidFill>
              </a:rPr>
              <a:t>women</a:t>
            </a:r>
            <a:r>
              <a:rPr lang="it-IT" sz="4800" b="1" dirty="0">
                <a:solidFill>
                  <a:srgbClr val="C00000"/>
                </a:solidFill>
              </a:rPr>
              <a:t> today</a:t>
            </a:r>
            <a:r>
              <a:rPr lang="it-IT" sz="4800" dirty="0">
                <a:solidFill>
                  <a:srgbClr val="C00000"/>
                </a:solidFill>
              </a:rPr>
              <a:t>?</a:t>
            </a:r>
          </a:p>
        </p:txBody>
      </p:sp>
      <p:sp>
        <p:nvSpPr>
          <p:cNvPr id="2" name="CasellaDiTesto 1"/>
          <p:cNvSpPr txBox="1"/>
          <p:nvPr/>
        </p:nvSpPr>
        <p:spPr>
          <a:xfrm>
            <a:off x="5171440" y="680720"/>
            <a:ext cx="1446230" cy="1015663"/>
          </a:xfrm>
          <a:prstGeom prst="rect">
            <a:avLst/>
          </a:prstGeom>
          <a:noFill/>
        </p:spPr>
        <p:txBody>
          <a:bodyPr wrap="none" rtlCol="0">
            <a:spAutoFit/>
          </a:bodyPr>
          <a:lstStyle/>
          <a:p>
            <a:r>
              <a:rPr lang="it-IT" sz="6000" b="1" dirty="0">
                <a:solidFill>
                  <a:srgbClr val="C00000"/>
                </a:solidFill>
              </a:rPr>
              <a:t>BUT</a:t>
            </a:r>
            <a:endParaRPr lang="en-US" sz="6000" b="1" dirty="0">
              <a:solidFill>
                <a:srgbClr val="C00000"/>
              </a:solidFill>
            </a:endParaRPr>
          </a:p>
        </p:txBody>
      </p:sp>
    </p:spTree>
    <p:extLst>
      <p:ext uri="{BB962C8B-B14F-4D97-AF65-F5344CB8AC3E}">
        <p14:creationId xmlns:p14="http://schemas.microsoft.com/office/powerpoint/2010/main" val="3731994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89289" y="1144037"/>
            <a:ext cx="5137355" cy="1879381"/>
          </a:xfrm>
        </p:spPr>
        <p:txBody>
          <a:bodyPr>
            <a:normAutofit fontScale="90000"/>
          </a:bodyPr>
          <a:lstStyle/>
          <a:p>
            <a:r>
              <a:rPr lang="it-IT" b="1" dirty="0" err="1">
                <a:solidFill>
                  <a:srgbClr val="C00000"/>
                </a:solidFill>
              </a:rPr>
              <a:t>Political</a:t>
            </a:r>
            <a:r>
              <a:rPr lang="it-IT" b="1" dirty="0">
                <a:solidFill>
                  <a:srgbClr val="C00000"/>
                </a:solidFill>
              </a:rPr>
              <a:t> </a:t>
            </a:r>
            <a:r>
              <a:rPr lang="it-IT" b="1" dirty="0" err="1">
                <a:solidFill>
                  <a:srgbClr val="C00000"/>
                </a:solidFill>
              </a:rPr>
              <a:t>empowerment</a:t>
            </a:r>
            <a:r>
              <a:rPr lang="it-IT" b="1" dirty="0">
                <a:solidFill>
                  <a:srgbClr val="C00000"/>
                </a:solidFill>
              </a:rPr>
              <a:t> </a:t>
            </a:r>
            <a:br>
              <a:rPr lang="it-IT" b="1" dirty="0">
                <a:solidFill>
                  <a:srgbClr val="C00000"/>
                </a:solidFill>
              </a:rPr>
            </a:br>
            <a:r>
              <a:rPr lang="it-IT" b="1" dirty="0">
                <a:solidFill>
                  <a:srgbClr val="C00000"/>
                </a:solidFill>
              </a:rPr>
              <a:t>(for </a:t>
            </a:r>
            <a:r>
              <a:rPr lang="it-IT" b="1" dirty="0" err="1">
                <a:solidFill>
                  <a:srgbClr val="C00000"/>
                </a:solidFill>
              </a:rPr>
              <a:t>us</a:t>
            </a:r>
            <a:r>
              <a:rPr lang="it-IT" b="1" dirty="0">
                <a:solidFill>
                  <a:srgbClr val="C00000"/>
                </a:solidFill>
              </a:rPr>
              <a:t>) </a:t>
            </a:r>
            <a:endParaRPr lang="en-US" b="1" dirty="0">
              <a:solidFill>
                <a:srgbClr val="C00000"/>
              </a:solidFill>
            </a:endParaRPr>
          </a:p>
        </p:txBody>
      </p:sp>
      <p:sp>
        <p:nvSpPr>
          <p:cNvPr id="3" name="Segnaposto contenuto 2"/>
          <p:cNvSpPr>
            <a:spLocks noGrp="1"/>
          </p:cNvSpPr>
          <p:nvPr>
            <p:ph idx="1"/>
          </p:nvPr>
        </p:nvSpPr>
        <p:spPr>
          <a:xfrm>
            <a:off x="180975" y="247650"/>
            <a:ext cx="6191250" cy="6419850"/>
          </a:xfrm>
          <a:solidFill>
            <a:schemeClr val="bg1"/>
          </a:solidFill>
        </p:spPr>
        <p:txBody>
          <a:bodyPr>
            <a:noAutofit/>
          </a:bodyPr>
          <a:lstStyle/>
          <a:p>
            <a:r>
              <a:rPr lang="en-US" sz="2400" dirty="0"/>
              <a:t>In generic terms, </a:t>
            </a:r>
            <a:r>
              <a:rPr lang="en-US" sz="2400" b="1" dirty="0">
                <a:solidFill>
                  <a:srgbClr val="C00000"/>
                </a:solidFill>
              </a:rPr>
              <a:t>empowerment </a:t>
            </a:r>
            <a:r>
              <a:rPr lang="en-US" sz="2400" dirty="0"/>
              <a:t>is closely linked to </a:t>
            </a:r>
            <a:r>
              <a:rPr lang="en-US" sz="2400" dirty="0">
                <a:solidFill>
                  <a:srgbClr val="C00000"/>
                </a:solidFill>
              </a:rPr>
              <a:t>economic and social independency</a:t>
            </a:r>
            <a:r>
              <a:rPr lang="en-US" sz="2400" dirty="0"/>
              <a:t>, starting from the decision-making mechanism at home, and continuing to the right to run for public offices, companies and chose whatever field of study and jobs.</a:t>
            </a:r>
          </a:p>
          <a:p>
            <a:pPr marL="0" indent="0">
              <a:buNone/>
            </a:pPr>
            <a:r>
              <a:rPr lang="en-US" sz="2400" b="1" dirty="0">
                <a:solidFill>
                  <a:srgbClr val="FF0000"/>
                </a:solidFill>
              </a:rPr>
              <a:t>The possibility to exercise this rights was absent for decades in Syria, a lot before the war</a:t>
            </a:r>
          </a:p>
          <a:p>
            <a:pPr marL="0" indent="0">
              <a:buNone/>
            </a:pPr>
            <a:r>
              <a:rPr lang="it-IT" sz="2400" dirty="0"/>
              <a:t>And </a:t>
            </a:r>
            <a:r>
              <a:rPr lang="it-IT" sz="2400" b="1" dirty="0" err="1">
                <a:solidFill>
                  <a:srgbClr val="C00000"/>
                </a:solidFill>
              </a:rPr>
              <a:t>absent</a:t>
            </a:r>
            <a:r>
              <a:rPr lang="it-IT" sz="2400" b="1" dirty="0">
                <a:solidFill>
                  <a:srgbClr val="C00000"/>
                </a:solidFill>
              </a:rPr>
              <a:t>, in a </a:t>
            </a:r>
            <a:r>
              <a:rPr lang="it-IT" sz="2400" b="1" dirty="0" err="1">
                <a:solidFill>
                  <a:srgbClr val="C00000"/>
                </a:solidFill>
              </a:rPr>
              <a:t>strict</a:t>
            </a:r>
            <a:r>
              <a:rPr lang="it-IT" sz="2400" b="1" dirty="0">
                <a:solidFill>
                  <a:srgbClr val="C00000"/>
                </a:solidFill>
              </a:rPr>
              <a:t> </a:t>
            </a:r>
            <a:r>
              <a:rPr lang="it-IT" sz="2400" b="1" dirty="0" err="1">
                <a:solidFill>
                  <a:srgbClr val="C00000"/>
                </a:solidFill>
              </a:rPr>
              <a:t>patriarchal</a:t>
            </a:r>
            <a:r>
              <a:rPr lang="it-IT" sz="2400" b="1" dirty="0">
                <a:solidFill>
                  <a:srgbClr val="C00000"/>
                </a:solidFill>
              </a:rPr>
              <a:t> society,</a:t>
            </a:r>
            <a:r>
              <a:rPr lang="it-IT" sz="2400" dirty="0"/>
              <a:t> </a:t>
            </a:r>
            <a:r>
              <a:rPr lang="it-IT" sz="2400" dirty="0" err="1"/>
              <a:t>was</a:t>
            </a:r>
            <a:r>
              <a:rPr lang="it-IT" sz="2400" dirty="0"/>
              <a:t> </a:t>
            </a:r>
            <a:r>
              <a:rPr lang="it-IT" sz="2400" dirty="0" err="1"/>
              <a:t>also</a:t>
            </a:r>
            <a:r>
              <a:rPr lang="it-IT" sz="2400" dirty="0"/>
              <a:t> the </a:t>
            </a:r>
            <a:r>
              <a:rPr lang="it-IT" sz="2400" dirty="0" err="1"/>
              <a:t>material</a:t>
            </a:r>
            <a:r>
              <a:rPr lang="it-IT" sz="2400" dirty="0"/>
              <a:t> </a:t>
            </a:r>
            <a:r>
              <a:rPr lang="it-IT" sz="2400" dirty="0" err="1"/>
              <a:t>possibility</a:t>
            </a:r>
            <a:r>
              <a:rPr lang="it-IT" sz="2400" dirty="0"/>
              <a:t> to </a:t>
            </a:r>
            <a:r>
              <a:rPr lang="it-IT" sz="2400" dirty="0" err="1"/>
              <a:t>participate</a:t>
            </a:r>
            <a:r>
              <a:rPr lang="it-IT" sz="2400" dirty="0"/>
              <a:t> in public </a:t>
            </a:r>
            <a:r>
              <a:rPr lang="it-IT" sz="2400" dirty="0" err="1"/>
              <a:t>spaces</a:t>
            </a:r>
            <a:r>
              <a:rPr lang="it-IT" sz="2400" dirty="0"/>
              <a:t> for </a:t>
            </a:r>
            <a:r>
              <a:rPr lang="it-IT" sz="2400" dirty="0" err="1"/>
              <a:t>most</a:t>
            </a:r>
            <a:r>
              <a:rPr lang="it-IT" sz="2400" dirty="0"/>
              <a:t>  of the </a:t>
            </a:r>
            <a:r>
              <a:rPr lang="it-IT" sz="2400" dirty="0" err="1"/>
              <a:t>women</a:t>
            </a:r>
            <a:r>
              <a:rPr lang="it-IT" sz="2400" dirty="0"/>
              <a:t>!!!</a:t>
            </a:r>
          </a:p>
        </p:txBody>
      </p:sp>
      <p:sp>
        <p:nvSpPr>
          <p:cNvPr id="4" name="CasellaDiTesto 3"/>
          <p:cNvSpPr txBox="1"/>
          <p:nvPr/>
        </p:nvSpPr>
        <p:spPr>
          <a:xfrm>
            <a:off x="6668729" y="4935892"/>
            <a:ext cx="4350774" cy="1200329"/>
          </a:xfrm>
          <a:prstGeom prst="rect">
            <a:avLst/>
          </a:prstGeom>
          <a:noFill/>
        </p:spPr>
        <p:txBody>
          <a:bodyPr wrap="square" rtlCol="0">
            <a:spAutoFit/>
          </a:bodyPr>
          <a:lstStyle/>
          <a:p>
            <a:pPr algn="r"/>
            <a:r>
              <a:rPr lang="it-IT" b="1" dirty="0" err="1"/>
              <a:t>There</a:t>
            </a:r>
            <a:r>
              <a:rPr lang="it-IT" b="1" dirty="0"/>
              <a:t> </a:t>
            </a:r>
            <a:r>
              <a:rPr lang="it-IT" b="1" dirty="0" err="1"/>
              <a:t>were</a:t>
            </a:r>
            <a:r>
              <a:rPr lang="it-IT" b="1" dirty="0"/>
              <a:t> no </a:t>
            </a:r>
            <a:r>
              <a:rPr lang="it-IT" b="1" dirty="0" err="1"/>
              <a:t>condition</a:t>
            </a:r>
            <a:r>
              <a:rPr lang="it-IT" b="1" dirty="0"/>
              <a:t> for  </a:t>
            </a:r>
            <a:r>
              <a:rPr lang="it-IT" b="1" dirty="0" err="1"/>
              <a:t>exercising</a:t>
            </a:r>
            <a:r>
              <a:rPr lang="it-IT" b="1" dirty="0"/>
              <a:t> </a:t>
            </a:r>
            <a:r>
              <a:rPr lang="it-IT" b="1" dirty="0" err="1"/>
              <a:t>these</a:t>
            </a:r>
            <a:r>
              <a:rPr lang="it-IT" b="1" dirty="0"/>
              <a:t> </a:t>
            </a:r>
            <a:r>
              <a:rPr lang="it-IT" b="1" dirty="0" err="1"/>
              <a:t>rights</a:t>
            </a:r>
            <a:r>
              <a:rPr lang="it-IT" b="1" dirty="0"/>
              <a:t> </a:t>
            </a:r>
          </a:p>
          <a:p>
            <a:pPr algn="r"/>
            <a:r>
              <a:rPr lang="it-IT" b="1" dirty="0" err="1"/>
              <a:t>even</a:t>
            </a:r>
            <a:r>
              <a:rPr lang="it-IT" b="1" dirty="0"/>
              <a:t> </a:t>
            </a:r>
            <a:r>
              <a:rPr lang="it-IT" b="1" dirty="0" err="1"/>
              <a:t>before</a:t>
            </a:r>
            <a:r>
              <a:rPr lang="it-IT" b="1" dirty="0"/>
              <a:t> the war, due to </a:t>
            </a:r>
            <a:r>
              <a:rPr lang="it-IT" b="1" dirty="0" err="1"/>
              <a:t>lack</a:t>
            </a:r>
            <a:r>
              <a:rPr lang="it-IT" b="1" dirty="0"/>
              <a:t> of </a:t>
            </a:r>
            <a:r>
              <a:rPr lang="it-IT" b="1" dirty="0" err="1"/>
              <a:t>legislation</a:t>
            </a:r>
            <a:r>
              <a:rPr lang="it-IT" b="1" dirty="0"/>
              <a:t>….</a:t>
            </a:r>
          </a:p>
        </p:txBody>
      </p:sp>
    </p:spTree>
    <p:extLst>
      <p:ext uri="{BB962C8B-B14F-4D97-AF65-F5344CB8AC3E}">
        <p14:creationId xmlns:p14="http://schemas.microsoft.com/office/powerpoint/2010/main" val="3580794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3123" y="1289663"/>
            <a:ext cx="4036142" cy="3377381"/>
          </a:xfrm>
        </p:spPr>
        <p:txBody>
          <a:bodyPr>
            <a:normAutofit fontScale="90000"/>
          </a:bodyPr>
          <a:lstStyle/>
          <a:p>
            <a:br>
              <a:rPr lang="it-IT" b="1" dirty="0">
                <a:solidFill>
                  <a:srgbClr val="C00000"/>
                </a:solidFill>
              </a:rPr>
            </a:br>
            <a:r>
              <a:rPr lang="it-IT" b="1" dirty="0" err="1">
                <a:solidFill>
                  <a:srgbClr val="C00000"/>
                </a:solidFill>
              </a:rPr>
              <a:t>holes</a:t>
            </a:r>
            <a:r>
              <a:rPr lang="it-IT" b="1" dirty="0">
                <a:solidFill>
                  <a:srgbClr val="C00000"/>
                </a:solidFill>
              </a:rPr>
              <a:t> and gaps in the </a:t>
            </a:r>
            <a:r>
              <a:rPr lang="it-IT" b="1" dirty="0" err="1">
                <a:solidFill>
                  <a:srgbClr val="C00000"/>
                </a:solidFill>
              </a:rPr>
              <a:t>action</a:t>
            </a:r>
            <a:r>
              <a:rPr lang="it-IT" b="1" dirty="0">
                <a:solidFill>
                  <a:srgbClr val="C00000"/>
                </a:solidFill>
              </a:rPr>
              <a:t>  of the International community</a:t>
            </a:r>
          </a:p>
        </p:txBody>
      </p:sp>
      <p:sp>
        <p:nvSpPr>
          <p:cNvPr id="3" name="Segnaposto contenuto 2"/>
          <p:cNvSpPr>
            <a:spLocks noGrp="1"/>
          </p:cNvSpPr>
          <p:nvPr>
            <p:ph idx="1"/>
          </p:nvPr>
        </p:nvSpPr>
        <p:spPr>
          <a:xfrm>
            <a:off x="4439265" y="436552"/>
            <a:ext cx="7418438" cy="6067488"/>
          </a:xfrm>
          <a:solidFill>
            <a:schemeClr val="bg1"/>
          </a:solidFill>
        </p:spPr>
        <p:txBody>
          <a:bodyPr>
            <a:noAutofit/>
          </a:bodyPr>
          <a:lstStyle/>
          <a:p>
            <a:r>
              <a:rPr lang="en-US" sz="2400" dirty="0"/>
              <a:t>NGO’s political empowerment programs for refugee women are </a:t>
            </a:r>
            <a:r>
              <a:rPr lang="en-US" sz="2400" b="1" dirty="0">
                <a:solidFill>
                  <a:srgbClr val="C00000"/>
                </a:solidFill>
              </a:rPr>
              <a:t>not always useful in asylum countries</a:t>
            </a:r>
            <a:r>
              <a:rPr lang="en-US" sz="2400" dirty="0"/>
              <a:t>, since many of those countries lack even the basic laws that guarantee women their rights. </a:t>
            </a:r>
          </a:p>
          <a:p>
            <a:r>
              <a:rPr lang="en-US" sz="2400" dirty="0"/>
              <a:t>The skills the </a:t>
            </a:r>
            <a:r>
              <a:rPr lang="en-US" sz="2400" dirty="0" err="1"/>
              <a:t>Ngos</a:t>
            </a:r>
            <a:r>
              <a:rPr lang="en-US" sz="2400" dirty="0"/>
              <a:t> bring into the community of refugees are often intended for the future… </a:t>
            </a:r>
          </a:p>
          <a:p>
            <a:pPr marL="0" indent="0" algn="ctr">
              <a:buNone/>
            </a:pPr>
            <a:endParaRPr lang="en-US" sz="2400" b="1" dirty="0">
              <a:solidFill>
                <a:srgbClr val="C00000"/>
              </a:solidFill>
            </a:endParaRPr>
          </a:p>
          <a:p>
            <a:pPr marL="0" indent="0" algn="ctr">
              <a:buNone/>
            </a:pPr>
            <a:r>
              <a:rPr lang="en-US" sz="2400" b="1" dirty="0">
                <a:solidFill>
                  <a:srgbClr val="C00000"/>
                </a:solidFill>
              </a:rPr>
              <a:t>but what kind of future? And where….</a:t>
            </a:r>
          </a:p>
          <a:p>
            <a:pPr marL="0" indent="0" algn="ctr">
              <a:buNone/>
            </a:pPr>
            <a:endParaRPr lang="en-US" sz="2400" b="1" dirty="0">
              <a:solidFill>
                <a:srgbClr val="C00000"/>
              </a:solidFill>
            </a:endParaRPr>
          </a:p>
          <a:p>
            <a:pPr marL="0" indent="0" algn="ctr">
              <a:buNone/>
            </a:pPr>
            <a:endParaRPr lang="en-US" sz="2400" b="1" dirty="0">
              <a:solidFill>
                <a:srgbClr val="C00000"/>
              </a:solidFill>
            </a:endParaRPr>
          </a:p>
          <a:p>
            <a:pPr marL="0" indent="0" algn="ctr">
              <a:buNone/>
            </a:pPr>
            <a:endParaRPr lang="en-US" sz="2400" b="1" dirty="0">
              <a:solidFill>
                <a:srgbClr val="C00000"/>
              </a:solidFill>
            </a:endParaRPr>
          </a:p>
          <a:p>
            <a:pPr marL="0" indent="0">
              <a:buNone/>
            </a:pPr>
            <a:endParaRPr lang="en-US" sz="2400" b="1" dirty="0">
              <a:solidFill>
                <a:srgbClr val="FF0000"/>
              </a:solidFill>
            </a:endParaRPr>
          </a:p>
          <a:p>
            <a:pPr marL="0" indent="0">
              <a:buNone/>
            </a:pPr>
            <a:r>
              <a:rPr lang="en-US" sz="2400" dirty="0"/>
              <a:t> </a:t>
            </a:r>
          </a:p>
          <a:p>
            <a:endParaRPr lang="it-IT" sz="2400" dirty="0"/>
          </a:p>
        </p:txBody>
      </p:sp>
    </p:spTree>
    <p:extLst>
      <p:ext uri="{BB962C8B-B14F-4D97-AF65-F5344CB8AC3E}">
        <p14:creationId xmlns:p14="http://schemas.microsoft.com/office/powerpoint/2010/main" val="2787284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a:solidFill>
                  <a:srgbClr val="C00000"/>
                </a:solidFill>
              </a:rPr>
              <a:t>Lack</a:t>
            </a:r>
            <a:r>
              <a:rPr lang="it-IT" b="1" dirty="0">
                <a:solidFill>
                  <a:srgbClr val="C00000"/>
                </a:solidFill>
              </a:rPr>
              <a:t> of planning, </a:t>
            </a:r>
            <a:r>
              <a:rPr lang="it-IT" b="1" dirty="0" err="1">
                <a:solidFill>
                  <a:srgbClr val="C00000"/>
                </a:solidFill>
              </a:rPr>
              <a:t>lack</a:t>
            </a:r>
            <a:r>
              <a:rPr lang="it-IT" b="1" dirty="0">
                <a:solidFill>
                  <a:srgbClr val="C00000"/>
                </a:solidFill>
              </a:rPr>
              <a:t> of funds </a:t>
            </a:r>
          </a:p>
        </p:txBody>
      </p:sp>
      <p:sp>
        <p:nvSpPr>
          <p:cNvPr id="3" name="Segnaposto contenuto 2"/>
          <p:cNvSpPr>
            <a:spLocks noGrp="1"/>
          </p:cNvSpPr>
          <p:nvPr>
            <p:ph idx="1"/>
          </p:nvPr>
        </p:nvSpPr>
        <p:spPr>
          <a:xfrm>
            <a:off x="1066800" y="2103120"/>
            <a:ext cx="10731910" cy="3931920"/>
          </a:xfrm>
          <a:solidFill>
            <a:schemeClr val="bg1"/>
          </a:solidFill>
        </p:spPr>
        <p:txBody>
          <a:bodyPr>
            <a:normAutofit fontScale="92500" lnSpcReduction="10000"/>
          </a:bodyPr>
          <a:lstStyle/>
          <a:p>
            <a:pPr marL="0" indent="0">
              <a:buNone/>
            </a:pPr>
            <a:r>
              <a:rPr lang="en-US" sz="2400" dirty="0"/>
              <a:t>The empowerment projects in most of the refugee camps</a:t>
            </a:r>
            <a:r>
              <a:rPr lang="en-US" sz="2400" b="1" dirty="0">
                <a:solidFill>
                  <a:srgbClr val="C00000"/>
                </a:solidFill>
              </a:rPr>
              <a:t> lack strategic planning </a:t>
            </a:r>
            <a:r>
              <a:rPr lang="en-US" sz="2400" dirty="0"/>
              <a:t>nor they meet the real needs of the refugees. </a:t>
            </a:r>
          </a:p>
          <a:p>
            <a:pPr marL="0" indent="0">
              <a:buNone/>
            </a:pPr>
            <a:r>
              <a:rPr lang="en-US" sz="2400" dirty="0"/>
              <a:t>The communication between the participants and the organizing entities is </a:t>
            </a:r>
            <a:r>
              <a:rPr lang="en-US" sz="2400" b="1" dirty="0">
                <a:solidFill>
                  <a:srgbClr val="C00000"/>
                </a:solidFill>
              </a:rPr>
              <a:t>limited to the workshops</a:t>
            </a:r>
            <a:r>
              <a:rPr lang="en-US" sz="2400" dirty="0"/>
              <a:t>, which only last for two to three days, there is no follow-up with the participants after the workshops  in order to help them to put into practice what they have learnt. </a:t>
            </a:r>
          </a:p>
          <a:p>
            <a:pPr marL="0" indent="0">
              <a:buNone/>
            </a:pPr>
            <a:r>
              <a:rPr lang="en-US" sz="2400" dirty="0"/>
              <a:t>Additionally, these programs usually </a:t>
            </a:r>
            <a:r>
              <a:rPr lang="en-US" sz="2400" b="1" dirty="0">
                <a:solidFill>
                  <a:srgbClr val="C00000"/>
                </a:solidFill>
              </a:rPr>
              <a:t>do not allocate specific funds </a:t>
            </a:r>
            <a:r>
              <a:rPr lang="en-US" sz="2400" dirty="0"/>
              <a:t>to provide </a:t>
            </a:r>
            <a:r>
              <a:rPr lang="en-US" sz="2400" b="1" dirty="0">
                <a:solidFill>
                  <a:srgbClr val="C00000"/>
                </a:solidFill>
              </a:rPr>
              <a:t>legal assistance </a:t>
            </a:r>
            <a:r>
              <a:rPr lang="en-US" sz="2400" dirty="0"/>
              <a:t>for the refugee to find a real integration or at least a work permission within the host country…</a:t>
            </a:r>
          </a:p>
          <a:p>
            <a:pPr marL="0" indent="0">
              <a:buNone/>
            </a:pPr>
            <a:r>
              <a:rPr lang="it-IT" sz="2400" dirty="0" err="1"/>
              <a:t>Everything</a:t>
            </a:r>
            <a:r>
              <a:rPr lang="it-IT" sz="2400" dirty="0"/>
              <a:t> </a:t>
            </a:r>
            <a:r>
              <a:rPr lang="it-IT" sz="2400" dirty="0" err="1"/>
              <a:t>is</a:t>
            </a:r>
            <a:r>
              <a:rPr lang="it-IT" sz="2400" dirty="0"/>
              <a:t> </a:t>
            </a:r>
            <a:r>
              <a:rPr lang="it-IT" sz="2400" dirty="0" err="1"/>
              <a:t>intended</a:t>
            </a:r>
            <a:r>
              <a:rPr lang="it-IT" sz="2400" dirty="0"/>
              <a:t> </a:t>
            </a:r>
            <a:r>
              <a:rPr lang="it-IT" sz="2400" b="1" dirty="0">
                <a:solidFill>
                  <a:srgbClr val="C00000"/>
                </a:solidFill>
              </a:rPr>
              <a:t>«for the future i </a:t>
            </a:r>
            <a:r>
              <a:rPr lang="it-IT" sz="2400" b="1" dirty="0" err="1">
                <a:solidFill>
                  <a:srgbClr val="C00000"/>
                </a:solidFill>
              </a:rPr>
              <a:t>ntheir</a:t>
            </a:r>
            <a:r>
              <a:rPr lang="it-IT" sz="2400" b="1" dirty="0">
                <a:solidFill>
                  <a:srgbClr val="C00000"/>
                </a:solidFill>
              </a:rPr>
              <a:t> home </a:t>
            </a:r>
            <a:r>
              <a:rPr lang="it-IT" sz="2400" b="1" dirty="0" err="1">
                <a:solidFill>
                  <a:srgbClr val="C00000"/>
                </a:solidFill>
              </a:rPr>
              <a:t>countries</a:t>
            </a:r>
            <a:r>
              <a:rPr lang="it-IT" sz="2400" b="1" dirty="0">
                <a:solidFill>
                  <a:srgbClr val="C00000"/>
                </a:solidFill>
              </a:rPr>
              <a:t>», </a:t>
            </a:r>
            <a:r>
              <a:rPr lang="it-IT" sz="2400" dirty="0" err="1"/>
              <a:t>but</a:t>
            </a:r>
            <a:r>
              <a:rPr lang="it-IT" sz="2400" dirty="0"/>
              <a:t> </a:t>
            </a:r>
            <a:r>
              <a:rPr lang="it-IT" sz="2400" dirty="0" err="1"/>
              <a:t>nothing</a:t>
            </a:r>
            <a:r>
              <a:rPr lang="it-IT" sz="2400" dirty="0"/>
              <a:t> for an </a:t>
            </a:r>
            <a:r>
              <a:rPr lang="it-IT" sz="2400" dirty="0" err="1"/>
              <a:t>immedate</a:t>
            </a:r>
            <a:r>
              <a:rPr lang="it-IT" sz="2400" dirty="0"/>
              <a:t> help in the </a:t>
            </a:r>
            <a:r>
              <a:rPr lang="it-IT" sz="2400" dirty="0" err="1"/>
              <a:t>host</a:t>
            </a:r>
            <a:r>
              <a:rPr lang="it-IT" sz="2400" dirty="0"/>
              <a:t> </a:t>
            </a:r>
            <a:r>
              <a:rPr lang="it-IT" sz="2400" dirty="0" err="1"/>
              <a:t>countries</a:t>
            </a:r>
            <a:r>
              <a:rPr lang="it-IT" sz="2400" dirty="0"/>
              <a:t>…</a:t>
            </a:r>
          </a:p>
        </p:txBody>
      </p:sp>
    </p:spTree>
    <p:extLst>
      <p:ext uri="{BB962C8B-B14F-4D97-AF65-F5344CB8AC3E}">
        <p14:creationId xmlns:p14="http://schemas.microsoft.com/office/powerpoint/2010/main" val="21188952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pone">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Sapone</Template>
  <TotalTime>595</TotalTime>
  <Words>1835</Words>
  <Application>Microsoft Office PowerPoint</Application>
  <PresentationFormat>Widescreen</PresentationFormat>
  <Paragraphs>116</Paragraphs>
  <Slides>31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31</vt:i4>
      </vt:variant>
    </vt:vector>
  </HeadingPairs>
  <TitlesOfParts>
    <vt:vector size="35" baseType="lpstr">
      <vt:lpstr>Century Gothic</vt:lpstr>
      <vt:lpstr>Garamond</vt:lpstr>
      <vt:lpstr>helvetica</vt:lpstr>
      <vt:lpstr>Sapone</vt:lpstr>
      <vt:lpstr>Presentazione standard di PowerPoint</vt:lpstr>
      <vt:lpstr> Remember that the knowledge is always  SITUATED  Interviews with Chandra Talpade Mohanty, Under the western eyes (1984), Feminism without Borders: Decolonizing Theory, Practicing Solidarity, 2003.   https://www.youtube.com/watch?v=9EDFA-bKq1o  https://www.youtube.com/watch?v=W7-EeP5AFG4 </vt:lpstr>
      <vt:lpstr>Presentazione standard di PowerPoint</vt:lpstr>
      <vt:lpstr>Presentazione standard di PowerPoint</vt:lpstr>
      <vt:lpstr>              Beyond cooking     good….         </vt:lpstr>
      <vt:lpstr>Presentazione standard di PowerPoint</vt:lpstr>
      <vt:lpstr>Political empowerment  (for us) </vt:lpstr>
      <vt:lpstr> holes and gaps in the action  of the International community</vt:lpstr>
      <vt:lpstr>Lack of planning, lack of funds </vt:lpstr>
      <vt:lpstr>Presentazione standard di PowerPoint</vt:lpstr>
      <vt:lpstr>The Soufra project </vt:lpstr>
      <vt:lpstr>Presentazione standard di PowerPoint</vt:lpstr>
      <vt:lpstr>Holes and gaps in the action of the international community</vt:lpstr>
      <vt:lpstr>Another gap: the controversial role of the «testimonials»</vt:lpstr>
      <vt:lpstr>They need a different type of  empowerment</vt:lpstr>
      <vt:lpstr>NGOs work in a very difficult environment</vt:lpstr>
      <vt:lpstr>Workshops ends- help ends</vt:lpstr>
      <vt:lpstr>Impossible to apply their skills in the host countries</vt:lpstr>
      <vt:lpstr>Read the context!</vt:lpstr>
      <vt:lpstr>Our stereotypes are not their stereotypes</vt:lpstr>
      <vt:lpstr>Top down or/and bottom up</vt:lpstr>
      <vt:lpstr> And… and what about women and the people in general  who are still in Syria?   Is someone taking care of them, of their skills, of their empowerment?  The cannot stay out of the process of change!!!!!!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Women are the «forgotten one» (even in the refugee camps)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Lorenza</dc:creator>
  <cp:lastModifiedBy>Perini Lorenza</cp:lastModifiedBy>
  <cp:revision>34</cp:revision>
  <dcterms:created xsi:type="dcterms:W3CDTF">2018-04-17T20:05:34Z</dcterms:created>
  <dcterms:modified xsi:type="dcterms:W3CDTF">2022-05-09T09:55:39Z</dcterms:modified>
</cp:coreProperties>
</file>