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36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30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92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9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89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6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2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51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59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30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42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A3003-BEC7-4B5D-A0AA-9673004A6070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2081B-7141-4AB1-AAE3-6228F4502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30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chimamanda_ngozi_adichie_we_should_all_be_feminists#t-1553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be </a:t>
            </a:r>
            <a:r>
              <a:rPr lang="it-IT" dirty="0" err="1" smtClean="0"/>
              <a:t>feminists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188" y="1559267"/>
            <a:ext cx="4273624" cy="383694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827584" y="573325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www.ted.com/talks/chimamanda_ngozi_adichie_we_should_all_be_feminists#t-15536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8835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6163"/>
          </a:xfrm>
          <a:solidFill>
            <a:srgbClr val="C00000"/>
          </a:solidFill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bg1"/>
                </a:solidFill>
              </a:rPr>
              <a:t>FEMINIST= A </a:t>
            </a:r>
            <a:r>
              <a:rPr lang="it-IT" b="1" dirty="0" err="1" smtClean="0">
                <a:solidFill>
                  <a:schemeClr val="bg1"/>
                </a:solidFill>
              </a:rPr>
              <a:t>person</a:t>
            </a:r>
            <a:r>
              <a:rPr lang="it-IT" b="1" dirty="0" smtClean="0">
                <a:solidFill>
                  <a:schemeClr val="bg1"/>
                </a:solidFill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</a:rPr>
              <a:t>who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believe</a:t>
            </a:r>
            <a:r>
              <a:rPr lang="it-IT" b="1" dirty="0" smtClean="0">
                <a:solidFill>
                  <a:schemeClr val="bg1"/>
                </a:solidFill>
              </a:rPr>
              <a:t> in social, </a:t>
            </a:r>
            <a:r>
              <a:rPr lang="it-IT" b="1" dirty="0" err="1" smtClean="0">
                <a:solidFill>
                  <a:schemeClr val="bg1"/>
                </a:solidFill>
              </a:rPr>
              <a:t>political</a:t>
            </a:r>
            <a:r>
              <a:rPr lang="it-IT" b="1" dirty="0" smtClean="0">
                <a:solidFill>
                  <a:schemeClr val="bg1"/>
                </a:solidFill>
              </a:rPr>
              <a:t> and </a:t>
            </a:r>
            <a:r>
              <a:rPr lang="it-IT" b="1" dirty="0" err="1" smtClean="0">
                <a:solidFill>
                  <a:schemeClr val="bg1"/>
                </a:solidFill>
              </a:rPr>
              <a:t>economical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equality</a:t>
            </a:r>
            <a:r>
              <a:rPr lang="it-IT" b="1" dirty="0" smtClean="0">
                <a:solidFill>
                  <a:schemeClr val="bg1"/>
                </a:solidFill>
              </a:rPr>
              <a:t> of </a:t>
            </a:r>
            <a:r>
              <a:rPr lang="it-IT" b="1" dirty="0" err="1" smtClean="0">
                <a:solidFill>
                  <a:schemeClr val="bg1"/>
                </a:solidFill>
              </a:rPr>
              <a:t>sexes</a:t>
            </a:r>
            <a:r>
              <a:rPr lang="it-IT" b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bg1"/>
                </a:solidFill>
              </a:rPr>
              <a:t>So </a:t>
            </a:r>
            <a:r>
              <a:rPr lang="it-IT" b="1" dirty="0" err="1" smtClean="0">
                <a:solidFill>
                  <a:schemeClr val="bg1"/>
                </a:solidFill>
              </a:rPr>
              <a:t>why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can’t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we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say</a:t>
            </a:r>
            <a:r>
              <a:rPr lang="it-IT" b="1" dirty="0">
                <a:solidFill>
                  <a:schemeClr val="bg1"/>
                </a:solidFill>
              </a:rPr>
              <a:t>:</a:t>
            </a:r>
            <a:endParaRPr lang="it-IT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«WE ARE ALL FEMINIST»?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933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24016" y="3645024"/>
            <a:ext cx="6781800" cy="1940093"/>
          </a:xfrm>
          <a:solidFill>
            <a:srgbClr val="C0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b="1" dirty="0" smtClean="0">
                <a:solidFill>
                  <a:schemeClr val="bg1"/>
                </a:solidFill>
              </a:rPr>
              <a:t>IF </a:t>
            </a:r>
            <a:r>
              <a:rPr lang="it-IT" sz="2400" b="1" dirty="0" err="1" smtClean="0">
                <a:solidFill>
                  <a:schemeClr val="bg1"/>
                </a:solidFill>
              </a:rPr>
              <a:t>you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fight</a:t>
            </a:r>
            <a:r>
              <a:rPr lang="it-IT" sz="2400" b="1" dirty="0">
                <a:solidFill>
                  <a:schemeClr val="bg1"/>
                </a:solidFill>
              </a:rPr>
              <a:t> for </a:t>
            </a:r>
            <a:r>
              <a:rPr lang="it-IT" sz="2400" b="1" dirty="0" err="1" smtClean="0">
                <a:solidFill>
                  <a:schemeClr val="bg1"/>
                </a:solidFill>
              </a:rPr>
              <a:t>this</a:t>
            </a:r>
            <a:r>
              <a:rPr lang="it-IT" sz="2400" b="1" dirty="0" smtClean="0">
                <a:solidFill>
                  <a:schemeClr val="bg1"/>
                </a:solidFill>
              </a:rPr>
              <a:t>, </a:t>
            </a:r>
            <a:r>
              <a:rPr lang="it-IT" sz="2400" b="1" dirty="0" err="1">
                <a:solidFill>
                  <a:schemeClr val="bg1"/>
                </a:solidFill>
              </a:rPr>
              <a:t>you</a:t>
            </a:r>
            <a:r>
              <a:rPr lang="it-IT" sz="2400" b="1" dirty="0">
                <a:solidFill>
                  <a:schemeClr val="bg1"/>
                </a:solidFill>
              </a:rPr>
              <a:t> are a </a:t>
            </a:r>
            <a:r>
              <a:rPr lang="it-IT" sz="2400" b="1" dirty="0" err="1">
                <a:solidFill>
                  <a:schemeClr val="bg1"/>
                </a:solidFill>
              </a:rPr>
              <a:t>feminist</a:t>
            </a:r>
            <a:r>
              <a:rPr lang="it-IT" sz="2400" b="1" dirty="0">
                <a:solidFill>
                  <a:schemeClr val="bg1"/>
                </a:solidFill>
              </a:rPr>
              <a:t>!</a:t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en-US" sz="2400" b="1" dirty="0"/>
              <a:t/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2000" y="1371601"/>
            <a:ext cx="7543800" cy="183139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: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request for equal rights and dignity of women and men (</a:t>
            </a:r>
            <a:r>
              <a:rPr lang="en-US" b="1" dirty="0" smtClean="0">
                <a:solidFill>
                  <a:srgbClr val="C00000"/>
                </a:solidFill>
              </a:rPr>
              <a:t>EQUAL RIGHTS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questioning of the patriarchal authoritarianism that led to the supremacy of man in society (</a:t>
            </a:r>
            <a:r>
              <a:rPr lang="en-US" b="1" dirty="0" smtClean="0">
                <a:solidFill>
                  <a:srgbClr val="C00000"/>
                </a:solidFill>
              </a:rPr>
              <a:t>WHAT IS PERSONAL IS POLITICAL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criticism of domestic labor </a:t>
            </a:r>
            <a:r>
              <a:rPr lang="en-US" b="1" dirty="0" smtClean="0">
                <a:solidFill>
                  <a:srgbClr val="C00000"/>
                </a:solidFill>
              </a:rPr>
              <a:t>AS SOMETHING PERTAINING ONLY WOMEN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sexual liberation (</a:t>
            </a:r>
            <a:r>
              <a:rPr lang="en-US" b="1" dirty="0" smtClean="0">
                <a:solidFill>
                  <a:srgbClr val="C00000"/>
                </a:solidFill>
              </a:rPr>
              <a:t>I’M THE ONLY OWNER OF MY BODY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endParaRPr lang="it-IT" b="1" dirty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83003"/>
            <a:ext cx="8208912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THE MAIN TARGETS OF </a:t>
            </a:r>
            <a:r>
              <a:rPr lang="en-US" sz="2800" b="1" dirty="0">
                <a:solidFill>
                  <a:schemeClr val="bg1"/>
                </a:solidFill>
              </a:rPr>
              <a:t>THE FEMINIST </a:t>
            </a:r>
            <a:r>
              <a:rPr lang="en-US" sz="2800" b="1" dirty="0" smtClean="0">
                <a:solidFill>
                  <a:schemeClr val="bg1"/>
                </a:solidFill>
              </a:rPr>
              <a:t>STRUGGLE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139952" y="6021288"/>
            <a:ext cx="496142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BUT IS THIS ENOUGH TO BEAT DISCRIMINATIONS?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2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/>
              <a:t>gender</a:t>
            </a:r>
            <a:r>
              <a:rPr lang="en-US" b="1" dirty="0" smtClean="0"/>
              <a:t> and</a:t>
            </a:r>
            <a:r>
              <a:rPr lang="en-US" b="1" i="1" dirty="0" smtClean="0"/>
              <a:t> feminism </a:t>
            </a:r>
            <a:br>
              <a:rPr lang="en-US" b="1" i="1" dirty="0" smtClean="0"/>
            </a:br>
            <a:r>
              <a:rPr lang="en-US" b="1" dirty="0" smtClean="0"/>
              <a:t>make people uncomfortable</a:t>
            </a:r>
            <a:r>
              <a:rPr lang="en-US" dirty="0" smtClean="0"/>
              <a:t/>
            </a:r>
            <a:br>
              <a:rPr lang="en-US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n-US" dirty="0" smtClean="0"/>
              <a:t>Conversations about “</a:t>
            </a:r>
            <a:r>
              <a:rPr lang="en-US" dirty="0" smtClean="0">
                <a:solidFill>
                  <a:srgbClr val="FF0000"/>
                </a:solidFill>
              </a:rPr>
              <a:t>gender</a:t>
            </a:r>
            <a:r>
              <a:rPr lang="en-US" dirty="0" smtClean="0"/>
              <a:t>” as well as about “</a:t>
            </a:r>
            <a:r>
              <a:rPr lang="en-US" dirty="0" smtClean="0">
                <a:solidFill>
                  <a:srgbClr val="FF0000"/>
                </a:solidFill>
              </a:rPr>
              <a:t>feminism</a:t>
            </a:r>
            <a:r>
              <a:rPr lang="en-US" dirty="0" smtClean="0"/>
              <a:t>” are not the easiest one to </a:t>
            </a:r>
            <a:r>
              <a:rPr lang="en-US" dirty="0"/>
              <a:t>have. </a:t>
            </a:r>
            <a:endParaRPr lang="en-US" dirty="0" smtClean="0"/>
          </a:p>
          <a:p>
            <a:r>
              <a:rPr lang="en-US" dirty="0" smtClean="0"/>
              <a:t>These terms make </a:t>
            </a:r>
            <a:r>
              <a:rPr lang="en-US" dirty="0"/>
              <a:t>people uncomfortable, sometimes even irritable. </a:t>
            </a:r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/>
              <a:t>men and women are resistant to talk about </a:t>
            </a:r>
            <a:r>
              <a:rPr lang="en-US" dirty="0" smtClean="0">
                <a:solidFill>
                  <a:srgbClr val="FF0000"/>
                </a:solidFill>
              </a:rPr>
              <a:t>gender</a:t>
            </a:r>
            <a:r>
              <a:rPr lang="en-US" dirty="0"/>
              <a:t> </a:t>
            </a:r>
            <a:r>
              <a:rPr lang="en-US" dirty="0" smtClean="0"/>
              <a:t>and to call themselves “</a:t>
            </a:r>
            <a:r>
              <a:rPr lang="en-US" dirty="0" smtClean="0">
                <a:solidFill>
                  <a:srgbClr val="FF0000"/>
                </a:solidFill>
              </a:rPr>
              <a:t>feminist</a:t>
            </a:r>
            <a:r>
              <a:rPr lang="en-US" dirty="0" smtClean="0"/>
              <a:t>”, they are </a:t>
            </a:r>
            <a:r>
              <a:rPr lang="en-US" dirty="0"/>
              <a:t>quick to dismiss </a:t>
            </a:r>
            <a:r>
              <a:rPr lang="en-US" dirty="0" smtClean="0"/>
              <a:t>what is perceived as a problem, mostly a “</a:t>
            </a:r>
            <a:r>
              <a:rPr lang="en-US" dirty="0" smtClean="0">
                <a:solidFill>
                  <a:srgbClr val="FF0000"/>
                </a:solidFill>
              </a:rPr>
              <a:t>women’s only problem</a:t>
            </a:r>
            <a:r>
              <a:rPr lang="en-US" dirty="0" smtClean="0"/>
              <a:t>”.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97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So why don’t we use the word </a:t>
            </a:r>
            <a:br>
              <a:rPr lang="en-US" dirty="0" smtClean="0"/>
            </a:br>
            <a:r>
              <a:rPr lang="en-US" dirty="0" smtClean="0"/>
              <a:t>“human rights”?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Why </a:t>
            </a:r>
            <a:r>
              <a:rPr lang="en-US" dirty="0"/>
              <a:t>not just say </a:t>
            </a:r>
            <a:r>
              <a:rPr lang="en-US" dirty="0" smtClean="0"/>
              <a:t>“we believe in </a:t>
            </a:r>
            <a:r>
              <a:rPr lang="en-US" dirty="0">
                <a:solidFill>
                  <a:srgbClr val="FF0000"/>
                </a:solidFill>
              </a:rPr>
              <a:t>human </a:t>
            </a:r>
            <a:r>
              <a:rPr lang="en-US" dirty="0" smtClean="0">
                <a:solidFill>
                  <a:srgbClr val="FF0000"/>
                </a:solidFill>
              </a:rPr>
              <a:t>rights”</a:t>
            </a:r>
            <a:r>
              <a:rPr lang="en-US" dirty="0" smtClean="0"/>
              <a:t>?</a:t>
            </a:r>
          </a:p>
          <a:p>
            <a:pPr marL="0" indent="0" algn="ctr">
              <a:buNone/>
            </a:pPr>
            <a:r>
              <a:rPr lang="en-US" dirty="0" smtClean="0"/>
              <a:t>They fit for all, right?</a:t>
            </a:r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Not really….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/>
              <a:t>Choosing to </a:t>
            </a:r>
            <a:r>
              <a:rPr lang="en-US" b="1" dirty="0"/>
              <a:t>use the </a:t>
            </a:r>
            <a:r>
              <a:rPr lang="en-US" b="1" dirty="0" smtClean="0"/>
              <a:t>general </a:t>
            </a:r>
            <a:r>
              <a:rPr lang="en-US" b="1" dirty="0"/>
              <a:t>expression </a:t>
            </a:r>
            <a:r>
              <a:rPr lang="en-US" b="1" i="1" dirty="0">
                <a:solidFill>
                  <a:srgbClr val="C00000"/>
                </a:solidFill>
              </a:rPr>
              <a:t>human rights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is to deny the specific and particular </a:t>
            </a:r>
            <a:r>
              <a:rPr lang="en-US" b="1" dirty="0" smtClean="0"/>
              <a:t>nature </a:t>
            </a:r>
            <a:r>
              <a:rPr lang="en-US" b="1" dirty="0"/>
              <a:t>of </a:t>
            </a:r>
            <a:r>
              <a:rPr lang="en-US" b="1" i="1" dirty="0" smtClean="0">
                <a:solidFill>
                  <a:srgbClr val="C00000"/>
                </a:solidFill>
              </a:rPr>
              <a:t>gender</a:t>
            </a:r>
            <a:r>
              <a:rPr lang="en-US" b="1" dirty="0" smtClean="0"/>
              <a:t>, which is to give </a:t>
            </a:r>
            <a:r>
              <a:rPr lang="en-US" b="1" dirty="0" smtClean="0">
                <a:solidFill>
                  <a:srgbClr val="C00000"/>
                </a:solidFill>
              </a:rPr>
              <a:t>value to the specificities of each single person</a:t>
            </a:r>
            <a:r>
              <a:rPr lang="en-US" b="1" dirty="0" smtClean="0"/>
              <a:t>, with its own specific characteristics 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55776" y="6308725"/>
            <a:ext cx="4404223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GENDER= </a:t>
            </a:r>
            <a:r>
              <a:rPr lang="it-IT" dirty="0" err="1" smtClean="0">
                <a:solidFill>
                  <a:schemeClr val="bg1"/>
                </a:solidFill>
              </a:rPr>
              <a:t>give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value</a:t>
            </a:r>
            <a:r>
              <a:rPr lang="it-IT" dirty="0" smtClean="0">
                <a:solidFill>
                  <a:schemeClr val="bg1"/>
                </a:solidFill>
              </a:rPr>
              <a:t> to </a:t>
            </a:r>
            <a:r>
              <a:rPr lang="it-IT" dirty="0" err="1" smtClean="0">
                <a:solidFill>
                  <a:schemeClr val="bg1"/>
                </a:solidFill>
              </a:rPr>
              <a:t>each</a:t>
            </a:r>
            <a:r>
              <a:rPr lang="it-IT" dirty="0" smtClean="0">
                <a:solidFill>
                  <a:schemeClr val="bg1"/>
                </a:solidFill>
              </a:rPr>
              <a:t> single </a:t>
            </a:r>
            <a:r>
              <a:rPr lang="it-IT" dirty="0" err="1" smtClean="0">
                <a:solidFill>
                  <a:schemeClr val="bg1"/>
                </a:solidFill>
              </a:rPr>
              <a:t>person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11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0" y="-33470"/>
            <a:ext cx="9144000" cy="590315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chemeClr val="bg1"/>
                </a:solidFill>
              </a:rPr>
              <a:t>GENDER= </a:t>
            </a:r>
            <a:r>
              <a:rPr lang="it-IT" dirty="0" err="1" smtClean="0">
                <a:solidFill>
                  <a:schemeClr val="bg1"/>
                </a:solidFill>
              </a:rPr>
              <a:t>give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value</a:t>
            </a:r>
            <a:r>
              <a:rPr lang="it-IT" dirty="0" smtClean="0">
                <a:solidFill>
                  <a:schemeClr val="bg1"/>
                </a:solidFill>
              </a:rPr>
              <a:t> to </a:t>
            </a:r>
            <a:r>
              <a:rPr lang="it-IT" dirty="0" err="1" smtClean="0">
                <a:solidFill>
                  <a:schemeClr val="bg1"/>
                </a:solidFill>
              </a:rPr>
              <a:t>each</a:t>
            </a:r>
            <a:r>
              <a:rPr lang="it-IT" dirty="0" smtClean="0">
                <a:solidFill>
                  <a:schemeClr val="bg1"/>
                </a:solidFill>
              </a:rPr>
              <a:t> single </a:t>
            </a:r>
            <a:r>
              <a:rPr lang="it-IT" dirty="0" err="1" smtClean="0">
                <a:solidFill>
                  <a:schemeClr val="bg1"/>
                </a:solidFill>
              </a:rPr>
              <a:t>person</a:t>
            </a:r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67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 err="1"/>
              <a:t>W</a:t>
            </a:r>
            <a:r>
              <a:rPr lang="it-IT" dirty="0" err="1" smtClean="0"/>
              <a:t>hy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just «human </a:t>
            </a:r>
            <a:r>
              <a:rPr lang="it-IT" dirty="0" err="1" smtClean="0"/>
              <a:t>rights</a:t>
            </a:r>
            <a:r>
              <a:rPr lang="it-IT" dirty="0" smtClean="0"/>
              <a:t>»?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/>
              <a:t>It would be a way of pretending that </a:t>
            </a:r>
            <a:r>
              <a:rPr lang="en-US" b="1" dirty="0" smtClean="0">
                <a:solidFill>
                  <a:srgbClr val="C00000"/>
                </a:solidFill>
              </a:rPr>
              <a:t>women and men have always had the same history</a:t>
            </a:r>
            <a:r>
              <a:rPr lang="en-US" b="1" dirty="0" smtClean="0"/>
              <a:t>, when we know instead that women have been excluded for centuries from public space, considered without a juridical personality.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20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Men </a:t>
            </a:r>
            <a:r>
              <a:rPr lang="it-IT" dirty="0" err="1" smtClean="0">
                <a:solidFill>
                  <a:srgbClr val="C00000"/>
                </a:solidFill>
              </a:rPr>
              <a:t>uncomfortble</a:t>
            </a:r>
            <a:r>
              <a:rPr lang="it-IT" dirty="0" smtClean="0">
                <a:solidFill>
                  <a:srgbClr val="C00000"/>
                </a:solidFill>
              </a:rPr>
              <a:t> with the word </a:t>
            </a:r>
            <a:r>
              <a:rPr lang="it-IT" dirty="0" err="1" smtClean="0">
                <a:solidFill>
                  <a:srgbClr val="C00000"/>
                </a:solidFill>
              </a:rPr>
              <a:t>feminism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Some men feel threatened by the idea of </a:t>
            </a:r>
            <a:r>
              <a:rPr lang="en-US" dirty="0">
                <a:solidFill>
                  <a:srgbClr val="C00000"/>
                </a:solidFill>
              </a:rPr>
              <a:t>feminism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This </a:t>
            </a:r>
            <a:r>
              <a:rPr lang="en-US" dirty="0" smtClean="0"/>
              <a:t>comes from </a:t>
            </a:r>
            <a:r>
              <a:rPr lang="en-US" dirty="0"/>
              <a:t>the insecurity triggered by how boys are brought up, how their sense of self-worth is diminished if they are not "naturally" in charge as </a:t>
            </a:r>
            <a:r>
              <a:rPr lang="en-US" dirty="0" smtClean="0"/>
              <a:t>“men”. </a:t>
            </a:r>
          </a:p>
          <a:p>
            <a:endParaRPr lang="en-US" dirty="0" smtClean="0"/>
          </a:p>
          <a:p>
            <a:r>
              <a:rPr lang="en-US" dirty="0" smtClean="0"/>
              <a:t>Their cage is the stereotype of </a:t>
            </a:r>
            <a:r>
              <a:rPr lang="en-US" b="1" dirty="0" smtClean="0">
                <a:solidFill>
                  <a:srgbClr val="C00000"/>
                </a:solidFill>
              </a:rPr>
              <a:t>masculinity.</a:t>
            </a: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958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The </a:t>
            </a:r>
            <a:r>
              <a:rPr lang="it-IT" b="1" dirty="0" err="1" smtClean="0">
                <a:solidFill>
                  <a:srgbClr val="C00000"/>
                </a:solidFill>
              </a:rPr>
              <a:t>cage</a:t>
            </a:r>
            <a:r>
              <a:rPr lang="it-IT" b="1" dirty="0" smtClean="0">
                <a:solidFill>
                  <a:srgbClr val="C00000"/>
                </a:solidFill>
              </a:rPr>
              <a:t> of the strong man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We define masculinity in a very narrow way. </a:t>
            </a:r>
            <a:endParaRPr lang="en-US" dirty="0" smtClean="0"/>
          </a:p>
          <a:p>
            <a:r>
              <a:rPr lang="en-US" dirty="0" smtClean="0"/>
              <a:t>Masculinity </a:t>
            </a:r>
            <a:r>
              <a:rPr lang="en-US" dirty="0"/>
              <a:t>is a hard, small cage, and we put boys inside this cage.</a:t>
            </a:r>
          </a:p>
          <a:p>
            <a:r>
              <a:rPr lang="en-US" dirty="0"/>
              <a:t>We teach boys to be afraid of fear, of weakness, of vulnerability.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teach them to mask their true selves, because they have to </a:t>
            </a:r>
            <a:r>
              <a:rPr lang="en-US" dirty="0" smtClean="0"/>
              <a:t>appear strong </a:t>
            </a:r>
            <a:r>
              <a:rPr lang="en-US" dirty="0" err="1" smtClean="0"/>
              <a:t>inany</a:t>
            </a:r>
            <a:r>
              <a:rPr lang="en-US" dirty="0" smtClean="0"/>
              <a:t> situation.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879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b="1" dirty="0" err="1" smtClean="0">
                <a:solidFill>
                  <a:srgbClr val="C00000"/>
                </a:solidFill>
              </a:rPr>
              <a:t>Stereotypes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make</a:t>
            </a:r>
            <a:r>
              <a:rPr lang="it-IT" b="1" dirty="0" smtClean="0">
                <a:solidFill>
                  <a:srgbClr val="C00000"/>
                </a:solidFill>
              </a:rPr>
              <a:t> fragile </a:t>
            </a:r>
            <a:r>
              <a:rPr lang="it-IT" b="1" dirty="0" err="1" smtClean="0">
                <a:solidFill>
                  <a:srgbClr val="C00000"/>
                </a:solidFill>
              </a:rPr>
              <a:t>presonalities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345" y="1700808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worst thing we do to males—by making them feel they have to be </a:t>
            </a:r>
            <a:r>
              <a:rPr lang="en-US" dirty="0" smtClean="0"/>
              <a:t>hard and strong—is </a:t>
            </a:r>
            <a:r>
              <a:rPr lang="en-US" dirty="0"/>
              <a:t>that we leave them with very fragile egos. 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harder a man feels compelled </a:t>
            </a:r>
            <a:r>
              <a:rPr lang="en-US" b="1" dirty="0"/>
              <a:t>to be</a:t>
            </a:r>
            <a:r>
              <a:rPr lang="en-US" b="1" dirty="0">
                <a:solidFill>
                  <a:srgbClr val="C00000"/>
                </a:solidFill>
              </a:rPr>
              <a:t>, the weaker his ego is.</a:t>
            </a:r>
          </a:p>
          <a:p>
            <a:r>
              <a:rPr lang="en-US" dirty="0"/>
              <a:t>And then we do a much greater disservice to girls, because we raise them to </a:t>
            </a:r>
            <a:r>
              <a:rPr lang="en-US" dirty="0" smtClean="0"/>
              <a:t>satisfy the </a:t>
            </a:r>
            <a:r>
              <a:rPr lang="en-US" dirty="0"/>
              <a:t>fragile egos of males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641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273630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We teach girls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to shrink themselves,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to make themselves smaller,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to silence themselves.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Then we teach to men to enlarge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to occupy space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to be strong protective,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invulnerable…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92023" y="3573016"/>
            <a:ext cx="473764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dirty="0" err="1" smtClean="0">
                <a:solidFill>
                  <a:srgbClr val="C00000"/>
                </a:solidFill>
              </a:rPr>
              <a:t>Stereotypes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it-IT" sz="3200" dirty="0" err="1" smtClean="0">
                <a:solidFill>
                  <a:srgbClr val="C00000"/>
                </a:solidFill>
              </a:rPr>
              <a:t>prescribe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women</a:t>
            </a:r>
            <a:r>
              <a:rPr lang="it-IT" sz="3200" dirty="0" smtClean="0">
                <a:solidFill>
                  <a:srgbClr val="C00000"/>
                </a:solidFill>
              </a:rPr>
              <a:t> and men </a:t>
            </a:r>
          </a:p>
          <a:p>
            <a:pPr algn="ctr"/>
            <a:r>
              <a:rPr lang="it-IT" sz="3200" dirty="0" err="1" smtClean="0">
                <a:solidFill>
                  <a:srgbClr val="C00000"/>
                </a:solidFill>
              </a:rPr>
              <a:t>how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they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should</a:t>
            </a:r>
            <a:r>
              <a:rPr lang="it-IT" sz="3200" dirty="0" smtClean="0">
                <a:solidFill>
                  <a:srgbClr val="C00000"/>
                </a:solidFill>
              </a:rPr>
              <a:t> be </a:t>
            </a:r>
          </a:p>
          <a:p>
            <a:pPr algn="ctr"/>
            <a:r>
              <a:rPr lang="it-IT" sz="3200" dirty="0" smtClean="0">
                <a:solidFill>
                  <a:srgbClr val="C00000"/>
                </a:solidFill>
              </a:rPr>
              <a:t>and do </a:t>
            </a:r>
            <a:r>
              <a:rPr lang="it-IT" sz="3200" dirty="0" err="1" smtClean="0">
                <a:solidFill>
                  <a:srgbClr val="C00000"/>
                </a:solidFill>
              </a:rPr>
              <a:t>not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recognize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it-IT" sz="3200" dirty="0" err="1" smtClean="0">
                <a:solidFill>
                  <a:srgbClr val="C00000"/>
                </a:solidFill>
              </a:rPr>
              <a:t>how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they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really</a:t>
            </a:r>
            <a:r>
              <a:rPr lang="it-IT" sz="3200" dirty="0" smtClean="0">
                <a:solidFill>
                  <a:srgbClr val="C00000"/>
                </a:solidFill>
              </a:rPr>
              <a:t> are.</a:t>
            </a:r>
            <a:endParaRPr lang="it-IT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00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548</Words>
  <Application>Microsoft Office PowerPoint</Application>
  <PresentationFormat>Presentazione su schermo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We should all be feminists</vt:lpstr>
      <vt:lpstr> gender and feminism  make people uncomfortable </vt:lpstr>
      <vt:lpstr>So why don’t we use the word  “human rights”?</vt:lpstr>
      <vt:lpstr>Presentazione standard di PowerPoint</vt:lpstr>
      <vt:lpstr>Why not just «human rights»?</vt:lpstr>
      <vt:lpstr>Men uncomfortble with the word feminism</vt:lpstr>
      <vt:lpstr>The cage of the strong man</vt:lpstr>
      <vt:lpstr>Stereotypes make fragile presonalities</vt:lpstr>
      <vt:lpstr>Presentazione standard di PowerPoint</vt:lpstr>
      <vt:lpstr>Presentazione standard di PowerPoint</vt:lpstr>
      <vt:lpstr>   IF you fight for this, you are a feminist!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Cirsg</dc:creator>
  <cp:lastModifiedBy>Lorenza</cp:lastModifiedBy>
  <cp:revision>14</cp:revision>
  <dcterms:created xsi:type="dcterms:W3CDTF">2015-05-25T08:25:12Z</dcterms:created>
  <dcterms:modified xsi:type="dcterms:W3CDTF">2019-10-20T19:18:17Z</dcterms:modified>
</cp:coreProperties>
</file>