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b="1" dirty="0">
                <a:solidFill>
                  <a:schemeClr val="tx1"/>
                </a:solidFill>
              </a:rPr>
              <a:t>A future for the past: the political meaning of history</a:t>
            </a:r>
            <a:endParaRPr lang="it-IT" b="1" dirty="0">
              <a:solidFill>
                <a:schemeClr val="tx1"/>
              </a:solidFill>
            </a:endParaRPr>
          </a:p>
        </p:txBody>
      </p:sp>
      <p:sp>
        <p:nvSpPr>
          <p:cNvPr id="3" name="Sottotitolo 2"/>
          <p:cNvSpPr>
            <a:spLocks noGrp="1"/>
          </p:cNvSpPr>
          <p:nvPr>
            <p:ph type="subTitle" idx="1"/>
          </p:nvPr>
        </p:nvSpPr>
        <p:spPr/>
        <p:txBody>
          <a:bodyPr/>
          <a:lstStyle/>
          <a:p>
            <a:r>
              <a:rPr lang="fr-FR" b="1" dirty="0">
                <a:solidFill>
                  <a:schemeClr val="tx1"/>
                </a:solidFill>
              </a:rPr>
              <a:t>B. de Sousa Santos: chap. </a:t>
            </a:r>
            <a:r>
              <a:rPr lang="fr-FR" b="1">
                <a:solidFill>
                  <a:schemeClr val="tx1"/>
                </a:solidFill>
              </a:rPr>
              <a:t>2-3</a:t>
            </a:r>
            <a:endParaRPr lang="it-IT" b="1" dirty="0">
              <a:solidFill>
                <a:schemeClr val="tx1"/>
              </a:solidFill>
            </a:endParaRPr>
          </a:p>
        </p:txBody>
      </p:sp>
    </p:spTree>
    <p:extLst>
      <p:ext uri="{BB962C8B-B14F-4D97-AF65-F5344CB8AC3E}">
        <p14:creationId xmlns:p14="http://schemas.microsoft.com/office/powerpoint/2010/main" val="360080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i="1" dirty="0">
                <a:solidFill>
                  <a:schemeClr val="tx1"/>
                </a:solidFill>
              </a:rPr>
              <a:t>The failure of "progress" and "universalism"</a:t>
            </a:r>
            <a:endParaRPr lang="it-IT" b="1" dirty="0">
              <a:solidFill>
                <a:schemeClr val="tx1"/>
              </a:solidFill>
            </a:endParaRPr>
          </a:p>
        </p:txBody>
      </p:sp>
      <p:sp>
        <p:nvSpPr>
          <p:cNvPr id="3" name="Segnaposto contenuto 2"/>
          <p:cNvSpPr>
            <a:spLocks noGrp="1"/>
          </p:cNvSpPr>
          <p:nvPr>
            <p:ph idx="1"/>
          </p:nvPr>
        </p:nvSpPr>
        <p:spPr/>
        <p:txBody>
          <a:bodyPr>
            <a:normAutofit/>
          </a:bodyPr>
          <a:lstStyle/>
          <a:p>
            <a:r>
              <a:rPr lang="en-US" sz="2000" b="1" i="1" dirty="0">
                <a:solidFill>
                  <a:schemeClr val="tx1"/>
                </a:solidFill>
              </a:rPr>
              <a:t>The problem</a:t>
            </a:r>
            <a:r>
              <a:rPr lang="en-US" sz="2000" b="1" dirty="0">
                <a:solidFill>
                  <a:schemeClr val="tx1"/>
                </a:solidFill>
              </a:rPr>
              <a:t>: the </a:t>
            </a:r>
            <a:r>
              <a:rPr lang="en-US" sz="2000" b="1" u="sng" dirty="0">
                <a:solidFill>
                  <a:schemeClr val="tx1"/>
                </a:solidFill>
              </a:rPr>
              <a:t>failure to acknowledge</a:t>
            </a:r>
            <a:r>
              <a:rPr lang="en-US" sz="2000" b="1" dirty="0">
                <a:solidFill>
                  <a:schemeClr val="tx1"/>
                </a:solidFill>
              </a:rPr>
              <a:t> the permanence of an abyssal line dividing metropolitan from colonial societies decades after the end of historical colonialism. Such a line divides social reality in such a profound way that whatever lies on the other side of the line remains </a:t>
            </a:r>
            <a:r>
              <a:rPr lang="it-IT" sz="2000" b="1" dirty="0" err="1">
                <a:solidFill>
                  <a:schemeClr val="tx1"/>
                </a:solidFill>
              </a:rPr>
              <a:t>invisible</a:t>
            </a:r>
            <a:r>
              <a:rPr lang="it-IT" sz="2000" b="1" dirty="0">
                <a:solidFill>
                  <a:schemeClr val="tx1"/>
                </a:solidFill>
              </a:rPr>
              <a:t> or </a:t>
            </a:r>
            <a:r>
              <a:rPr lang="it-IT" sz="2000" b="1" dirty="0" err="1">
                <a:solidFill>
                  <a:schemeClr val="tx1"/>
                </a:solidFill>
              </a:rPr>
              <a:t>utterly</a:t>
            </a:r>
            <a:r>
              <a:rPr lang="it-IT" sz="2000" b="1" dirty="0">
                <a:solidFill>
                  <a:schemeClr val="tx1"/>
                </a:solidFill>
              </a:rPr>
              <a:t> </a:t>
            </a:r>
            <a:r>
              <a:rPr lang="it-IT" sz="2000" b="1" dirty="0" err="1">
                <a:solidFill>
                  <a:schemeClr val="tx1"/>
                </a:solidFill>
              </a:rPr>
              <a:t>irrelevant</a:t>
            </a:r>
            <a:r>
              <a:rPr lang="it-IT" sz="2000" b="1" dirty="0">
                <a:solidFill>
                  <a:schemeClr val="tx1"/>
                </a:solidFill>
              </a:rPr>
              <a:t>.</a:t>
            </a:r>
          </a:p>
          <a:p>
            <a:r>
              <a:rPr lang="en-US" sz="2000" b="1" dirty="0">
                <a:solidFill>
                  <a:schemeClr val="tx1"/>
                </a:solidFill>
              </a:rPr>
              <a:t>The challenge confronting us is a double one: on the one hand, the need to reinvent an </a:t>
            </a:r>
            <a:r>
              <a:rPr lang="en-US" sz="2000" b="1" u="sng" dirty="0">
                <a:solidFill>
                  <a:schemeClr val="tx1"/>
                </a:solidFill>
              </a:rPr>
              <a:t>emancipatory map </a:t>
            </a:r>
            <a:r>
              <a:rPr lang="en-US" sz="2000" b="1" dirty="0">
                <a:solidFill>
                  <a:schemeClr val="tx1"/>
                </a:solidFill>
              </a:rPr>
              <a:t>that will not, like an Escher drawing, turn gradually and insidiously into the same </a:t>
            </a:r>
            <a:r>
              <a:rPr lang="en-US" sz="2000" b="1" u="sng" dirty="0">
                <a:solidFill>
                  <a:schemeClr val="tx1"/>
                </a:solidFill>
              </a:rPr>
              <a:t>map of regulation</a:t>
            </a:r>
            <a:r>
              <a:rPr lang="en-US" sz="2000" b="1" dirty="0">
                <a:solidFill>
                  <a:schemeClr val="tx1"/>
                </a:solidFill>
              </a:rPr>
              <a:t>; on the other, the need to reinvent an individual and collective subjectivity able and willing to use such a map.</a:t>
            </a:r>
            <a:endParaRPr lang="it-IT" sz="2000" b="1" dirty="0">
              <a:solidFill>
                <a:schemeClr val="tx1"/>
              </a:solidFill>
            </a:endParaRPr>
          </a:p>
        </p:txBody>
      </p:sp>
    </p:spTree>
    <p:extLst>
      <p:ext uri="{BB962C8B-B14F-4D97-AF65-F5344CB8AC3E}">
        <p14:creationId xmlns:p14="http://schemas.microsoft.com/office/powerpoint/2010/main" val="234268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91589"/>
            <a:ext cx="8915400" cy="6200501"/>
          </a:xfrm>
        </p:spPr>
        <p:txBody>
          <a:bodyPr>
            <a:noAutofit/>
          </a:bodyPr>
          <a:lstStyle/>
          <a:p>
            <a:r>
              <a:rPr lang="it-IT" sz="2000" b="1" dirty="0">
                <a:solidFill>
                  <a:schemeClr val="tx1"/>
                </a:solidFill>
              </a:rPr>
              <a:t>In </a:t>
            </a:r>
            <a:r>
              <a:rPr lang="it-IT" sz="2000" b="1" dirty="0" err="1">
                <a:solidFill>
                  <a:schemeClr val="tx1"/>
                </a:solidFill>
              </a:rPr>
              <a:t>order</a:t>
            </a:r>
            <a:r>
              <a:rPr lang="it-IT" sz="2000" b="1" dirty="0">
                <a:solidFill>
                  <a:schemeClr val="tx1"/>
                </a:solidFill>
              </a:rPr>
              <a:t> </a:t>
            </a:r>
            <a:r>
              <a:rPr lang="en-US" sz="2000" b="1" dirty="0">
                <a:solidFill>
                  <a:schemeClr val="tx1"/>
                </a:solidFill>
              </a:rPr>
              <a:t>to help us face this challenge, the social sciences must undergo radical </a:t>
            </a:r>
            <a:r>
              <a:rPr lang="it-IT" sz="2000" b="1" dirty="0" err="1">
                <a:solidFill>
                  <a:schemeClr val="tx1"/>
                </a:solidFill>
              </a:rPr>
              <a:t>change</a:t>
            </a:r>
            <a:r>
              <a:rPr lang="it-IT" sz="2000" b="1" dirty="0">
                <a:solidFill>
                  <a:schemeClr val="tx1"/>
                </a:solidFill>
              </a:rPr>
              <a:t>. First </a:t>
            </a:r>
            <a:r>
              <a:rPr lang="it-IT" sz="2000" b="1" dirty="0" err="1">
                <a:solidFill>
                  <a:schemeClr val="tx1"/>
                </a:solidFill>
              </a:rPr>
              <a:t>dimension</a:t>
            </a:r>
            <a:r>
              <a:rPr lang="it-IT" sz="2000" b="1" dirty="0">
                <a:solidFill>
                  <a:schemeClr val="tx1"/>
                </a:solidFill>
              </a:rPr>
              <a:t> of </a:t>
            </a:r>
            <a:r>
              <a:rPr lang="it-IT" sz="2000" b="1" dirty="0" err="1">
                <a:solidFill>
                  <a:schemeClr val="tx1"/>
                </a:solidFill>
              </a:rPr>
              <a:t>this</a:t>
            </a:r>
            <a:r>
              <a:rPr lang="it-IT" sz="2000" b="1" dirty="0">
                <a:solidFill>
                  <a:schemeClr val="tx1"/>
                </a:solidFill>
              </a:rPr>
              <a:t> </a:t>
            </a:r>
            <a:r>
              <a:rPr lang="it-IT" sz="2000" b="1" dirty="0" err="1">
                <a:solidFill>
                  <a:schemeClr val="tx1"/>
                </a:solidFill>
              </a:rPr>
              <a:t>change</a:t>
            </a:r>
            <a:r>
              <a:rPr lang="it-IT" sz="2000" b="1" dirty="0">
                <a:solidFill>
                  <a:schemeClr val="tx1"/>
                </a:solidFill>
              </a:rPr>
              <a:t>: </a:t>
            </a:r>
            <a:r>
              <a:rPr lang="it-IT" sz="2000" b="1" u="sng" dirty="0">
                <a:solidFill>
                  <a:schemeClr val="tx1"/>
                </a:solidFill>
              </a:rPr>
              <a:t>the </a:t>
            </a:r>
            <a:r>
              <a:rPr lang="en-US" sz="2000" b="1" u="sng" dirty="0">
                <a:solidFill>
                  <a:schemeClr val="tx1"/>
                </a:solidFill>
              </a:rPr>
              <a:t>theory of history </a:t>
            </a:r>
            <a:r>
              <a:rPr lang="en-US" sz="2000" b="1" dirty="0">
                <a:solidFill>
                  <a:schemeClr val="tx1"/>
                </a:solidFill>
              </a:rPr>
              <a:t>that underlies social scientific knowledge and the hegemonic forms of sociability the latter has contributed to consolidating.</a:t>
            </a:r>
          </a:p>
          <a:p>
            <a:r>
              <a:rPr lang="en-US" sz="2000" b="1" dirty="0">
                <a:solidFill>
                  <a:schemeClr val="tx1"/>
                </a:solidFill>
              </a:rPr>
              <a:t>The idea of progress lies at the core of the theory of the history of modernity. The meaning of social experience, which before depended on its linkage to the past, had to be sought in a new linkage between present experience and expectations about the future.</a:t>
            </a:r>
          </a:p>
          <a:p>
            <a:r>
              <a:rPr lang="it-IT" sz="2000" b="1" dirty="0" err="1">
                <a:solidFill>
                  <a:schemeClr val="tx1"/>
                </a:solidFill>
              </a:rPr>
              <a:t>Such</a:t>
            </a:r>
            <a:r>
              <a:rPr lang="it-IT" sz="2000" b="1" dirty="0">
                <a:solidFill>
                  <a:schemeClr val="tx1"/>
                </a:solidFill>
              </a:rPr>
              <a:t> </a:t>
            </a:r>
            <a:r>
              <a:rPr lang="it-IT" sz="2000" b="1" dirty="0" err="1">
                <a:solidFill>
                  <a:schemeClr val="tx1"/>
                </a:solidFill>
              </a:rPr>
              <a:t>linkage</a:t>
            </a:r>
            <a:r>
              <a:rPr lang="it-IT" sz="2000" b="1" dirty="0">
                <a:solidFill>
                  <a:schemeClr val="tx1"/>
                </a:solidFill>
              </a:rPr>
              <a:t> </a:t>
            </a:r>
            <a:r>
              <a:rPr lang="it-IT" sz="2000" b="1" dirty="0" err="1">
                <a:solidFill>
                  <a:schemeClr val="tx1"/>
                </a:solidFill>
              </a:rPr>
              <a:t>was</a:t>
            </a:r>
            <a:r>
              <a:rPr lang="it-IT" sz="2000" b="1" dirty="0">
                <a:solidFill>
                  <a:schemeClr val="tx1"/>
                </a:solidFill>
              </a:rPr>
              <a:t> </a:t>
            </a:r>
            <a:r>
              <a:rPr lang="it-IT" sz="2000" b="1" dirty="0" err="1">
                <a:solidFill>
                  <a:schemeClr val="tx1"/>
                </a:solidFill>
              </a:rPr>
              <a:t>provided</a:t>
            </a:r>
            <a:r>
              <a:rPr lang="it-IT" sz="2000" b="1" dirty="0">
                <a:solidFill>
                  <a:schemeClr val="tx1"/>
                </a:solidFill>
              </a:rPr>
              <a:t> </a:t>
            </a:r>
            <a:r>
              <a:rPr lang="en-US" sz="2000" b="1" dirty="0">
                <a:solidFill>
                  <a:schemeClr val="tx1"/>
                </a:solidFill>
              </a:rPr>
              <a:t>by </a:t>
            </a:r>
            <a:r>
              <a:rPr lang="en-US" sz="2000" b="1" u="sng" dirty="0">
                <a:solidFill>
                  <a:schemeClr val="tx1"/>
                </a:solidFill>
              </a:rPr>
              <a:t>the idea of progress</a:t>
            </a:r>
            <a:r>
              <a:rPr lang="en-US" sz="2000" b="1" dirty="0">
                <a:solidFill>
                  <a:schemeClr val="tx1"/>
                </a:solidFill>
              </a:rPr>
              <a:t>. As Reinhart </a:t>
            </a:r>
            <a:r>
              <a:rPr lang="en-US" sz="2000" b="1" dirty="0" err="1">
                <a:solidFill>
                  <a:schemeClr val="tx1"/>
                </a:solidFill>
              </a:rPr>
              <a:t>Koselleck</a:t>
            </a:r>
            <a:r>
              <a:rPr lang="en-US" sz="2000" b="1" dirty="0">
                <a:solidFill>
                  <a:schemeClr val="tx1"/>
                </a:solidFill>
              </a:rPr>
              <a:t> argues, “ Progress is the first genuinely historical concept which reduces the temporal difference between experience and expectation to a single concept”.</a:t>
            </a:r>
          </a:p>
          <a:p>
            <a:r>
              <a:rPr lang="it-IT" sz="2000" b="1" dirty="0">
                <a:solidFill>
                  <a:schemeClr val="tx1"/>
                </a:solidFill>
              </a:rPr>
              <a:t>The </a:t>
            </a:r>
            <a:r>
              <a:rPr lang="en-US" sz="2000" b="1" dirty="0">
                <a:solidFill>
                  <a:schemeClr val="tx1"/>
                </a:solidFill>
              </a:rPr>
              <a:t>idea of progress applies to both scientific and societal development and grounds a universalistic conception of both truth and ethics. Modern emancipation is unthinkable without the ideas of progress and </a:t>
            </a:r>
            <a:r>
              <a:rPr lang="it-IT" sz="2000" b="1" dirty="0" err="1">
                <a:solidFill>
                  <a:schemeClr val="tx1"/>
                </a:solidFill>
              </a:rPr>
              <a:t>universalism</a:t>
            </a:r>
            <a:r>
              <a:rPr lang="it-IT" sz="2000" b="1" dirty="0">
                <a:solidFill>
                  <a:schemeClr val="tx1"/>
                </a:solidFill>
              </a:rPr>
              <a:t>. </a:t>
            </a:r>
            <a:r>
              <a:rPr lang="it-IT" sz="2000" b="1" dirty="0" err="1">
                <a:solidFill>
                  <a:schemeClr val="tx1"/>
                </a:solidFill>
              </a:rPr>
              <a:t>Sousa</a:t>
            </a:r>
            <a:r>
              <a:rPr lang="it-IT" sz="2000" b="1" dirty="0">
                <a:solidFill>
                  <a:schemeClr val="tx1"/>
                </a:solidFill>
              </a:rPr>
              <a:t> Santos </a:t>
            </a:r>
            <a:r>
              <a:rPr lang="it-IT" sz="2000" b="1" dirty="0" err="1">
                <a:solidFill>
                  <a:schemeClr val="tx1"/>
                </a:solidFill>
              </a:rPr>
              <a:t>looks</a:t>
            </a:r>
            <a:r>
              <a:rPr lang="it-IT" sz="2000" b="1" dirty="0">
                <a:solidFill>
                  <a:schemeClr val="tx1"/>
                </a:solidFill>
              </a:rPr>
              <a:t> for t</a:t>
            </a:r>
            <a:r>
              <a:rPr lang="en-US" sz="2000" b="1" dirty="0">
                <a:solidFill>
                  <a:schemeClr val="tx1"/>
                </a:solidFill>
              </a:rPr>
              <a:t>he construction of an emancipatory project free from the idea of both progress and universalism.</a:t>
            </a:r>
            <a:endParaRPr lang="it-IT" sz="2000" b="1" dirty="0">
              <a:solidFill>
                <a:schemeClr val="tx1"/>
              </a:solidFill>
            </a:endParaRPr>
          </a:p>
        </p:txBody>
      </p:sp>
    </p:spTree>
    <p:extLst>
      <p:ext uri="{BB962C8B-B14F-4D97-AF65-F5344CB8AC3E}">
        <p14:creationId xmlns:p14="http://schemas.microsoft.com/office/powerpoint/2010/main" val="381355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391885"/>
            <a:ext cx="8915400" cy="6061165"/>
          </a:xfrm>
        </p:spPr>
        <p:txBody>
          <a:bodyPr>
            <a:normAutofit lnSpcReduction="10000"/>
          </a:bodyPr>
          <a:lstStyle/>
          <a:p>
            <a:r>
              <a:rPr lang="en-US" sz="2000" b="1" dirty="0">
                <a:solidFill>
                  <a:schemeClr val="tx1"/>
                </a:solidFill>
              </a:rPr>
              <a:t>The difficulty we acknowledge today in thinking social transformation and emancipation resides in a specific approach to history. </a:t>
            </a:r>
            <a:r>
              <a:rPr lang="it-IT" sz="2000" b="1" dirty="0">
                <a:solidFill>
                  <a:schemeClr val="tx1"/>
                </a:solidFill>
              </a:rPr>
              <a:t>The global </a:t>
            </a:r>
            <a:r>
              <a:rPr lang="it-IT" sz="2000" b="1" dirty="0" err="1">
                <a:solidFill>
                  <a:schemeClr val="tx1"/>
                </a:solidFill>
              </a:rPr>
              <a:t>bourgeoisie</a:t>
            </a:r>
            <a:r>
              <a:rPr lang="it-IT" sz="2000" b="1" dirty="0">
                <a:solidFill>
                  <a:schemeClr val="tx1"/>
                </a:solidFill>
              </a:rPr>
              <a:t> </a:t>
            </a:r>
            <a:r>
              <a:rPr lang="en-US" sz="2000" b="1" dirty="0">
                <a:solidFill>
                  <a:schemeClr val="tx1"/>
                </a:solidFill>
              </a:rPr>
              <a:t>feels that its historical victory has been accomplished, and the accomplished victor is only interested in the repetition of the present. Indeed, the future as progress may well turn out to be a dangerous threat. Paradoxically, in these circumstances, the most conservative consciousness is the one most interested in retrieving the idea of progress, but only because it refuses to accept the fact that the victory is </a:t>
            </a:r>
            <a:r>
              <a:rPr lang="it-IT" sz="2000" b="1" dirty="0" err="1">
                <a:solidFill>
                  <a:schemeClr val="tx1"/>
                </a:solidFill>
              </a:rPr>
              <a:t>final</a:t>
            </a:r>
            <a:r>
              <a:rPr lang="it-IT" sz="2000" b="1" dirty="0">
                <a:solidFill>
                  <a:schemeClr val="tx1"/>
                </a:solidFill>
              </a:rPr>
              <a:t>.</a:t>
            </a:r>
          </a:p>
          <a:p>
            <a:r>
              <a:rPr lang="en-US" sz="2000" b="1" dirty="0">
                <a:solidFill>
                  <a:schemeClr val="tx1"/>
                </a:solidFill>
              </a:rPr>
              <a:t>The utterly defeated in this historical process—the workers and the large majorities in the global South—put even fewer stakes in the idea of the future as progress, for that is precisely where their defeat was generated. Even the softer version of the future, the repetition/amelioration model typical of reformism, seems today untenable, albeit still desirable, given the apparently irreversible erosion of the welfare state. If </a:t>
            </a:r>
            <a:r>
              <a:rPr lang="en-US" sz="2000" b="1" u="sng" dirty="0">
                <a:solidFill>
                  <a:schemeClr val="tx1"/>
                </a:solidFill>
              </a:rPr>
              <a:t>the repetition of the present </a:t>
            </a:r>
            <a:r>
              <a:rPr lang="en-US" sz="2000" b="1" dirty="0">
                <a:solidFill>
                  <a:schemeClr val="tx1"/>
                </a:solidFill>
              </a:rPr>
              <a:t>is intolerable, the idea of its closure is even more intolerable. Repetition and controlled regression suddenly seem the lesser evil. But if, on the one hand, </a:t>
            </a:r>
            <a:r>
              <a:rPr lang="en-US" sz="2000" b="1" u="sng" dirty="0">
                <a:solidFill>
                  <a:schemeClr val="tx1"/>
                </a:solidFill>
              </a:rPr>
              <a:t>the future appears meaningless</a:t>
            </a:r>
            <a:r>
              <a:rPr lang="en-US" sz="2000" b="1" dirty="0">
                <a:solidFill>
                  <a:schemeClr val="tx1"/>
                </a:solidFill>
              </a:rPr>
              <a:t>, on the other, </a:t>
            </a:r>
            <a:r>
              <a:rPr lang="en-US" sz="2000" b="1" u="sng" dirty="0">
                <a:solidFill>
                  <a:schemeClr val="tx1"/>
                </a:solidFill>
              </a:rPr>
              <a:t>the past remains as unavailable </a:t>
            </a:r>
            <a:r>
              <a:rPr lang="it-IT" sz="2000" b="1" u="sng" dirty="0" err="1">
                <a:solidFill>
                  <a:schemeClr val="tx1"/>
                </a:solidFill>
              </a:rPr>
              <a:t>as</a:t>
            </a:r>
            <a:r>
              <a:rPr lang="it-IT" sz="2000" b="1" u="sng" dirty="0">
                <a:solidFill>
                  <a:schemeClr val="tx1"/>
                </a:solidFill>
              </a:rPr>
              <a:t> </a:t>
            </a:r>
            <a:r>
              <a:rPr lang="it-IT" sz="2000" b="1" u="sng" dirty="0" err="1">
                <a:solidFill>
                  <a:schemeClr val="tx1"/>
                </a:solidFill>
              </a:rPr>
              <a:t>ever</a:t>
            </a:r>
            <a:r>
              <a:rPr lang="it-IT" sz="2000" b="1" dirty="0">
                <a:solidFill>
                  <a:schemeClr val="tx1"/>
                </a:solidFill>
              </a:rPr>
              <a:t>.</a:t>
            </a:r>
          </a:p>
        </p:txBody>
      </p:sp>
    </p:spTree>
    <p:extLst>
      <p:ext uri="{BB962C8B-B14F-4D97-AF65-F5344CB8AC3E}">
        <p14:creationId xmlns:p14="http://schemas.microsoft.com/office/powerpoint/2010/main" val="208401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Social </a:t>
            </a:r>
            <a:r>
              <a:rPr lang="it-IT" b="1" dirty="0" err="1">
                <a:solidFill>
                  <a:schemeClr val="tx1"/>
                </a:solidFill>
              </a:rPr>
              <a:t>emancipation</a:t>
            </a:r>
            <a:r>
              <a:rPr lang="it-IT" b="1" dirty="0">
                <a:solidFill>
                  <a:schemeClr val="tx1"/>
                </a:solidFill>
              </a:rPr>
              <a:t> and the </a:t>
            </a:r>
            <a:r>
              <a:rPr lang="it-IT" b="1" dirty="0" err="1">
                <a:solidFill>
                  <a:schemeClr val="tx1"/>
                </a:solidFill>
              </a:rPr>
              <a:t>reinvention</a:t>
            </a:r>
            <a:r>
              <a:rPr lang="it-IT" b="1" dirty="0">
                <a:solidFill>
                  <a:schemeClr val="tx1"/>
                </a:solidFill>
              </a:rPr>
              <a:t> of the </a:t>
            </a:r>
            <a:r>
              <a:rPr lang="it-IT" b="1" dirty="0" err="1">
                <a:solidFill>
                  <a:schemeClr val="tx1"/>
                </a:solidFill>
              </a:rPr>
              <a:t>past</a:t>
            </a:r>
            <a:endParaRPr lang="it-IT" b="1" dirty="0">
              <a:solidFill>
                <a:schemeClr val="tx1"/>
              </a:solidFill>
            </a:endParaRPr>
          </a:p>
        </p:txBody>
      </p:sp>
      <p:sp>
        <p:nvSpPr>
          <p:cNvPr id="3" name="Segnaposto contenuto 2"/>
          <p:cNvSpPr>
            <a:spLocks noGrp="1"/>
          </p:cNvSpPr>
          <p:nvPr>
            <p:ph idx="1"/>
          </p:nvPr>
        </p:nvSpPr>
        <p:spPr/>
        <p:txBody>
          <a:bodyPr>
            <a:normAutofit/>
          </a:bodyPr>
          <a:lstStyle/>
          <a:p>
            <a:r>
              <a:rPr lang="it-IT" sz="2000" b="1" dirty="0" err="1">
                <a:solidFill>
                  <a:schemeClr val="tx1"/>
                </a:solidFill>
              </a:rPr>
              <a:t>Sousa</a:t>
            </a:r>
            <a:r>
              <a:rPr lang="it-IT" sz="2000" b="1" dirty="0">
                <a:solidFill>
                  <a:schemeClr val="tx1"/>
                </a:solidFill>
              </a:rPr>
              <a:t> Santos </a:t>
            </a:r>
            <a:r>
              <a:rPr lang="it-IT" sz="2000" b="1" dirty="0" err="1">
                <a:solidFill>
                  <a:schemeClr val="tx1"/>
                </a:solidFill>
              </a:rPr>
              <a:t>thesis</a:t>
            </a:r>
            <a:r>
              <a:rPr lang="it-IT" sz="2000" b="1" dirty="0">
                <a:solidFill>
                  <a:schemeClr val="tx1"/>
                </a:solidFill>
              </a:rPr>
              <a:t>: </a:t>
            </a:r>
            <a:r>
              <a:rPr lang="en-US" sz="2000" b="1" dirty="0">
                <a:solidFill>
                  <a:schemeClr val="tx1"/>
                </a:solidFill>
              </a:rPr>
              <a:t>The social construction of identity and change in Western modernity is based on an equation of roots and options. Such an equation confers a dual character on modern thought: on the one hand, it is a thought of </a:t>
            </a:r>
            <a:r>
              <a:rPr lang="en-US" sz="2000" b="1" u="sng" dirty="0">
                <a:solidFill>
                  <a:schemeClr val="tx1"/>
                </a:solidFill>
              </a:rPr>
              <a:t>roots</a:t>
            </a:r>
            <a:r>
              <a:rPr lang="en-US" sz="2000" b="1" dirty="0">
                <a:solidFill>
                  <a:schemeClr val="tx1"/>
                </a:solidFill>
              </a:rPr>
              <a:t>; on the other, a thought of </a:t>
            </a:r>
            <a:r>
              <a:rPr lang="en-US" sz="2000" b="1" u="sng" dirty="0">
                <a:solidFill>
                  <a:schemeClr val="tx1"/>
                </a:solidFill>
              </a:rPr>
              <a:t>options</a:t>
            </a:r>
            <a:r>
              <a:rPr lang="en-US" sz="2000" b="1" dirty="0">
                <a:solidFill>
                  <a:schemeClr val="tx1"/>
                </a:solidFill>
              </a:rPr>
              <a:t>. The thought of roots concerns all that is profound, permanent, singular, and unique, all that provides reassurance and consistency; the thought of options concerns all that is variable, ephemeral, replaceable, and indeterminate from the viewpoint of roots. The major difference between roots and options is scale: </a:t>
            </a:r>
            <a:r>
              <a:rPr lang="it-IT" sz="2000" b="1" dirty="0" err="1">
                <a:solidFill>
                  <a:schemeClr val="tx1"/>
                </a:solidFill>
              </a:rPr>
              <a:t>Roots</a:t>
            </a:r>
            <a:r>
              <a:rPr lang="it-IT" sz="2000" b="1" dirty="0">
                <a:solidFill>
                  <a:schemeClr val="tx1"/>
                </a:solidFill>
              </a:rPr>
              <a:t> are large-scale </a:t>
            </a:r>
            <a:r>
              <a:rPr lang="it-IT" sz="2000" b="1" dirty="0" err="1">
                <a:solidFill>
                  <a:schemeClr val="tx1"/>
                </a:solidFill>
              </a:rPr>
              <a:t>entities</a:t>
            </a:r>
            <a:r>
              <a:rPr lang="it-IT" sz="2000" b="1" dirty="0">
                <a:solidFill>
                  <a:schemeClr val="tx1"/>
                </a:solidFill>
              </a:rPr>
              <a:t>; </a:t>
            </a:r>
            <a:r>
              <a:rPr lang="it-IT" sz="2000" b="1" dirty="0" err="1">
                <a:solidFill>
                  <a:schemeClr val="tx1"/>
                </a:solidFill>
              </a:rPr>
              <a:t>options</a:t>
            </a:r>
            <a:r>
              <a:rPr lang="it-IT" sz="2000" b="1" dirty="0">
                <a:solidFill>
                  <a:schemeClr val="tx1"/>
                </a:solidFill>
              </a:rPr>
              <a:t> are small-scale </a:t>
            </a:r>
            <a:r>
              <a:rPr lang="it-IT" sz="2000" b="1" dirty="0" err="1">
                <a:solidFill>
                  <a:schemeClr val="tx1"/>
                </a:solidFill>
              </a:rPr>
              <a:t>entities</a:t>
            </a:r>
            <a:r>
              <a:rPr lang="it-IT" sz="2000" b="1" dirty="0">
                <a:solidFill>
                  <a:schemeClr val="tx1"/>
                </a:solidFill>
              </a:rPr>
              <a:t>.</a:t>
            </a:r>
          </a:p>
        </p:txBody>
      </p:sp>
    </p:spTree>
    <p:extLst>
      <p:ext uri="{BB962C8B-B14F-4D97-AF65-F5344CB8AC3E}">
        <p14:creationId xmlns:p14="http://schemas.microsoft.com/office/powerpoint/2010/main" val="398075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97921" y="296091"/>
            <a:ext cx="8915400" cy="5615131"/>
          </a:xfrm>
        </p:spPr>
        <p:txBody>
          <a:bodyPr>
            <a:normAutofit/>
          </a:bodyPr>
          <a:lstStyle/>
          <a:p>
            <a:r>
              <a:rPr lang="en-US" sz="2000" b="1" dirty="0">
                <a:solidFill>
                  <a:schemeClr val="tx1"/>
                </a:solidFill>
              </a:rPr>
              <a:t>The modern equation of roots and options, from which we have learned how to think social transformation, is undergoing a process of profound destabilization that seems to be irreversible. Such destabilization presents itself under three main forms: the turbulence of scales, the explosion of roots and options, and the interchangeability of roots and options.</a:t>
            </a:r>
          </a:p>
          <a:p>
            <a:r>
              <a:rPr lang="en-US" sz="2000" b="1" dirty="0">
                <a:solidFill>
                  <a:schemeClr val="tx1"/>
                </a:solidFill>
              </a:rPr>
              <a:t>A future for the past? We must start from the verification that the theory of history of modernity is untenable and that, for that reason, it is necessary to replace it with another, one capable of helping us by strengthening our </a:t>
            </a:r>
            <a:r>
              <a:rPr lang="it-IT" sz="2000" b="1" dirty="0" err="1">
                <a:solidFill>
                  <a:schemeClr val="tx1"/>
                </a:solidFill>
              </a:rPr>
              <a:t>emancipatory</a:t>
            </a:r>
            <a:r>
              <a:rPr lang="it-IT" sz="2000" b="1" dirty="0">
                <a:solidFill>
                  <a:schemeClr val="tx1"/>
                </a:solidFill>
              </a:rPr>
              <a:t> </a:t>
            </a:r>
            <a:r>
              <a:rPr lang="it-IT" sz="2000" b="1" dirty="0" err="1">
                <a:solidFill>
                  <a:schemeClr val="tx1"/>
                </a:solidFill>
              </a:rPr>
              <a:t>energies</a:t>
            </a:r>
            <a:r>
              <a:rPr lang="it-IT" sz="2000" b="1" dirty="0">
                <a:solidFill>
                  <a:schemeClr val="tx1"/>
                </a:solidFill>
              </a:rPr>
              <a:t>. </a:t>
            </a:r>
            <a:r>
              <a:rPr lang="en-US" sz="2000" b="1" dirty="0">
                <a:solidFill>
                  <a:schemeClr val="tx1"/>
                </a:solidFill>
              </a:rPr>
              <a:t>Since the theory of history of modernity was entirely oriented toward the future, the past remained underrepresented and </a:t>
            </a:r>
            <a:r>
              <a:rPr lang="en-US" sz="2000" b="1" dirty="0" err="1">
                <a:solidFill>
                  <a:schemeClr val="tx1"/>
                </a:solidFill>
              </a:rPr>
              <a:t>undercodified</a:t>
            </a:r>
            <a:r>
              <a:rPr lang="en-US" sz="2000" b="1" dirty="0">
                <a:solidFill>
                  <a:schemeClr val="tx1"/>
                </a:solidFill>
              </a:rPr>
              <a:t>. The dilemma of our time is that not even the fact that the future is discredited makes it possible, within this theory, to revive the past.</a:t>
            </a:r>
          </a:p>
          <a:p>
            <a:r>
              <a:rPr lang="en-US" sz="2000" b="1" dirty="0">
                <a:solidFill>
                  <a:schemeClr val="tx1"/>
                </a:solidFill>
              </a:rPr>
              <a:t>Our task consists of </a:t>
            </a:r>
            <a:r>
              <a:rPr lang="en-US" sz="2000" b="1" u="sng" dirty="0">
                <a:solidFill>
                  <a:schemeClr val="tx1"/>
                </a:solidFill>
              </a:rPr>
              <a:t>reinventing the past in such a way as to make it recapture the capacity for the irruption of the new</a:t>
            </a:r>
            <a:r>
              <a:rPr lang="en-US" sz="2000" b="1" dirty="0">
                <a:solidFill>
                  <a:schemeClr val="tx1"/>
                </a:solidFill>
              </a:rPr>
              <a:t> (Walter Benjamin and Ernst Bloch).</a:t>
            </a:r>
            <a:endParaRPr lang="it-IT" sz="2000" b="1" dirty="0">
              <a:solidFill>
                <a:schemeClr val="tx1"/>
              </a:solidFill>
            </a:endParaRPr>
          </a:p>
        </p:txBody>
      </p:sp>
    </p:spTree>
    <p:extLst>
      <p:ext uri="{BB962C8B-B14F-4D97-AF65-F5344CB8AC3E}">
        <p14:creationId xmlns:p14="http://schemas.microsoft.com/office/powerpoint/2010/main" val="274958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96091"/>
            <a:ext cx="8915400" cy="6209212"/>
          </a:xfrm>
        </p:spPr>
        <p:txBody>
          <a:bodyPr>
            <a:normAutofit lnSpcReduction="10000"/>
          </a:bodyPr>
          <a:lstStyle/>
          <a:p>
            <a:r>
              <a:rPr lang="en-US" sz="2000" b="1" dirty="0">
                <a:solidFill>
                  <a:schemeClr val="tx1"/>
                </a:solidFill>
              </a:rPr>
              <a:t>The past becomes a fore-reason of our rage and nonconformity. In lieu of a neutralized past, we need a past as irretrievable loss resulting from human initiatives that had a choice of alternatives, that is, a past of empowering memories, one revived for us by the suffering and oppression caused in the presence of other alternatives that could have avoided </a:t>
            </a:r>
            <a:r>
              <a:rPr lang="it-IT" sz="2000" b="1" dirty="0" err="1">
                <a:solidFill>
                  <a:schemeClr val="tx1"/>
                </a:solidFill>
              </a:rPr>
              <a:t>them</a:t>
            </a:r>
            <a:r>
              <a:rPr lang="it-IT" sz="2000" b="1" dirty="0">
                <a:solidFill>
                  <a:schemeClr val="tx1"/>
                </a:solidFill>
              </a:rPr>
              <a:t>.</a:t>
            </a:r>
          </a:p>
          <a:p>
            <a:r>
              <a:rPr lang="it-IT" sz="2000" b="1" dirty="0" err="1">
                <a:solidFill>
                  <a:schemeClr val="tx1"/>
                </a:solidFill>
              </a:rPr>
              <a:t>We</a:t>
            </a:r>
            <a:r>
              <a:rPr lang="it-IT" sz="2000" b="1" dirty="0">
                <a:solidFill>
                  <a:schemeClr val="tx1"/>
                </a:solidFill>
              </a:rPr>
              <a:t> </a:t>
            </a:r>
            <a:r>
              <a:rPr lang="it-IT" sz="2000" b="1" dirty="0" err="1">
                <a:solidFill>
                  <a:schemeClr val="tx1"/>
                </a:solidFill>
              </a:rPr>
              <a:t>have</a:t>
            </a:r>
            <a:r>
              <a:rPr lang="it-IT" sz="2000" b="1" dirty="0">
                <a:solidFill>
                  <a:schemeClr val="tx1"/>
                </a:solidFill>
              </a:rPr>
              <a:t> </a:t>
            </a:r>
            <a:r>
              <a:rPr lang="it-IT" sz="2000" b="1" dirty="0" err="1">
                <a:solidFill>
                  <a:schemeClr val="tx1"/>
                </a:solidFill>
              </a:rPr>
              <a:t>lost</a:t>
            </a:r>
            <a:r>
              <a:rPr lang="it-IT" sz="2000" b="1" dirty="0">
                <a:solidFill>
                  <a:schemeClr val="tx1"/>
                </a:solidFill>
              </a:rPr>
              <a:t> the </a:t>
            </a:r>
            <a:r>
              <a:rPr lang="en-US" sz="2000" b="1" dirty="0">
                <a:solidFill>
                  <a:schemeClr val="tx1"/>
                </a:solidFill>
              </a:rPr>
              <a:t>capacity for rage and amazement vis-à-vis the grotesque realism of what is accepted only because it exists. We have lost the spirit of sacrifice. In order to retrieve them both, we need to reinvent the past as negativity, as a product of human initiative, and on that basis to construct new, powerful interrogations and passionate stands capable of inexhaustible </a:t>
            </a:r>
            <a:r>
              <a:rPr lang="it-IT" sz="2000" b="1" dirty="0" err="1">
                <a:solidFill>
                  <a:schemeClr val="tx1"/>
                </a:solidFill>
              </a:rPr>
              <a:t>meanings</a:t>
            </a:r>
            <a:r>
              <a:rPr lang="it-IT" sz="2000" b="1" dirty="0">
                <a:solidFill>
                  <a:schemeClr val="tx1"/>
                </a:solidFill>
              </a:rPr>
              <a:t>.</a:t>
            </a:r>
          </a:p>
          <a:p>
            <a:r>
              <a:rPr lang="en-US" sz="2000" b="1" dirty="0">
                <a:solidFill>
                  <a:schemeClr val="tx1"/>
                </a:solidFill>
              </a:rPr>
              <a:t>Under the conditions of the present time, such irruption will only occur if powerful interrogations translate themselves into </a:t>
            </a:r>
            <a:r>
              <a:rPr lang="en-US" sz="2000" b="1" u="sng" dirty="0">
                <a:solidFill>
                  <a:schemeClr val="tx1"/>
                </a:solidFill>
              </a:rPr>
              <a:t>destabilizing images</a:t>
            </a:r>
            <a:r>
              <a:rPr lang="en-US" sz="2000" b="1" dirty="0">
                <a:solidFill>
                  <a:schemeClr val="tx1"/>
                </a:solidFill>
              </a:rPr>
              <a:t>. Only destabilizing images can give back to us our capacity for wonder and outrage. To the extent that the past stops being automatically redeemed by the future, human suffering and the exploitation and oppression that inhabit it become a merciless commentary on the present time; they become unforgivable because they are still taking place, whereas they could have been prevented by human </a:t>
            </a:r>
            <a:r>
              <a:rPr lang="it-IT" sz="2000" b="1" dirty="0" err="1">
                <a:solidFill>
                  <a:schemeClr val="tx1"/>
                </a:solidFill>
              </a:rPr>
              <a:t>initiative</a:t>
            </a:r>
            <a:r>
              <a:rPr lang="it-IT" sz="2000" b="1" dirty="0">
                <a:solidFill>
                  <a:schemeClr val="tx1"/>
                </a:solidFill>
              </a:rPr>
              <a:t>.</a:t>
            </a:r>
          </a:p>
        </p:txBody>
      </p:sp>
    </p:spTree>
    <p:extLst>
      <p:ext uri="{BB962C8B-B14F-4D97-AF65-F5344CB8AC3E}">
        <p14:creationId xmlns:p14="http://schemas.microsoft.com/office/powerpoint/2010/main" val="256985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313509"/>
            <a:ext cx="8915400" cy="6305005"/>
          </a:xfrm>
        </p:spPr>
        <p:txBody>
          <a:bodyPr>
            <a:normAutofit/>
          </a:bodyPr>
          <a:lstStyle/>
          <a:p>
            <a:r>
              <a:rPr lang="en-US" sz="2000" b="1" dirty="0">
                <a:solidFill>
                  <a:schemeClr val="tx1"/>
                </a:solidFill>
              </a:rPr>
              <a:t>Images are destabilizing only to the extent that everything depends on us, and everything could be different and better. Human initiative, then, rather than any abstract idea of progress.</a:t>
            </a:r>
          </a:p>
          <a:p>
            <a:r>
              <a:rPr lang="en-US" sz="2000" b="1" dirty="0">
                <a:solidFill>
                  <a:schemeClr val="tx1"/>
                </a:solidFill>
              </a:rPr>
              <a:t>Destabilizing images will be efficacious only if they are amply shared. So, how to interrogate so that the interrogation is more shared than the answers to it? At the present moment within Western culture today powerful interrogations, in order to be widely shared, must address as much what unites us as what separates us. </a:t>
            </a:r>
            <a:r>
              <a:rPr lang="it-IT" sz="2000" b="1" dirty="0">
                <a:solidFill>
                  <a:schemeClr val="tx1"/>
                </a:solidFill>
              </a:rPr>
              <a:t>Once the </a:t>
            </a:r>
            <a:r>
              <a:rPr lang="it-IT" sz="2000" b="1" dirty="0" err="1">
                <a:solidFill>
                  <a:schemeClr val="tx1"/>
                </a:solidFill>
              </a:rPr>
              <a:t>causes</a:t>
            </a:r>
            <a:r>
              <a:rPr lang="it-IT" sz="2000" b="1" dirty="0">
                <a:solidFill>
                  <a:schemeClr val="tx1"/>
                </a:solidFill>
              </a:rPr>
              <a:t> of </a:t>
            </a:r>
            <a:r>
              <a:rPr lang="en-US" sz="2000" b="1" dirty="0">
                <a:solidFill>
                  <a:schemeClr val="tx1"/>
                </a:solidFill>
              </a:rPr>
              <a:t>separation are identified, it is necessary to focus on uniting by going to the roots of such separation.</a:t>
            </a:r>
          </a:p>
          <a:p>
            <a:r>
              <a:rPr lang="en-US" sz="2000" b="1" dirty="0">
                <a:solidFill>
                  <a:schemeClr val="tx1"/>
                </a:solidFill>
              </a:rPr>
              <a:t>Uniting can only be brought about on the basis of a radical inquiry into the epistemological, political, cultural, and historical conditions that ground and promote separation.</a:t>
            </a:r>
          </a:p>
          <a:p>
            <a:r>
              <a:rPr lang="en-US" sz="2000" b="1" dirty="0">
                <a:solidFill>
                  <a:schemeClr val="tx1"/>
                </a:solidFill>
              </a:rPr>
              <a:t>Do we have a common heritage? The archetypal dimension of the common heritage of humankind is that, long before it was formulated, this idea already represented the dialectics of communication between the parts and the whole at a moment in which the abyssal thinking underlying Western modernity and its colonialist constitution was still a problem rather than a solution.</a:t>
            </a:r>
            <a:endParaRPr lang="it-IT" sz="2000" b="1" dirty="0">
              <a:solidFill>
                <a:schemeClr val="tx1"/>
              </a:solidFill>
            </a:endParaRPr>
          </a:p>
        </p:txBody>
      </p:sp>
    </p:spTree>
    <p:extLst>
      <p:ext uri="{BB962C8B-B14F-4D97-AF65-F5344CB8AC3E}">
        <p14:creationId xmlns:p14="http://schemas.microsoft.com/office/powerpoint/2010/main" val="1344160444"/>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105</TotalTime>
  <Words>1321</Words>
  <Application>Microsoft Office PowerPoint</Application>
  <PresentationFormat>Widescreen</PresentationFormat>
  <Paragraphs>23</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Century Gothic</vt:lpstr>
      <vt:lpstr>Wingdings 3</vt:lpstr>
      <vt:lpstr>Filo</vt:lpstr>
      <vt:lpstr>A future for the past: the political meaning of history</vt:lpstr>
      <vt:lpstr>The failure of "progress" and "universalism"</vt:lpstr>
      <vt:lpstr>Presentazione standard di PowerPoint</vt:lpstr>
      <vt:lpstr>Presentazione standard di PowerPoint</vt:lpstr>
      <vt:lpstr>Social emancipation and the reinvention of the past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future for the past: the political meaning of history</dc:title>
  <dc:creator>Hewlett-Packard Company</dc:creator>
  <cp:lastModifiedBy>Farnesi Camellone Mauro</cp:lastModifiedBy>
  <cp:revision>13</cp:revision>
  <dcterms:created xsi:type="dcterms:W3CDTF">2019-05-21T08:19:58Z</dcterms:created>
  <dcterms:modified xsi:type="dcterms:W3CDTF">2021-12-06T08:31:12Z</dcterms:modified>
</cp:coreProperties>
</file>