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1" r:id="rId10"/>
    <p:sldId id="262" r:id="rId11"/>
    <p:sldId id="263" r:id="rId12"/>
    <p:sldId id="264" r:id="rId13"/>
    <p:sldId id="26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D53A68A-5593-4530-B150-57719CD5D06E}" v="41" dt="2022-01-14T12:46:35.52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69" autoAdjust="0"/>
    <p:restoredTop sz="94660"/>
  </p:normalViewPr>
  <p:slideViewPr>
    <p:cSldViewPr snapToGrid="0">
      <p:cViewPr varScale="1">
        <p:scale>
          <a:sx n="80" d="100"/>
          <a:sy n="80" d="100"/>
        </p:scale>
        <p:origin x="62" y="18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CDACD-C154-4F4E-932A-D70A682A43B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6462439-50A1-4FE0-8250-8A28742E88A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DDF893C-670C-4CB6-B3A7-1EE37EBF33B2}"/>
              </a:ext>
            </a:extLst>
          </p:cNvPr>
          <p:cNvSpPr>
            <a:spLocks noGrp="1"/>
          </p:cNvSpPr>
          <p:nvPr>
            <p:ph type="dt" sz="half" idx="10"/>
          </p:nvPr>
        </p:nvSpPr>
        <p:spPr/>
        <p:txBody>
          <a:bodyPr/>
          <a:lstStyle/>
          <a:p>
            <a:fld id="{0465C81B-1C3B-4966-A43A-1A24842803B1}" type="datetimeFigureOut">
              <a:rPr lang="en-GB" smtClean="0"/>
              <a:t>13/01/2022</a:t>
            </a:fld>
            <a:endParaRPr lang="en-GB"/>
          </a:p>
        </p:txBody>
      </p:sp>
      <p:sp>
        <p:nvSpPr>
          <p:cNvPr id="5" name="Footer Placeholder 4">
            <a:extLst>
              <a:ext uri="{FF2B5EF4-FFF2-40B4-BE49-F238E27FC236}">
                <a16:creationId xmlns:a16="http://schemas.microsoft.com/office/drawing/2014/main" id="{3183898A-8C86-4D63-8033-B24A22ECE71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CDE6091-A197-481E-BD9A-05027E2AD5D1}"/>
              </a:ext>
            </a:extLst>
          </p:cNvPr>
          <p:cNvSpPr>
            <a:spLocks noGrp="1"/>
          </p:cNvSpPr>
          <p:nvPr>
            <p:ph type="sldNum" sz="quarter" idx="12"/>
          </p:nvPr>
        </p:nvSpPr>
        <p:spPr/>
        <p:txBody>
          <a:bodyPr/>
          <a:lstStyle/>
          <a:p>
            <a:fld id="{88DE7850-52E6-4F47-934E-2D461A635FBD}" type="slidenum">
              <a:rPr lang="en-GB" smtClean="0"/>
              <a:t>‹#›</a:t>
            </a:fld>
            <a:endParaRPr lang="en-GB"/>
          </a:p>
        </p:txBody>
      </p:sp>
    </p:spTree>
    <p:extLst>
      <p:ext uri="{BB962C8B-B14F-4D97-AF65-F5344CB8AC3E}">
        <p14:creationId xmlns:p14="http://schemas.microsoft.com/office/powerpoint/2010/main" val="2563003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15058-3AF6-43EF-A727-C8C4231FEAF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D215B90-CF14-4F6E-8A2C-53520541D3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1245F79-ABEA-4970-82C8-87AC21C59945}"/>
              </a:ext>
            </a:extLst>
          </p:cNvPr>
          <p:cNvSpPr>
            <a:spLocks noGrp="1"/>
          </p:cNvSpPr>
          <p:nvPr>
            <p:ph type="dt" sz="half" idx="10"/>
          </p:nvPr>
        </p:nvSpPr>
        <p:spPr/>
        <p:txBody>
          <a:bodyPr/>
          <a:lstStyle/>
          <a:p>
            <a:fld id="{0465C81B-1C3B-4966-A43A-1A24842803B1}" type="datetimeFigureOut">
              <a:rPr lang="en-GB" smtClean="0"/>
              <a:t>13/01/2022</a:t>
            </a:fld>
            <a:endParaRPr lang="en-GB"/>
          </a:p>
        </p:txBody>
      </p:sp>
      <p:sp>
        <p:nvSpPr>
          <p:cNvPr id="5" name="Footer Placeholder 4">
            <a:extLst>
              <a:ext uri="{FF2B5EF4-FFF2-40B4-BE49-F238E27FC236}">
                <a16:creationId xmlns:a16="http://schemas.microsoft.com/office/drawing/2014/main" id="{2E7842FE-8B76-4270-85F7-BB86B1BEDD9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D553EBB-03C2-4661-9A05-221B1A5C6DF2}"/>
              </a:ext>
            </a:extLst>
          </p:cNvPr>
          <p:cNvSpPr>
            <a:spLocks noGrp="1"/>
          </p:cNvSpPr>
          <p:nvPr>
            <p:ph type="sldNum" sz="quarter" idx="12"/>
          </p:nvPr>
        </p:nvSpPr>
        <p:spPr/>
        <p:txBody>
          <a:bodyPr/>
          <a:lstStyle/>
          <a:p>
            <a:fld id="{88DE7850-52E6-4F47-934E-2D461A635FBD}" type="slidenum">
              <a:rPr lang="en-GB" smtClean="0"/>
              <a:t>‹#›</a:t>
            </a:fld>
            <a:endParaRPr lang="en-GB"/>
          </a:p>
        </p:txBody>
      </p:sp>
    </p:spTree>
    <p:extLst>
      <p:ext uri="{BB962C8B-B14F-4D97-AF65-F5344CB8AC3E}">
        <p14:creationId xmlns:p14="http://schemas.microsoft.com/office/powerpoint/2010/main" val="28374824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A510EA2-1703-48FB-952B-DF3ACC5E2F0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DE083AE-382C-44B1-B5C2-D0B39125E55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1CA0661-4623-48C4-A2C0-5F293D8E5642}"/>
              </a:ext>
            </a:extLst>
          </p:cNvPr>
          <p:cNvSpPr>
            <a:spLocks noGrp="1"/>
          </p:cNvSpPr>
          <p:nvPr>
            <p:ph type="dt" sz="half" idx="10"/>
          </p:nvPr>
        </p:nvSpPr>
        <p:spPr/>
        <p:txBody>
          <a:bodyPr/>
          <a:lstStyle/>
          <a:p>
            <a:fld id="{0465C81B-1C3B-4966-A43A-1A24842803B1}" type="datetimeFigureOut">
              <a:rPr lang="en-GB" smtClean="0"/>
              <a:t>13/01/2022</a:t>
            </a:fld>
            <a:endParaRPr lang="en-GB"/>
          </a:p>
        </p:txBody>
      </p:sp>
      <p:sp>
        <p:nvSpPr>
          <p:cNvPr id="5" name="Footer Placeholder 4">
            <a:extLst>
              <a:ext uri="{FF2B5EF4-FFF2-40B4-BE49-F238E27FC236}">
                <a16:creationId xmlns:a16="http://schemas.microsoft.com/office/drawing/2014/main" id="{4B06C9D3-A770-425F-812F-9548A371221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42D941A-7C35-4510-A4AC-63F4CE517D4A}"/>
              </a:ext>
            </a:extLst>
          </p:cNvPr>
          <p:cNvSpPr>
            <a:spLocks noGrp="1"/>
          </p:cNvSpPr>
          <p:nvPr>
            <p:ph type="sldNum" sz="quarter" idx="12"/>
          </p:nvPr>
        </p:nvSpPr>
        <p:spPr/>
        <p:txBody>
          <a:bodyPr/>
          <a:lstStyle/>
          <a:p>
            <a:fld id="{88DE7850-52E6-4F47-934E-2D461A635FBD}" type="slidenum">
              <a:rPr lang="en-GB" smtClean="0"/>
              <a:t>‹#›</a:t>
            </a:fld>
            <a:endParaRPr lang="en-GB"/>
          </a:p>
        </p:txBody>
      </p:sp>
    </p:spTree>
    <p:extLst>
      <p:ext uri="{BB962C8B-B14F-4D97-AF65-F5344CB8AC3E}">
        <p14:creationId xmlns:p14="http://schemas.microsoft.com/office/powerpoint/2010/main" val="1823845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01EFA8-0740-4C32-A441-4EDD3638412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0F57EAC-6E2D-4B39-8F22-B71D81CB6C3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8525571-81B3-48D8-8935-A45A3DF55D36}"/>
              </a:ext>
            </a:extLst>
          </p:cNvPr>
          <p:cNvSpPr>
            <a:spLocks noGrp="1"/>
          </p:cNvSpPr>
          <p:nvPr>
            <p:ph type="dt" sz="half" idx="10"/>
          </p:nvPr>
        </p:nvSpPr>
        <p:spPr/>
        <p:txBody>
          <a:bodyPr/>
          <a:lstStyle/>
          <a:p>
            <a:fld id="{0465C81B-1C3B-4966-A43A-1A24842803B1}" type="datetimeFigureOut">
              <a:rPr lang="en-GB" smtClean="0"/>
              <a:t>13/01/2022</a:t>
            </a:fld>
            <a:endParaRPr lang="en-GB"/>
          </a:p>
        </p:txBody>
      </p:sp>
      <p:sp>
        <p:nvSpPr>
          <p:cNvPr id="5" name="Footer Placeholder 4">
            <a:extLst>
              <a:ext uri="{FF2B5EF4-FFF2-40B4-BE49-F238E27FC236}">
                <a16:creationId xmlns:a16="http://schemas.microsoft.com/office/drawing/2014/main" id="{1D4585F5-FF7F-49A1-A5C4-008B369A5D1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60A4A79-8F23-4D88-BD95-53390F373E1D}"/>
              </a:ext>
            </a:extLst>
          </p:cNvPr>
          <p:cNvSpPr>
            <a:spLocks noGrp="1"/>
          </p:cNvSpPr>
          <p:nvPr>
            <p:ph type="sldNum" sz="quarter" idx="12"/>
          </p:nvPr>
        </p:nvSpPr>
        <p:spPr/>
        <p:txBody>
          <a:bodyPr/>
          <a:lstStyle/>
          <a:p>
            <a:fld id="{88DE7850-52E6-4F47-934E-2D461A635FBD}" type="slidenum">
              <a:rPr lang="en-GB" smtClean="0"/>
              <a:t>‹#›</a:t>
            </a:fld>
            <a:endParaRPr lang="en-GB"/>
          </a:p>
        </p:txBody>
      </p:sp>
    </p:spTree>
    <p:extLst>
      <p:ext uri="{BB962C8B-B14F-4D97-AF65-F5344CB8AC3E}">
        <p14:creationId xmlns:p14="http://schemas.microsoft.com/office/powerpoint/2010/main" val="3327537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D6061F-2877-4D50-B754-42B23A18639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57A1198-C977-49AC-A1A5-11F282E8854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773C60F-B66E-4BDF-9D1B-0B67EF51A5FB}"/>
              </a:ext>
            </a:extLst>
          </p:cNvPr>
          <p:cNvSpPr>
            <a:spLocks noGrp="1"/>
          </p:cNvSpPr>
          <p:nvPr>
            <p:ph type="dt" sz="half" idx="10"/>
          </p:nvPr>
        </p:nvSpPr>
        <p:spPr/>
        <p:txBody>
          <a:bodyPr/>
          <a:lstStyle/>
          <a:p>
            <a:fld id="{0465C81B-1C3B-4966-A43A-1A24842803B1}" type="datetimeFigureOut">
              <a:rPr lang="en-GB" smtClean="0"/>
              <a:t>13/01/2022</a:t>
            </a:fld>
            <a:endParaRPr lang="en-GB"/>
          </a:p>
        </p:txBody>
      </p:sp>
      <p:sp>
        <p:nvSpPr>
          <p:cNvPr id="5" name="Footer Placeholder 4">
            <a:extLst>
              <a:ext uri="{FF2B5EF4-FFF2-40B4-BE49-F238E27FC236}">
                <a16:creationId xmlns:a16="http://schemas.microsoft.com/office/drawing/2014/main" id="{908E365B-6AF8-41E4-BF29-BF948018E59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BFCF916-80B9-4EC8-8FCF-206B94644501}"/>
              </a:ext>
            </a:extLst>
          </p:cNvPr>
          <p:cNvSpPr>
            <a:spLocks noGrp="1"/>
          </p:cNvSpPr>
          <p:nvPr>
            <p:ph type="sldNum" sz="quarter" idx="12"/>
          </p:nvPr>
        </p:nvSpPr>
        <p:spPr/>
        <p:txBody>
          <a:bodyPr/>
          <a:lstStyle/>
          <a:p>
            <a:fld id="{88DE7850-52E6-4F47-934E-2D461A635FBD}" type="slidenum">
              <a:rPr lang="en-GB" smtClean="0"/>
              <a:t>‹#›</a:t>
            </a:fld>
            <a:endParaRPr lang="en-GB"/>
          </a:p>
        </p:txBody>
      </p:sp>
    </p:spTree>
    <p:extLst>
      <p:ext uri="{BB962C8B-B14F-4D97-AF65-F5344CB8AC3E}">
        <p14:creationId xmlns:p14="http://schemas.microsoft.com/office/powerpoint/2010/main" val="2559708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2A466-B28D-4C1C-B82F-CD03368E378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72960A3-93DC-4184-B05B-F83009F659A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2D6341B-C0DD-4D7D-9219-583A20FBE98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E5A5E1E-7717-471B-B0BB-E124DFD0EB73}"/>
              </a:ext>
            </a:extLst>
          </p:cNvPr>
          <p:cNvSpPr>
            <a:spLocks noGrp="1"/>
          </p:cNvSpPr>
          <p:nvPr>
            <p:ph type="dt" sz="half" idx="10"/>
          </p:nvPr>
        </p:nvSpPr>
        <p:spPr/>
        <p:txBody>
          <a:bodyPr/>
          <a:lstStyle/>
          <a:p>
            <a:fld id="{0465C81B-1C3B-4966-A43A-1A24842803B1}" type="datetimeFigureOut">
              <a:rPr lang="en-GB" smtClean="0"/>
              <a:t>13/01/2022</a:t>
            </a:fld>
            <a:endParaRPr lang="en-GB"/>
          </a:p>
        </p:txBody>
      </p:sp>
      <p:sp>
        <p:nvSpPr>
          <p:cNvPr id="6" name="Footer Placeholder 5">
            <a:extLst>
              <a:ext uri="{FF2B5EF4-FFF2-40B4-BE49-F238E27FC236}">
                <a16:creationId xmlns:a16="http://schemas.microsoft.com/office/drawing/2014/main" id="{29E3E86D-B4FE-4A68-BA0B-73B98FFC6AC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AB84EFF-4E2B-4763-8A6F-C447789A8DF7}"/>
              </a:ext>
            </a:extLst>
          </p:cNvPr>
          <p:cNvSpPr>
            <a:spLocks noGrp="1"/>
          </p:cNvSpPr>
          <p:nvPr>
            <p:ph type="sldNum" sz="quarter" idx="12"/>
          </p:nvPr>
        </p:nvSpPr>
        <p:spPr/>
        <p:txBody>
          <a:bodyPr/>
          <a:lstStyle/>
          <a:p>
            <a:fld id="{88DE7850-52E6-4F47-934E-2D461A635FBD}" type="slidenum">
              <a:rPr lang="en-GB" smtClean="0"/>
              <a:t>‹#›</a:t>
            </a:fld>
            <a:endParaRPr lang="en-GB"/>
          </a:p>
        </p:txBody>
      </p:sp>
    </p:spTree>
    <p:extLst>
      <p:ext uri="{BB962C8B-B14F-4D97-AF65-F5344CB8AC3E}">
        <p14:creationId xmlns:p14="http://schemas.microsoft.com/office/powerpoint/2010/main" val="18201800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063E4-344A-42DA-8F0B-F0B07286ECB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8C36B3F-286C-4755-97BC-F6D4266FFC0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B964EFD-7126-4824-9E81-0EAFE49FC82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F0F63D0-9818-4A6F-A6A5-A7C0D110DB2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22D8528-DB02-44FB-AFE3-E9E0E01B97E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4614A24-13E3-4559-BABF-3A5AA46B6D18}"/>
              </a:ext>
            </a:extLst>
          </p:cNvPr>
          <p:cNvSpPr>
            <a:spLocks noGrp="1"/>
          </p:cNvSpPr>
          <p:nvPr>
            <p:ph type="dt" sz="half" idx="10"/>
          </p:nvPr>
        </p:nvSpPr>
        <p:spPr/>
        <p:txBody>
          <a:bodyPr/>
          <a:lstStyle/>
          <a:p>
            <a:fld id="{0465C81B-1C3B-4966-A43A-1A24842803B1}" type="datetimeFigureOut">
              <a:rPr lang="en-GB" smtClean="0"/>
              <a:t>13/01/2022</a:t>
            </a:fld>
            <a:endParaRPr lang="en-GB"/>
          </a:p>
        </p:txBody>
      </p:sp>
      <p:sp>
        <p:nvSpPr>
          <p:cNvPr id="8" name="Footer Placeholder 7">
            <a:extLst>
              <a:ext uri="{FF2B5EF4-FFF2-40B4-BE49-F238E27FC236}">
                <a16:creationId xmlns:a16="http://schemas.microsoft.com/office/drawing/2014/main" id="{6FE7B1C6-51A0-4AA5-B796-A845B3D254C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D9A873F-4466-49E9-A5A5-E87690ADB13E}"/>
              </a:ext>
            </a:extLst>
          </p:cNvPr>
          <p:cNvSpPr>
            <a:spLocks noGrp="1"/>
          </p:cNvSpPr>
          <p:nvPr>
            <p:ph type="sldNum" sz="quarter" idx="12"/>
          </p:nvPr>
        </p:nvSpPr>
        <p:spPr/>
        <p:txBody>
          <a:bodyPr/>
          <a:lstStyle/>
          <a:p>
            <a:fld id="{88DE7850-52E6-4F47-934E-2D461A635FBD}" type="slidenum">
              <a:rPr lang="en-GB" smtClean="0"/>
              <a:t>‹#›</a:t>
            </a:fld>
            <a:endParaRPr lang="en-GB"/>
          </a:p>
        </p:txBody>
      </p:sp>
    </p:spTree>
    <p:extLst>
      <p:ext uri="{BB962C8B-B14F-4D97-AF65-F5344CB8AC3E}">
        <p14:creationId xmlns:p14="http://schemas.microsoft.com/office/powerpoint/2010/main" val="2965446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D7C9AF-4DA1-4CAE-BC28-5795420C672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47F7A67-F249-4FAB-B481-57BF85F8AE66}"/>
              </a:ext>
            </a:extLst>
          </p:cNvPr>
          <p:cNvSpPr>
            <a:spLocks noGrp="1"/>
          </p:cNvSpPr>
          <p:nvPr>
            <p:ph type="dt" sz="half" idx="10"/>
          </p:nvPr>
        </p:nvSpPr>
        <p:spPr/>
        <p:txBody>
          <a:bodyPr/>
          <a:lstStyle/>
          <a:p>
            <a:fld id="{0465C81B-1C3B-4966-A43A-1A24842803B1}" type="datetimeFigureOut">
              <a:rPr lang="en-GB" smtClean="0"/>
              <a:t>13/01/2022</a:t>
            </a:fld>
            <a:endParaRPr lang="en-GB"/>
          </a:p>
        </p:txBody>
      </p:sp>
      <p:sp>
        <p:nvSpPr>
          <p:cNvPr id="4" name="Footer Placeholder 3">
            <a:extLst>
              <a:ext uri="{FF2B5EF4-FFF2-40B4-BE49-F238E27FC236}">
                <a16:creationId xmlns:a16="http://schemas.microsoft.com/office/drawing/2014/main" id="{2F54123D-F081-44F6-83CB-307505E8088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B1A0561-D9E5-40C8-81D4-235798319490}"/>
              </a:ext>
            </a:extLst>
          </p:cNvPr>
          <p:cNvSpPr>
            <a:spLocks noGrp="1"/>
          </p:cNvSpPr>
          <p:nvPr>
            <p:ph type="sldNum" sz="quarter" idx="12"/>
          </p:nvPr>
        </p:nvSpPr>
        <p:spPr/>
        <p:txBody>
          <a:bodyPr/>
          <a:lstStyle/>
          <a:p>
            <a:fld id="{88DE7850-52E6-4F47-934E-2D461A635FBD}" type="slidenum">
              <a:rPr lang="en-GB" smtClean="0"/>
              <a:t>‹#›</a:t>
            </a:fld>
            <a:endParaRPr lang="en-GB"/>
          </a:p>
        </p:txBody>
      </p:sp>
    </p:spTree>
    <p:extLst>
      <p:ext uri="{BB962C8B-B14F-4D97-AF65-F5344CB8AC3E}">
        <p14:creationId xmlns:p14="http://schemas.microsoft.com/office/powerpoint/2010/main" val="2273379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75975AB-F371-41F6-86D7-DBBA279F9F4B}"/>
              </a:ext>
            </a:extLst>
          </p:cNvPr>
          <p:cNvSpPr>
            <a:spLocks noGrp="1"/>
          </p:cNvSpPr>
          <p:nvPr>
            <p:ph type="dt" sz="half" idx="10"/>
          </p:nvPr>
        </p:nvSpPr>
        <p:spPr/>
        <p:txBody>
          <a:bodyPr/>
          <a:lstStyle/>
          <a:p>
            <a:fld id="{0465C81B-1C3B-4966-A43A-1A24842803B1}" type="datetimeFigureOut">
              <a:rPr lang="en-GB" smtClean="0"/>
              <a:t>13/01/2022</a:t>
            </a:fld>
            <a:endParaRPr lang="en-GB"/>
          </a:p>
        </p:txBody>
      </p:sp>
      <p:sp>
        <p:nvSpPr>
          <p:cNvPr id="3" name="Footer Placeholder 2">
            <a:extLst>
              <a:ext uri="{FF2B5EF4-FFF2-40B4-BE49-F238E27FC236}">
                <a16:creationId xmlns:a16="http://schemas.microsoft.com/office/drawing/2014/main" id="{2E9EF0B5-D5A8-48D6-88E2-6ECC833271F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01EB2F1-3DE8-43BE-8583-F78BD5FFCA7D}"/>
              </a:ext>
            </a:extLst>
          </p:cNvPr>
          <p:cNvSpPr>
            <a:spLocks noGrp="1"/>
          </p:cNvSpPr>
          <p:nvPr>
            <p:ph type="sldNum" sz="quarter" idx="12"/>
          </p:nvPr>
        </p:nvSpPr>
        <p:spPr/>
        <p:txBody>
          <a:bodyPr/>
          <a:lstStyle/>
          <a:p>
            <a:fld id="{88DE7850-52E6-4F47-934E-2D461A635FBD}" type="slidenum">
              <a:rPr lang="en-GB" smtClean="0"/>
              <a:t>‹#›</a:t>
            </a:fld>
            <a:endParaRPr lang="en-GB"/>
          </a:p>
        </p:txBody>
      </p:sp>
    </p:spTree>
    <p:extLst>
      <p:ext uri="{BB962C8B-B14F-4D97-AF65-F5344CB8AC3E}">
        <p14:creationId xmlns:p14="http://schemas.microsoft.com/office/powerpoint/2010/main" val="3993768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41217-86E5-4BB3-BEAE-CA26AB3C274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E062CF5-2917-4C21-BF8C-FC834B71CE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F56BE75-9F9F-487F-94BD-CA3754E23A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72AFA8C-8B34-40A6-9B10-7A4F731C68BE}"/>
              </a:ext>
            </a:extLst>
          </p:cNvPr>
          <p:cNvSpPr>
            <a:spLocks noGrp="1"/>
          </p:cNvSpPr>
          <p:nvPr>
            <p:ph type="dt" sz="half" idx="10"/>
          </p:nvPr>
        </p:nvSpPr>
        <p:spPr/>
        <p:txBody>
          <a:bodyPr/>
          <a:lstStyle/>
          <a:p>
            <a:fld id="{0465C81B-1C3B-4966-A43A-1A24842803B1}" type="datetimeFigureOut">
              <a:rPr lang="en-GB" smtClean="0"/>
              <a:t>13/01/2022</a:t>
            </a:fld>
            <a:endParaRPr lang="en-GB"/>
          </a:p>
        </p:txBody>
      </p:sp>
      <p:sp>
        <p:nvSpPr>
          <p:cNvPr id="6" name="Footer Placeholder 5">
            <a:extLst>
              <a:ext uri="{FF2B5EF4-FFF2-40B4-BE49-F238E27FC236}">
                <a16:creationId xmlns:a16="http://schemas.microsoft.com/office/drawing/2014/main" id="{F175615A-2F49-4B2E-8BBE-F9A12405DBE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573E804-58C0-4A65-B0E6-E93E591508C8}"/>
              </a:ext>
            </a:extLst>
          </p:cNvPr>
          <p:cNvSpPr>
            <a:spLocks noGrp="1"/>
          </p:cNvSpPr>
          <p:nvPr>
            <p:ph type="sldNum" sz="quarter" idx="12"/>
          </p:nvPr>
        </p:nvSpPr>
        <p:spPr/>
        <p:txBody>
          <a:bodyPr/>
          <a:lstStyle/>
          <a:p>
            <a:fld id="{88DE7850-52E6-4F47-934E-2D461A635FBD}" type="slidenum">
              <a:rPr lang="en-GB" smtClean="0"/>
              <a:t>‹#›</a:t>
            </a:fld>
            <a:endParaRPr lang="en-GB"/>
          </a:p>
        </p:txBody>
      </p:sp>
    </p:spTree>
    <p:extLst>
      <p:ext uri="{BB962C8B-B14F-4D97-AF65-F5344CB8AC3E}">
        <p14:creationId xmlns:p14="http://schemas.microsoft.com/office/powerpoint/2010/main" val="257875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0EC5A-0FE6-4AE9-A9E0-B4E9CA48AE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FE8B9C0-B8F6-4496-84CB-0435BE33F1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BD8B33E-A3F3-4A56-BD38-71AC4BB221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A8DE3AC-03A6-4D14-99C9-8CEF36CC9348}"/>
              </a:ext>
            </a:extLst>
          </p:cNvPr>
          <p:cNvSpPr>
            <a:spLocks noGrp="1"/>
          </p:cNvSpPr>
          <p:nvPr>
            <p:ph type="dt" sz="half" idx="10"/>
          </p:nvPr>
        </p:nvSpPr>
        <p:spPr/>
        <p:txBody>
          <a:bodyPr/>
          <a:lstStyle/>
          <a:p>
            <a:fld id="{0465C81B-1C3B-4966-A43A-1A24842803B1}" type="datetimeFigureOut">
              <a:rPr lang="en-GB" smtClean="0"/>
              <a:t>13/01/2022</a:t>
            </a:fld>
            <a:endParaRPr lang="en-GB"/>
          </a:p>
        </p:txBody>
      </p:sp>
      <p:sp>
        <p:nvSpPr>
          <p:cNvPr id="6" name="Footer Placeholder 5">
            <a:extLst>
              <a:ext uri="{FF2B5EF4-FFF2-40B4-BE49-F238E27FC236}">
                <a16:creationId xmlns:a16="http://schemas.microsoft.com/office/drawing/2014/main" id="{886D1570-BBB3-415A-9468-FB57C31B936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475CE1A-56BE-492C-B1E5-6F4D597C65BA}"/>
              </a:ext>
            </a:extLst>
          </p:cNvPr>
          <p:cNvSpPr>
            <a:spLocks noGrp="1"/>
          </p:cNvSpPr>
          <p:nvPr>
            <p:ph type="sldNum" sz="quarter" idx="12"/>
          </p:nvPr>
        </p:nvSpPr>
        <p:spPr/>
        <p:txBody>
          <a:bodyPr/>
          <a:lstStyle/>
          <a:p>
            <a:fld id="{88DE7850-52E6-4F47-934E-2D461A635FBD}" type="slidenum">
              <a:rPr lang="en-GB" smtClean="0"/>
              <a:t>‹#›</a:t>
            </a:fld>
            <a:endParaRPr lang="en-GB"/>
          </a:p>
        </p:txBody>
      </p:sp>
    </p:spTree>
    <p:extLst>
      <p:ext uri="{BB962C8B-B14F-4D97-AF65-F5344CB8AC3E}">
        <p14:creationId xmlns:p14="http://schemas.microsoft.com/office/powerpoint/2010/main" val="2960932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60EEEB1-ED95-486E-93FD-9C4BD2C3F1F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7DEB6B1-02AA-4E45-A70E-9112DD5EDA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10AE96B-5193-4122-892F-7EE232AE91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65C81B-1C3B-4966-A43A-1A24842803B1}" type="datetimeFigureOut">
              <a:rPr lang="en-GB" smtClean="0"/>
              <a:t>13/01/2022</a:t>
            </a:fld>
            <a:endParaRPr lang="en-GB"/>
          </a:p>
        </p:txBody>
      </p:sp>
      <p:sp>
        <p:nvSpPr>
          <p:cNvPr id="5" name="Footer Placeholder 4">
            <a:extLst>
              <a:ext uri="{FF2B5EF4-FFF2-40B4-BE49-F238E27FC236}">
                <a16:creationId xmlns:a16="http://schemas.microsoft.com/office/drawing/2014/main" id="{0CCA3E85-FD6D-4134-BA73-0BBD9DD7715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9A3C1FC-415A-404F-B694-7ED99509FCD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DE7850-52E6-4F47-934E-2D461A635FBD}" type="slidenum">
              <a:rPr lang="en-GB" smtClean="0"/>
              <a:t>‹#›</a:t>
            </a:fld>
            <a:endParaRPr lang="en-GB"/>
          </a:p>
        </p:txBody>
      </p:sp>
    </p:spTree>
    <p:extLst>
      <p:ext uri="{BB962C8B-B14F-4D97-AF65-F5344CB8AC3E}">
        <p14:creationId xmlns:p14="http://schemas.microsoft.com/office/powerpoint/2010/main" val="30088708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4FB2F3E-259B-4650-B258-F09745BAA8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084C5BAC-71DF-48C0-AB51-699516D3BE5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a:noFill/>
        </p:grpSpPr>
        <p:sp>
          <p:nvSpPr>
            <p:cNvPr id="11" name="Freeform 5">
              <a:extLst>
                <a:ext uri="{FF2B5EF4-FFF2-40B4-BE49-F238E27FC236}">
                  <a16:creationId xmlns:a16="http://schemas.microsoft.com/office/drawing/2014/main" id="{6742FA10-28D2-4023-A08B-427E93706E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17000"/>
                </a:schemeClr>
              </a:solidFill>
              <a:prstDash val="solid"/>
              <a:miter lim="800000"/>
              <a:headEnd/>
              <a:tailEnd/>
            </a:ln>
          </p:spPr>
        </p:sp>
        <p:sp>
          <p:nvSpPr>
            <p:cNvPr id="12" name="Freeform 6">
              <a:extLst>
                <a:ext uri="{FF2B5EF4-FFF2-40B4-BE49-F238E27FC236}">
                  <a16:creationId xmlns:a16="http://schemas.microsoft.com/office/drawing/2014/main" id="{BC497CE0-1368-4C66-923F-CA97C35EDC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p:spPr>
        </p:sp>
        <p:sp>
          <p:nvSpPr>
            <p:cNvPr id="13" name="Freeform 7">
              <a:extLst>
                <a:ext uri="{FF2B5EF4-FFF2-40B4-BE49-F238E27FC236}">
                  <a16:creationId xmlns:a16="http://schemas.microsoft.com/office/drawing/2014/main" id="{F96D638D-D7BB-43E9-BC7A-6FBBDB507B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18000"/>
                </a:schemeClr>
              </a:solidFill>
              <a:prstDash val="dash"/>
              <a:miter lim="800000"/>
              <a:headEnd/>
              <a:tailEnd/>
            </a:ln>
          </p:spPr>
        </p:sp>
        <p:sp>
          <p:nvSpPr>
            <p:cNvPr id="14" name="Freeform 8">
              <a:extLst>
                <a:ext uri="{FF2B5EF4-FFF2-40B4-BE49-F238E27FC236}">
                  <a16:creationId xmlns:a16="http://schemas.microsoft.com/office/drawing/2014/main" id="{207DB018-8F92-42DF-A1CA-065C774E68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15000"/>
                </a:schemeClr>
              </a:solidFill>
              <a:prstDash val="solid"/>
              <a:miter lim="800000"/>
              <a:headEnd/>
              <a:tailEnd/>
            </a:ln>
          </p:spPr>
        </p:sp>
        <p:sp>
          <p:nvSpPr>
            <p:cNvPr id="15" name="Freeform 9">
              <a:extLst>
                <a:ext uri="{FF2B5EF4-FFF2-40B4-BE49-F238E27FC236}">
                  <a16:creationId xmlns:a16="http://schemas.microsoft.com/office/drawing/2014/main" id="{BB2A6006-A798-4927-B799-42A45D5B1F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15000"/>
                </a:schemeClr>
              </a:solidFill>
              <a:prstDash val="solid"/>
              <a:miter lim="800000"/>
              <a:headEnd/>
              <a:tailEnd/>
            </a:ln>
          </p:spPr>
        </p:sp>
        <p:sp>
          <p:nvSpPr>
            <p:cNvPr id="16" name="Freeform 10">
              <a:extLst>
                <a:ext uri="{FF2B5EF4-FFF2-40B4-BE49-F238E27FC236}">
                  <a16:creationId xmlns:a16="http://schemas.microsoft.com/office/drawing/2014/main" id="{3F6DB3F4-548A-4D02-A6CC-D5275E6C85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14000"/>
                </a:schemeClr>
              </a:solidFill>
              <a:prstDash val="solid"/>
              <a:miter lim="800000"/>
              <a:headEnd/>
              <a:tailEnd/>
            </a:ln>
          </p:spPr>
        </p:sp>
        <p:sp>
          <p:nvSpPr>
            <p:cNvPr id="17" name="Freeform 11">
              <a:extLst>
                <a:ext uri="{FF2B5EF4-FFF2-40B4-BE49-F238E27FC236}">
                  <a16:creationId xmlns:a16="http://schemas.microsoft.com/office/drawing/2014/main" id="{2D9F4A59-DDA2-427E-802B-9056AD99C0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13000"/>
                </a:schemeClr>
              </a:solidFill>
              <a:prstDash val="solid"/>
              <a:miter lim="800000"/>
              <a:headEnd/>
              <a:tailEnd/>
            </a:ln>
          </p:spPr>
        </p:sp>
        <p:sp>
          <p:nvSpPr>
            <p:cNvPr id="18" name="Freeform 12">
              <a:extLst>
                <a:ext uri="{FF2B5EF4-FFF2-40B4-BE49-F238E27FC236}">
                  <a16:creationId xmlns:a16="http://schemas.microsoft.com/office/drawing/2014/main" id="{BF086A79-DD15-4D5E-A197-9ADE0ACFD1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13000"/>
                </a:schemeClr>
              </a:solidFill>
              <a:prstDash val="solid"/>
              <a:miter lim="800000"/>
              <a:headEnd/>
              <a:tailEnd/>
            </a:ln>
          </p:spPr>
        </p:sp>
        <p:sp>
          <p:nvSpPr>
            <p:cNvPr id="19" name="Freeform 13">
              <a:extLst>
                <a:ext uri="{FF2B5EF4-FFF2-40B4-BE49-F238E27FC236}">
                  <a16:creationId xmlns:a16="http://schemas.microsoft.com/office/drawing/2014/main" id="{CCB86A9C-D602-4645-AF2E-7BADDF1E91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12000"/>
                </a:schemeClr>
              </a:solidFill>
              <a:prstDash val="dash"/>
              <a:miter lim="800000"/>
              <a:headEnd/>
              <a:tailEnd/>
            </a:ln>
          </p:spPr>
        </p:sp>
        <p:sp>
          <p:nvSpPr>
            <p:cNvPr id="20" name="Freeform 14">
              <a:extLst>
                <a:ext uri="{FF2B5EF4-FFF2-40B4-BE49-F238E27FC236}">
                  <a16:creationId xmlns:a16="http://schemas.microsoft.com/office/drawing/2014/main" id="{21C6649F-C4FA-423E-A09A-1B286FAE29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12000"/>
                </a:schemeClr>
              </a:solidFill>
              <a:prstDash val="dash"/>
              <a:miter lim="800000"/>
              <a:headEnd/>
              <a:tailEnd/>
            </a:ln>
          </p:spPr>
        </p:sp>
        <p:sp>
          <p:nvSpPr>
            <p:cNvPr id="21" name="Freeform 15">
              <a:extLst>
                <a:ext uri="{FF2B5EF4-FFF2-40B4-BE49-F238E27FC236}">
                  <a16:creationId xmlns:a16="http://schemas.microsoft.com/office/drawing/2014/main" id="{F00891A4-E0CB-4F23-AD2A-4A21087532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12000"/>
                </a:schemeClr>
              </a:solidFill>
              <a:prstDash val="dashDot"/>
              <a:miter lim="800000"/>
              <a:headEnd/>
              <a:tailEnd/>
            </a:ln>
          </p:spPr>
        </p:sp>
        <p:sp>
          <p:nvSpPr>
            <p:cNvPr id="22" name="Freeform 16">
              <a:extLst>
                <a:ext uri="{FF2B5EF4-FFF2-40B4-BE49-F238E27FC236}">
                  <a16:creationId xmlns:a16="http://schemas.microsoft.com/office/drawing/2014/main" id="{0688C71A-541C-4CD1-9821-92958FFC0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12000"/>
                </a:schemeClr>
              </a:solidFill>
              <a:prstDash val="dashDot"/>
              <a:miter lim="800000"/>
              <a:headEnd/>
              <a:tailEnd/>
            </a:ln>
          </p:spPr>
        </p:sp>
        <p:sp>
          <p:nvSpPr>
            <p:cNvPr id="23" name="Freeform 17">
              <a:extLst>
                <a:ext uri="{FF2B5EF4-FFF2-40B4-BE49-F238E27FC236}">
                  <a16:creationId xmlns:a16="http://schemas.microsoft.com/office/drawing/2014/main" id="{B5F5BDE4-42C0-4408-B6A9-B35D037F15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12000"/>
                </a:schemeClr>
              </a:solidFill>
              <a:prstDash val="solid"/>
              <a:miter lim="800000"/>
              <a:headEnd/>
              <a:tailEnd/>
            </a:ln>
          </p:spPr>
        </p:sp>
        <p:sp>
          <p:nvSpPr>
            <p:cNvPr id="24" name="Freeform 18">
              <a:extLst>
                <a:ext uri="{FF2B5EF4-FFF2-40B4-BE49-F238E27FC236}">
                  <a16:creationId xmlns:a16="http://schemas.microsoft.com/office/drawing/2014/main" id="{B215F5C9-B825-47D1-8E5B-AE5BE61A40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12000"/>
                </a:schemeClr>
              </a:solidFill>
              <a:prstDash val="solid"/>
              <a:miter lim="800000"/>
              <a:headEnd/>
              <a:tailEnd/>
            </a:ln>
          </p:spPr>
        </p:sp>
        <p:sp>
          <p:nvSpPr>
            <p:cNvPr id="25" name="Freeform 19">
              <a:extLst>
                <a:ext uri="{FF2B5EF4-FFF2-40B4-BE49-F238E27FC236}">
                  <a16:creationId xmlns:a16="http://schemas.microsoft.com/office/drawing/2014/main" id="{8FDD346A-E62F-4D05-B776-13CE8F35FA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11000"/>
                </a:schemeClr>
              </a:solidFill>
              <a:prstDash val="solid"/>
              <a:miter lim="800000"/>
              <a:headEnd/>
              <a:tailEnd/>
            </a:ln>
          </p:spPr>
        </p:sp>
        <p:sp>
          <p:nvSpPr>
            <p:cNvPr id="26" name="Freeform 20">
              <a:extLst>
                <a:ext uri="{FF2B5EF4-FFF2-40B4-BE49-F238E27FC236}">
                  <a16:creationId xmlns:a16="http://schemas.microsoft.com/office/drawing/2014/main" id="{C1037E36-F1A3-4462-A9C6-C94A781467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11000"/>
                </a:schemeClr>
              </a:solidFill>
              <a:prstDash val="solid"/>
              <a:miter lim="800000"/>
              <a:headEnd/>
              <a:tailEnd/>
            </a:ln>
          </p:spPr>
        </p:sp>
        <p:sp>
          <p:nvSpPr>
            <p:cNvPr id="27" name="Freeform 21">
              <a:extLst>
                <a:ext uri="{FF2B5EF4-FFF2-40B4-BE49-F238E27FC236}">
                  <a16:creationId xmlns:a16="http://schemas.microsoft.com/office/drawing/2014/main" id="{10D539D8-C2C4-45F9-9778-440E862486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10000"/>
                </a:schemeClr>
              </a:solidFill>
              <a:prstDash val="solid"/>
              <a:miter lim="800000"/>
              <a:headEnd/>
              <a:tailEnd/>
            </a:ln>
          </p:spPr>
        </p:sp>
        <p:sp>
          <p:nvSpPr>
            <p:cNvPr id="28" name="Freeform 22">
              <a:extLst>
                <a:ext uri="{FF2B5EF4-FFF2-40B4-BE49-F238E27FC236}">
                  <a16:creationId xmlns:a16="http://schemas.microsoft.com/office/drawing/2014/main" id="{8B003199-95C6-4E08-9D5D-E53DAF421B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10000"/>
                </a:schemeClr>
              </a:solidFill>
              <a:prstDash val="dash"/>
              <a:miter lim="800000"/>
              <a:headEnd/>
              <a:tailEnd/>
            </a:ln>
          </p:spPr>
        </p:sp>
        <p:sp>
          <p:nvSpPr>
            <p:cNvPr id="29" name="Freeform 23">
              <a:extLst>
                <a:ext uri="{FF2B5EF4-FFF2-40B4-BE49-F238E27FC236}">
                  <a16:creationId xmlns:a16="http://schemas.microsoft.com/office/drawing/2014/main" id="{6A2507B4-2AA4-44A1-93B1-D65EC73AF5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10000"/>
                </a:schemeClr>
              </a:solidFill>
              <a:prstDash val="solid"/>
              <a:miter lim="800000"/>
              <a:headEnd/>
              <a:tailEnd/>
            </a:ln>
          </p:spPr>
        </p:sp>
      </p:grpSp>
      <p:sp>
        <p:nvSpPr>
          <p:cNvPr id="2" name="Title 1">
            <a:extLst>
              <a:ext uri="{FF2B5EF4-FFF2-40B4-BE49-F238E27FC236}">
                <a16:creationId xmlns:a16="http://schemas.microsoft.com/office/drawing/2014/main" id="{1467F382-42CC-4E0E-87B7-BA4A2CFA7520}"/>
              </a:ext>
            </a:extLst>
          </p:cNvPr>
          <p:cNvSpPr>
            <a:spLocks noGrp="1"/>
          </p:cNvSpPr>
          <p:nvPr>
            <p:ph type="ctrTitle"/>
          </p:nvPr>
        </p:nvSpPr>
        <p:spPr>
          <a:xfrm>
            <a:off x="2002536" y="1261872"/>
            <a:ext cx="8238744" cy="3118104"/>
          </a:xfrm>
        </p:spPr>
        <p:txBody>
          <a:bodyPr>
            <a:normAutofit/>
          </a:bodyPr>
          <a:lstStyle/>
          <a:p>
            <a:pPr algn="l"/>
            <a:r>
              <a:rPr lang="en-GB" sz="5300" i="1" dirty="0"/>
              <a:t>The nation: an imagined community </a:t>
            </a:r>
            <a:r>
              <a:rPr lang="en-GB" sz="5300" dirty="0"/>
              <a:t>by Javier </a:t>
            </a:r>
            <a:r>
              <a:rPr lang="en-GB" sz="5300" dirty="0" err="1"/>
              <a:t>Sanjines</a:t>
            </a:r>
            <a:r>
              <a:rPr lang="en-GB" sz="5300" dirty="0"/>
              <a:t> – a source analysis</a:t>
            </a:r>
          </a:p>
        </p:txBody>
      </p:sp>
      <p:sp>
        <p:nvSpPr>
          <p:cNvPr id="3" name="Subtitle 2">
            <a:extLst>
              <a:ext uri="{FF2B5EF4-FFF2-40B4-BE49-F238E27FC236}">
                <a16:creationId xmlns:a16="http://schemas.microsoft.com/office/drawing/2014/main" id="{48BF26C4-B923-48C7-BF32-0DF217E90DDF}"/>
              </a:ext>
            </a:extLst>
          </p:cNvPr>
          <p:cNvSpPr>
            <a:spLocks noGrp="1"/>
          </p:cNvSpPr>
          <p:nvPr>
            <p:ph type="subTitle" idx="1"/>
          </p:nvPr>
        </p:nvSpPr>
        <p:spPr>
          <a:xfrm>
            <a:off x="2002536" y="4562856"/>
            <a:ext cx="8238744" cy="1225296"/>
          </a:xfrm>
        </p:spPr>
        <p:txBody>
          <a:bodyPr>
            <a:normAutofit/>
          </a:bodyPr>
          <a:lstStyle/>
          <a:p>
            <a:pPr algn="l"/>
            <a:r>
              <a:rPr lang="en-GB" dirty="0"/>
              <a:t>Presented by Zuzanna Krakowska</a:t>
            </a:r>
          </a:p>
          <a:p>
            <a:pPr algn="l"/>
            <a:r>
              <a:rPr lang="en-GB" dirty="0"/>
              <a:t>EPQ0090199 - DECOLONIAL STRATEGIES</a:t>
            </a:r>
          </a:p>
        </p:txBody>
      </p:sp>
      <p:sp>
        <p:nvSpPr>
          <p:cNvPr id="31" name="Isosceles Triangle 30">
            <a:extLst>
              <a:ext uri="{FF2B5EF4-FFF2-40B4-BE49-F238E27FC236}">
                <a16:creationId xmlns:a16="http://schemas.microsoft.com/office/drawing/2014/main" id="{83CB2632-0822-4E49-A707-FA1B8A4D01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435823" y="3320139"/>
            <a:ext cx="300774" cy="25928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solidFill>
                <a:schemeClr val="tx1"/>
              </a:solidFill>
            </a:endParaRPr>
          </a:p>
        </p:txBody>
      </p:sp>
    </p:spTree>
    <p:extLst>
      <p:ext uri="{BB962C8B-B14F-4D97-AF65-F5344CB8AC3E}">
        <p14:creationId xmlns:p14="http://schemas.microsoft.com/office/powerpoint/2010/main" val="877217239"/>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30" name="Rectangle 7">
            <a:extLst>
              <a:ext uri="{FF2B5EF4-FFF2-40B4-BE49-F238E27FC236}">
                <a16:creationId xmlns:a16="http://schemas.microsoft.com/office/drawing/2014/main" id="{A4FB2F3E-259B-4650-B258-F09745BAA8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2" name="Group 9">
            <a:extLst>
              <a:ext uri="{FF2B5EF4-FFF2-40B4-BE49-F238E27FC236}">
                <a16:creationId xmlns:a16="http://schemas.microsoft.com/office/drawing/2014/main" id="{084C5BAC-71DF-48C0-AB51-699516D3BE5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a:noFill/>
        </p:grpSpPr>
        <p:sp>
          <p:nvSpPr>
            <p:cNvPr id="11" name="Freeform 5">
              <a:extLst>
                <a:ext uri="{FF2B5EF4-FFF2-40B4-BE49-F238E27FC236}">
                  <a16:creationId xmlns:a16="http://schemas.microsoft.com/office/drawing/2014/main" id="{6742FA10-28D2-4023-A08B-427E93706E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17000"/>
                </a:schemeClr>
              </a:solidFill>
              <a:prstDash val="solid"/>
              <a:miter lim="800000"/>
              <a:headEnd/>
              <a:tailEnd/>
            </a:ln>
          </p:spPr>
        </p:sp>
        <p:sp>
          <p:nvSpPr>
            <p:cNvPr id="12" name="Freeform 6">
              <a:extLst>
                <a:ext uri="{FF2B5EF4-FFF2-40B4-BE49-F238E27FC236}">
                  <a16:creationId xmlns:a16="http://schemas.microsoft.com/office/drawing/2014/main" id="{BC497CE0-1368-4C66-923F-CA97C35EDC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p:spPr>
        </p:sp>
        <p:sp>
          <p:nvSpPr>
            <p:cNvPr id="13" name="Freeform 7">
              <a:extLst>
                <a:ext uri="{FF2B5EF4-FFF2-40B4-BE49-F238E27FC236}">
                  <a16:creationId xmlns:a16="http://schemas.microsoft.com/office/drawing/2014/main" id="{F96D638D-D7BB-43E9-BC7A-6FBBDB507B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18000"/>
                </a:schemeClr>
              </a:solidFill>
              <a:prstDash val="dash"/>
              <a:miter lim="800000"/>
              <a:headEnd/>
              <a:tailEnd/>
            </a:ln>
          </p:spPr>
        </p:sp>
        <p:sp>
          <p:nvSpPr>
            <p:cNvPr id="14" name="Freeform 8">
              <a:extLst>
                <a:ext uri="{FF2B5EF4-FFF2-40B4-BE49-F238E27FC236}">
                  <a16:creationId xmlns:a16="http://schemas.microsoft.com/office/drawing/2014/main" id="{207DB018-8F92-42DF-A1CA-065C774E68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15000"/>
                </a:schemeClr>
              </a:solidFill>
              <a:prstDash val="solid"/>
              <a:miter lim="800000"/>
              <a:headEnd/>
              <a:tailEnd/>
            </a:ln>
          </p:spPr>
        </p:sp>
        <p:sp>
          <p:nvSpPr>
            <p:cNvPr id="15" name="Freeform 9">
              <a:extLst>
                <a:ext uri="{FF2B5EF4-FFF2-40B4-BE49-F238E27FC236}">
                  <a16:creationId xmlns:a16="http://schemas.microsoft.com/office/drawing/2014/main" id="{BB2A6006-A798-4927-B799-42A45D5B1F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15000"/>
                </a:schemeClr>
              </a:solidFill>
              <a:prstDash val="solid"/>
              <a:miter lim="800000"/>
              <a:headEnd/>
              <a:tailEnd/>
            </a:ln>
          </p:spPr>
        </p:sp>
        <p:sp>
          <p:nvSpPr>
            <p:cNvPr id="16" name="Freeform 10">
              <a:extLst>
                <a:ext uri="{FF2B5EF4-FFF2-40B4-BE49-F238E27FC236}">
                  <a16:creationId xmlns:a16="http://schemas.microsoft.com/office/drawing/2014/main" id="{3F6DB3F4-548A-4D02-A6CC-D5275E6C85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14000"/>
                </a:schemeClr>
              </a:solidFill>
              <a:prstDash val="solid"/>
              <a:miter lim="800000"/>
              <a:headEnd/>
              <a:tailEnd/>
            </a:ln>
          </p:spPr>
        </p:sp>
        <p:sp>
          <p:nvSpPr>
            <p:cNvPr id="17" name="Freeform 11">
              <a:extLst>
                <a:ext uri="{FF2B5EF4-FFF2-40B4-BE49-F238E27FC236}">
                  <a16:creationId xmlns:a16="http://schemas.microsoft.com/office/drawing/2014/main" id="{2D9F4A59-DDA2-427E-802B-9056AD99C0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13000"/>
                </a:schemeClr>
              </a:solidFill>
              <a:prstDash val="solid"/>
              <a:miter lim="800000"/>
              <a:headEnd/>
              <a:tailEnd/>
            </a:ln>
          </p:spPr>
        </p:sp>
        <p:sp>
          <p:nvSpPr>
            <p:cNvPr id="18" name="Freeform 12">
              <a:extLst>
                <a:ext uri="{FF2B5EF4-FFF2-40B4-BE49-F238E27FC236}">
                  <a16:creationId xmlns:a16="http://schemas.microsoft.com/office/drawing/2014/main" id="{BF086A79-DD15-4D5E-A197-9ADE0ACFD1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13000"/>
                </a:schemeClr>
              </a:solidFill>
              <a:prstDash val="solid"/>
              <a:miter lim="800000"/>
              <a:headEnd/>
              <a:tailEnd/>
            </a:ln>
          </p:spPr>
        </p:sp>
        <p:sp>
          <p:nvSpPr>
            <p:cNvPr id="19" name="Freeform 13">
              <a:extLst>
                <a:ext uri="{FF2B5EF4-FFF2-40B4-BE49-F238E27FC236}">
                  <a16:creationId xmlns:a16="http://schemas.microsoft.com/office/drawing/2014/main" id="{CCB86A9C-D602-4645-AF2E-7BADDF1E91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12000"/>
                </a:schemeClr>
              </a:solidFill>
              <a:prstDash val="dash"/>
              <a:miter lim="800000"/>
              <a:headEnd/>
              <a:tailEnd/>
            </a:ln>
          </p:spPr>
        </p:sp>
        <p:sp>
          <p:nvSpPr>
            <p:cNvPr id="20" name="Freeform 14">
              <a:extLst>
                <a:ext uri="{FF2B5EF4-FFF2-40B4-BE49-F238E27FC236}">
                  <a16:creationId xmlns:a16="http://schemas.microsoft.com/office/drawing/2014/main" id="{21C6649F-C4FA-423E-A09A-1B286FAE29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12000"/>
                </a:schemeClr>
              </a:solidFill>
              <a:prstDash val="dash"/>
              <a:miter lim="800000"/>
              <a:headEnd/>
              <a:tailEnd/>
            </a:ln>
          </p:spPr>
        </p:sp>
        <p:sp>
          <p:nvSpPr>
            <p:cNvPr id="21" name="Freeform 15">
              <a:extLst>
                <a:ext uri="{FF2B5EF4-FFF2-40B4-BE49-F238E27FC236}">
                  <a16:creationId xmlns:a16="http://schemas.microsoft.com/office/drawing/2014/main" id="{F00891A4-E0CB-4F23-AD2A-4A21087532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12000"/>
                </a:schemeClr>
              </a:solidFill>
              <a:prstDash val="dashDot"/>
              <a:miter lim="800000"/>
              <a:headEnd/>
              <a:tailEnd/>
            </a:ln>
          </p:spPr>
        </p:sp>
        <p:sp>
          <p:nvSpPr>
            <p:cNvPr id="22" name="Freeform 16">
              <a:extLst>
                <a:ext uri="{FF2B5EF4-FFF2-40B4-BE49-F238E27FC236}">
                  <a16:creationId xmlns:a16="http://schemas.microsoft.com/office/drawing/2014/main" id="{0688C71A-541C-4CD1-9821-92958FFC0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12000"/>
                </a:schemeClr>
              </a:solidFill>
              <a:prstDash val="dashDot"/>
              <a:miter lim="800000"/>
              <a:headEnd/>
              <a:tailEnd/>
            </a:ln>
          </p:spPr>
        </p:sp>
        <p:sp>
          <p:nvSpPr>
            <p:cNvPr id="23" name="Freeform 17">
              <a:extLst>
                <a:ext uri="{FF2B5EF4-FFF2-40B4-BE49-F238E27FC236}">
                  <a16:creationId xmlns:a16="http://schemas.microsoft.com/office/drawing/2014/main" id="{B5F5BDE4-42C0-4408-B6A9-B35D037F15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12000"/>
                </a:schemeClr>
              </a:solidFill>
              <a:prstDash val="solid"/>
              <a:miter lim="800000"/>
              <a:headEnd/>
              <a:tailEnd/>
            </a:ln>
          </p:spPr>
        </p:sp>
        <p:sp>
          <p:nvSpPr>
            <p:cNvPr id="24" name="Freeform 18">
              <a:extLst>
                <a:ext uri="{FF2B5EF4-FFF2-40B4-BE49-F238E27FC236}">
                  <a16:creationId xmlns:a16="http://schemas.microsoft.com/office/drawing/2014/main" id="{B215F5C9-B825-47D1-8E5B-AE5BE61A40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12000"/>
                </a:schemeClr>
              </a:solidFill>
              <a:prstDash val="solid"/>
              <a:miter lim="800000"/>
              <a:headEnd/>
              <a:tailEnd/>
            </a:ln>
          </p:spPr>
        </p:sp>
        <p:sp>
          <p:nvSpPr>
            <p:cNvPr id="25" name="Freeform 19">
              <a:extLst>
                <a:ext uri="{FF2B5EF4-FFF2-40B4-BE49-F238E27FC236}">
                  <a16:creationId xmlns:a16="http://schemas.microsoft.com/office/drawing/2014/main" id="{8FDD346A-E62F-4D05-B776-13CE8F35FA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11000"/>
                </a:schemeClr>
              </a:solidFill>
              <a:prstDash val="solid"/>
              <a:miter lim="800000"/>
              <a:headEnd/>
              <a:tailEnd/>
            </a:ln>
          </p:spPr>
        </p:sp>
        <p:sp>
          <p:nvSpPr>
            <p:cNvPr id="26" name="Freeform 20">
              <a:extLst>
                <a:ext uri="{FF2B5EF4-FFF2-40B4-BE49-F238E27FC236}">
                  <a16:creationId xmlns:a16="http://schemas.microsoft.com/office/drawing/2014/main" id="{C1037E36-F1A3-4462-A9C6-C94A781467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11000"/>
                </a:schemeClr>
              </a:solidFill>
              <a:prstDash val="solid"/>
              <a:miter lim="800000"/>
              <a:headEnd/>
              <a:tailEnd/>
            </a:ln>
          </p:spPr>
        </p:sp>
        <p:sp>
          <p:nvSpPr>
            <p:cNvPr id="27" name="Freeform 21">
              <a:extLst>
                <a:ext uri="{FF2B5EF4-FFF2-40B4-BE49-F238E27FC236}">
                  <a16:creationId xmlns:a16="http://schemas.microsoft.com/office/drawing/2014/main" id="{10D539D8-C2C4-45F9-9778-440E862486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10000"/>
                </a:schemeClr>
              </a:solidFill>
              <a:prstDash val="solid"/>
              <a:miter lim="800000"/>
              <a:headEnd/>
              <a:tailEnd/>
            </a:ln>
          </p:spPr>
        </p:sp>
        <p:sp>
          <p:nvSpPr>
            <p:cNvPr id="28" name="Freeform 22">
              <a:extLst>
                <a:ext uri="{FF2B5EF4-FFF2-40B4-BE49-F238E27FC236}">
                  <a16:creationId xmlns:a16="http://schemas.microsoft.com/office/drawing/2014/main" id="{8B003199-95C6-4E08-9D5D-E53DAF421B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10000"/>
                </a:schemeClr>
              </a:solidFill>
              <a:prstDash val="dash"/>
              <a:miter lim="800000"/>
              <a:headEnd/>
              <a:tailEnd/>
            </a:ln>
          </p:spPr>
        </p:sp>
        <p:sp>
          <p:nvSpPr>
            <p:cNvPr id="29" name="Freeform 23">
              <a:extLst>
                <a:ext uri="{FF2B5EF4-FFF2-40B4-BE49-F238E27FC236}">
                  <a16:creationId xmlns:a16="http://schemas.microsoft.com/office/drawing/2014/main" id="{6A2507B4-2AA4-44A1-93B1-D65EC73AF5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10000"/>
                </a:schemeClr>
              </a:solidFill>
              <a:prstDash val="solid"/>
              <a:miter lim="800000"/>
              <a:headEnd/>
              <a:tailEnd/>
            </a:ln>
          </p:spPr>
        </p:sp>
      </p:grpSp>
      <p:sp>
        <p:nvSpPr>
          <p:cNvPr id="2" name="Title 1">
            <a:extLst>
              <a:ext uri="{FF2B5EF4-FFF2-40B4-BE49-F238E27FC236}">
                <a16:creationId xmlns:a16="http://schemas.microsoft.com/office/drawing/2014/main" id="{4D442AC3-0B66-4114-BF85-CC7D8872B835}"/>
              </a:ext>
            </a:extLst>
          </p:cNvPr>
          <p:cNvSpPr>
            <a:spLocks noGrp="1"/>
          </p:cNvSpPr>
          <p:nvPr>
            <p:ph type="title"/>
          </p:nvPr>
        </p:nvSpPr>
        <p:spPr>
          <a:xfrm>
            <a:off x="2002536" y="1261872"/>
            <a:ext cx="8238744" cy="3118104"/>
          </a:xfrm>
        </p:spPr>
        <p:txBody>
          <a:bodyPr vert="horz" lIns="91440" tIns="45720" rIns="91440" bIns="45720" rtlCol="0" anchor="b">
            <a:normAutofit/>
          </a:bodyPr>
          <a:lstStyle/>
          <a:p>
            <a:r>
              <a:rPr lang="en-US" sz="6800" kern="1200" dirty="0">
                <a:solidFill>
                  <a:schemeClr val="tx1"/>
                </a:solidFill>
                <a:latin typeface="+mj-lt"/>
                <a:ea typeface="+mj-ea"/>
                <a:cs typeface="+mj-cs"/>
              </a:rPr>
              <a:t>Source </a:t>
            </a:r>
            <a:r>
              <a:rPr lang="en-US" sz="6800" kern="1200" dirty="0" err="1">
                <a:solidFill>
                  <a:schemeClr val="tx1"/>
                </a:solidFill>
                <a:latin typeface="+mj-lt"/>
                <a:ea typeface="+mj-ea"/>
                <a:cs typeface="+mj-cs"/>
              </a:rPr>
              <a:t>analysed</a:t>
            </a:r>
            <a:endParaRPr lang="en-US" sz="6800" kern="1200" dirty="0">
              <a:solidFill>
                <a:schemeClr val="tx1"/>
              </a:solidFill>
              <a:latin typeface="+mj-lt"/>
              <a:ea typeface="+mj-ea"/>
              <a:cs typeface="+mj-cs"/>
            </a:endParaRPr>
          </a:p>
        </p:txBody>
      </p:sp>
      <p:sp>
        <p:nvSpPr>
          <p:cNvPr id="3" name="Content Placeholder 2">
            <a:extLst>
              <a:ext uri="{FF2B5EF4-FFF2-40B4-BE49-F238E27FC236}">
                <a16:creationId xmlns:a16="http://schemas.microsoft.com/office/drawing/2014/main" id="{A8BC7FF1-C177-47C7-A58B-6F8AF5365DA6}"/>
              </a:ext>
            </a:extLst>
          </p:cNvPr>
          <p:cNvSpPr>
            <a:spLocks noGrp="1"/>
          </p:cNvSpPr>
          <p:nvPr>
            <p:ph idx="1"/>
          </p:nvPr>
        </p:nvSpPr>
        <p:spPr>
          <a:xfrm>
            <a:off x="2002536" y="4562856"/>
            <a:ext cx="8238744" cy="1225296"/>
          </a:xfrm>
        </p:spPr>
        <p:txBody>
          <a:bodyPr vert="horz" lIns="91440" tIns="45720" rIns="91440" bIns="45720" rtlCol="0">
            <a:normAutofit/>
          </a:bodyPr>
          <a:lstStyle/>
          <a:p>
            <a:pPr marL="0" indent="0">
              <a:buNone/>
            </a:pPr>
            <a:r>
              <a:rPr lang="en-US" sz="2400" kern="1200">
                <a:solidFill>
                  <a:schemeClr val="tx1"/>
                </a:solidFill>
                <a:latin typeface="+mn-lt"/>
                <a:ea typeface="+mn-ea"/>
                <a:cs typeface="+mn-cs"/>
              </a:rPr>
              <a:t>Sanjinés, J., 2007. The nation: an imagined community?. </a:t>
            </a:r>
            <a:r>
              <a:rPr lang="en-US" sz="2400" i="1" kern="1200">
                <a:solidFill>
                  <a:schemeClr val="tx1"/>
                </a:solidFill>
                <a:latin typeface="+mn-lt"/>
                <a:ea typeface="+mn-ea"/>
                <a:cs typeface="+mn-cs"/>
              </a:rPr>
              <a:t>Cultural studies</a:t>
            </a:r>
            <a:r>
              <a:rPr lang="en-US" sz="2400" kern="1200">
                <a:solidFill>
                  <a:schemeClr val="tx1"/>
                </a:solidFill>
                <a:latin typeface="+mn-lt"/>
                <a:ea typeface="+mn-ea"/>
                <a:cs typeface="+mn-cs"/>
              </a:rPr>
              <a:t>, </a:t>
            </a:r>
            <a:r>
              <a:rPr lang="en-US" sz="2400" i="1" kern="1200">
                <a:solidFill>
                  <a:schemeClr val="tx1"/>
                </a:solidFill>
                <a:latin typeface="+mn-lt"/>
                <a:ea typeface="+mn-ea"/>
                <a:cs typeface="+mn-cs"/>
              </a:rPr>
              <a:t>21</a:t>
            </a:r>
            <a:r>
              <a:rPr lang="en-US" sz="2400" kern="1200">
                <a:solidFill>
                  <a:schemeClr val="tx1"/>
                </a:solidFill>
                <a:latin typeface="+mn-lt"/>
                <a:ea typeface="+mn-ea"/>
                <a:cs typeface="+mn-cs"/>
              </a:rPr>
              <a:t>(2-3), pp.295-308.</a:t>
            </a:r>
          </a:p>
        </p:txBody>
      </p:sp>
      <p:sp>
        <p:nvSpPr>
          <p:cNvPr id="31" name="Isosceles Triangle 30">
            <a:extLst>
              <a:ext uri="{FF2B5EF4-FFF2-40B4-BE49-F238E27FC236}">
                <a16:creationId xmlns:a16="http://schemas.microsoft.com/office/drawing/2014/main" id="{83CB2632-0822-4E49-A707-FA1B8A4D01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435823" y="3320139"/>
            <a:ext cx="300774" cy="25928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solidFill>
                <a:schemeClr val="tx1"/>
              </a:solidFill>
            </a:endParaRPr>
          </a:p>
        </p:txBody>
      </p:sp>
    </p:spTree>
    <p:extLst>
      <p:ext uri="{BB962C8B-B14F-4D97-AF65-F5344CB8AC3E}">
        <p14:creationId xmlns:p14="http://schemas.microsoft.com/office/powerpoint/2010/main" val="3021271557"/>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0A2A3B-C122-4A6C-96E5-33525D5291C2}"/>
              </a:ext>
            </a:extLst>
          </p:cNvPr>
          <p:cNvSpPr>
            <a:spLocks noGrp="1"/>
          </p:cNvSpPr>
          <p:nvPr>
            <p:ph type="title"/>
          </p:nvPr>
        </p:nvSpPr>
        <p:spPr>
          <a:xfrm>
            <a:off x="8074214" y="959243"/>
            <a:ext cx="3279586" cy="1682357"/>
          </a:xfrm>
        </p:spPr>
        <p:txBody>
          <a:bodyPr vert="horz" lIns="91440" tIns="45720" rIns="91440" bIns="45720" rtlCol="0" anchor="b">
            <a:normAutofit/>
          </a:bodyPr>
          <a:lstStyle/>
          <a:p>
            <a:pPr algn="ctr"/>
            <a:r>
              <a:rPr lang="en-US" sz="5400" dirty="0"/>
              <a:t>Javier </a:t>
            </a:r>
            <a:r>
              <a:rPr lang="en-US" sz="5400" dirty="0" err="1"/>
              <a:t>Sanjines</a:t>
            </a:r>
            <a:endParaRPr lang="en-US" sz="5400" dirty="0"/>
          </a:p>
        </p:txBody>
      </p:sp>
      <p:sp>
        <p:nvSpPr>
          <p:cNvPr id="3" name="Content Placeholder 2">
            <a:extLst>
              <a:ext uri="{FF2B5EF4-FFF2-40B4-BE49-F238E27FC236}">
                <a16:creationId xmlns:a16="http://schemas.microsoft.com/office/drawing/2014/main" id="{0257111F-574D-4576-8AB1-E3A09127332F}"/>
              </a:ext>
            </a:extLst>
          </p:cNvPr>
          <p:cNvSpPr>
            <a:spLocks noGrp="1"/>
          </p:cNvSpPr>
          <p:nvPr>
            <p:ph idx="1"/>
          </p:nvPr>
        </p:nvSpPr>
        <p:spPr>
          <a:xfrm>
            <a:off x="7464612" y="3694917"/>
            <a:ext cx="4087305" cy="2203840"/>
          </a:xfrm>
        </p:spPr>
        <p:txBody>
          <a:bodyPr vert="horz" lIns="91440" tIns="45720" rIns="91440" bIns="45720" rtlCol="0" anchor="t">
            <a:normAutofit/>
          </a:bodyPr>
          <a:lstStyle/>
          <a:p>
            <a:r>
              <a:rPr lang="en-US" sz="2000" dirty="0"/>
              <a:t>Born 1948 </a:t>
            </a:r>
          </a:p>
          <a:p>
            <a:r>
              <a:rPr lang="en-US" sz="2000" dirty="0"/>
              <a:t>Bolivian</a:t>
            </a:r>
          </a:p>
          <a:p>
            <a:r>
              <a:rPr lang="en-GB" sz="2000" dirty="0"/>
              <a:t>associate professor of Latin American literature and cultural studies at the University of Michigan</a:t>
            </a:r>
            <a:endParaRPr lang="en-US" sz="2000" dirty="0"/>
          </a:p>
        </p:txBody>
      </p:sp>
      <p:sp>
        <p:nvSpPr>
          <p:cNvPr id="9" name="Freeform: Shape 8">
            <a:extLst>
              <a:ext uri="{FF2B5EF4-FFF2-40B4-BE49-F238E27FC236}">
                <a16:creationId xmlns:a16="http://schemas.microsoft.com/office/drawing/2014/main" id="{E49CC64F-7275-4E33-961B-0C5CDC4398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 y="0"/>
            <a:ext cx="7188051" cy="6858000"/>
          </a:xfrm>
          <a:custGeom>
            <a:avLst/>
            <a:gdLst>
              <a:gd name="connsiteX0" fmla="*/ 7188051 w 7188051"/>
              <a:gd name="connsiteY0" fmla="*/ 6858000 h 6858000"/>
              <a:gd name="connsiteX1" fmla="*/ 108694 w 7188051"/>
              <a:gd name="connsiteY1" fmla="*/ 6858000 h 6858000"/>
              <a:gd name="connsiteX2" fmla="*/ 79127 w 7188051"/>
              <a:gd name="connsiteY2" fmla="*/ 6681235 h 6858000"/>
              <a:gd name="connsiteX3" fmla="*/ 0 w 7188051"/>
              <a:gd name="connsiteY3" fmla="*/ 5565888 h 6858000"/>
              <a:gd name="connsiteX4" fmla="*/ 2190696 w 7188051"/>
              <a:gd name="connsiteY4" fmla="*/ 145339 h 6858000"/>
              <a:gd name="connsiteX5" fmla="*/ 2339431 w 7188051"/>
              <a:gd name="connsiteY5" fmla="*/ 0 h 6858000"/>
              <a:gd name="connsiteX6" fmla="*/ 7188051 w 7188051"/>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88051" h="6858000">
                <a:moveTo>
                  <a:pt x="7188051" y="6858000"/>
                </a:moveTo>
                <a:lnTo>
                  <a:pt x="108694" y="6858000"/>
                </a:lnTo>
                <a:lnTo>
                  <a:pt x="79127" y="6681235"/>
                </a:lnTo>
                <a:cubicBezTo>
                  <a:pt x="26981" y="6316967"/>
                  <a:pt x="0" y="5944579"/>
                  <a:pt x="0" y="5565888"/>
                </a:cubicBezTo>
                <a:cubicBezTo>
                  <a:pt x="0" y="3459953"/>
                  <a:pt x="834428" y="1548908"/>
                  <a:pt x="2190696" y="145339"/>
                </a:cubicBezTo>
                <a:lnTo>
                  <a:pt x="2339431" y="0"/>
                </a:lnTo>
                <a:lnTo>
                  <a:pt x="7188051"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Picture 3">
            <a:extLst>
              <a:ext uri="{FF2B5EF4-FFF2-40B4-BE49-F238E27FC236}">
                <a16:creationId xmlns:a16="http://schemas.microsoft.com/office/drawing/2014/main" id="{25CDB4BF-05CE-414B-B94C-07B380C5C56F}"/>
              </a:ext>
            </a:extLst>
          </p:cNvPr>
          <p:cNvPicPr>
            <a:picLocks noChangeAspect="1"/>
          </p:cNvPicPr>
          <p:nvPr/>
        </p:nvPicPr>
        <p:blipFill rotWithShape="1">
          <a:blip r:embed="rId2"/>
          <a:srcRect t="19185" b="15685"/>
          <a:stretch/>
        </p:blipFill>
        <p:spPr>
          <a:xfrm>
            <a:off x="1" y="10"/>
            <a:ext cx="7028495" cy="6857990"/>
          </a:xfrm>
          <a:custGeom>
            <a:avLst/>
            <a:gdLst/>
            <a:ahLst/>
            <a:cxnLst/>
            <a:rect l="l" t="t" r="r" b="b"/>
            <a:pathLst>
              <a:path w="7028495" h="6858000">
                <a:moveTo>
                  <a:pt x="0" y="0"/>
                </a:moveTo>
                <a:lnTo>
                  <a:pt x="6915668" y="0"/>
                </a:lnTo>
                <a:lnTo>
                  <a:pt x="6952411" y="219663"/>
                </a:lnTo>
                <a:cubicBezTo>
                  <a:pt x="7002551" y="569921"/>
                  <a:pt x="7028495" y="927986"/>
                  <a:pt x="7028495" y="1292112"/>
                </a:cubicBezTo>
                <a:cubicBezTo>
                  <a:pt x="7028495" y="3343346"/>
                  <a:pt x="6205186" y="5202289"/>
                  <a:pt x="4870994" y="6556512"/>
                </a:cubicBezTo>
                <a:lnTo>
                  <a:pt x="4556185" y="6858000"/>
                </a:lnTo>
                <a:lnTo>
                  <a:pt x="0" y="6858000"/>
                </a:lnTo>
                <a:close/>
              </a:path>
            </a:pathLst>
          </a:custGeom>
        </p:spPr>
      </p:pic>
    </p:spTree>
    <p:extLst>
      <p:ext uri="{BB962C8B-B14F-4D97-AF65-F5344CB8AC3E}">
        <p14:creationId xmlns:p14="http://schemas.microsoft.com/office/powerpoint/2010/main" val="723149034"/>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AD21898E-86C0-4C8A-A76C-DF33E844C8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9542" y="0"/>
            <a:ext cx="10432916" cy="6858000"/>
          </a:xfrm>
          <a:custGeom>
            <a:avLst/>
            <a:gdLst>
              <a:gd name="connsiteX0" fmla="*/ 1287962 w 10432916"/>
              <a:gd name="connsiteY0" fmla="*/ 0 h 6858000"/>
              <a:gd name="connsiteX1" fmla="*/ 9144956 w 10432916"/>
              <a:gd name="connsiteY1" fmla="*/ 0 h 6858000"/>
              <a:gd name="connsiteX2" fmla="*/ 9241731 w 10432916"/>
              <a:gd name="connsiteY2" fmla="*/ 111692 h 6858000"/>
              <a:gd name="connsiteX3" fmla="*/ 10432916 w 10432916"/>
              <a:gd name="connsiteY3" fmla="*/ 3429001 h 6858000"/>
              <a:gd name="connsiteX4" fmla="*/ 9241730 w 10432916"/>
              <a:gd name="connsiteY4" fmla="*/ 6746310 h 6858000"/>
              <a:gd name="connsiteX5" fmla="*/ 9144957 w 10432916"/>
              <a:gd name="connsiteY5" fmla="*/ 6858000 h 6858000"/>
              <a:gd name="connsiteX6" fmla="*/ 1287959 w 10432916"/>
              <a:gd name="connsiteY6" fmla="*/ 6858000 h 6858000"/>
              <a:gd name="connsiteX7" fmla="*/ 1191186 w 10432916"/>
              <a:gd name="connsiteY7" fmla="*/ 6746310 h 6858000"/>
              <a:gd name="connsiteX8" fmla="*/ 0 w 10432916"/>
              <a:gd name="connsiteY8" fmla="*/ 3429001 h 6858000"/>
              <a:gd name="connsiteX9" fmla="*/ 1191186 w 10432916"/>
              <a:gd name="connsiteY9" fmla="*/ 11169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432916" h="6858000">
                <a:moveTo>
                  <a:pt x="1287962" y="0"/>
                </a:moveTo>
                <a:lnTo>
                  <a:pt x="9144956" y="0"/>
                </a:lnTo>
                <a:lnTo>
                  <a:pt x="9241731" y="111692"/>
                </a:lnTo>
                <a:cubicBezTo>
                  <a:pt x="9985889" y="1013175"/>
                  <a:pt x="10432916" y="2168897"/>
                  <a:pt x="10432916" y="3429001"/>
                </a:cubicBezTo>
                <a:cubicBezTo>
                  <a:pt x="10432916" y="4689105"/>
                  <a:pt x="9985889" y="5844827"/>
                  <a:pt x="9241730" y="6746310"/>
                </a:cubicBezTo>
                <a:lnTo>
                  <a:pt x="9144957" y="6858000"/>
                </a:lnTo>
                <a:lnTo>
                  <a:pt x="1287959" y="6858000"/>
                </a:lnTo>
                <a:lnTo>
                  <a:pt x="1191186" y="6746310"/>
                </a:lnTo>
                <a:cubicBezTo>
                  <a:pt x="447027" y="5844827"/>
                  <a:pt x="0" y="4689105"/>
                  <a:pt x="0" y="3429001"/>
                </a:cubicBezTo>
                <a:cubicBezTo>
                  <a:pt x="0" y="2168897"/>
                  <a:pt x="447027" y="1013175"/>
                  <a:pt x="1191186" y="11169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5C8F04BD-D093-45D0-B54C-50FDB308B4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4942" y="0"/>
            <a:ext cx="9922116" cy="6858000"/>
          </a:xfrm>
          <a:custGeom>
            <a:avLst/>
            <a:gdLst>
              <a:gd name="connsiteX0" fmla="*/ 1378575 w 9922116"/>
              <a:gd name="connsiteY0" fmla="*/ 0 h 6858000"/>
              <a:gd name="connsiteX1" fmla="*/ 8543542 w 9922116"/>
              <a:gd name="connsiteY1" fmla="*/ 0 h 6858000"/>
              <a:gd name="connsiteX2" fmla="*/ 8633323 w 9922116"/>
              <a:gd name="connsiteY2" fmla="*/ 94145 h 6858000"/>
              <a:gd name="connsiteX3" fmla="*/ 9922116 w 9922116"/>
              <a:gd name="connsiteY3" fmla="*/ 3429001 h 6858000"/>
              <a:gd name="connsiteX4" fmla="*/ 8633323 w 9922116"/>
              <a:gd name="connsiteY4" fmla="*/ 6763858 h 6858000"/>
              <a:gd name="connsiteX5" fmla="*/ 8543544 w 9922116"/>
              <a:gd name="connsiteY5" fmla="*/ 6858000 h 6858000"/>
              <a:gd name="connsiteX6" fmla="*/ 1378573 w 9922116"/>
              <a:gd name="connsiteY6" fmla="*/ 6858000 h 6858000"/>
              <a:gd name="connsiteX7" fmla="*/ 1288793 w 9922116"/>
              <a:gd name="connsiteY7" fmla="*/ 6763858 h 6858000"/>
              <a:gd name="connsiteX8" fmla="*/ 0 w 9922116"/>
              <a:gd name="connsiteY8" fmla="*/ 3429001 h 6858000"/>
              <a:gd name="connsiteX9" fmla="*/ 1288793 w 9922116"/>
              <a:gd name="connsiteY9" fmla="*/ 9414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22116" h="6858000">
                <a:moveTo>
                  <a:pt x="1378575" y="0"/>
                </a:moveTo>
                <a:lnTo>
                  <a:pt x="8543542" y="0"/>
                </a:lnTo>
                <a:lnTo>
                  <a:pt x="8633323" y="94145"/>
                </a:lnTo>
                <a:cubicBezTo>
                  <a:pt x="9434072" y="974941"/>
                  <a:pt x="9922116" y="2144991"/>
                  <a:pt x="9922116" y="3429001"/>
                </a:cubicBezTo>
                <a:cubicBezTo>
                  <a:pt x="9922116" y="4713011"/>
                  <a:pt x="9434072" y="5883061"/>
                  <a:pt x="8633323" y="6763858"/>
                </a:cubicBezTo>
                <a:lnTo>
                  <a:pt x="8543544" y="6858000"/>
                </a:lnTo>
                <a:lnTo>
                  <a:pt x="1378573" y="6858000"/>
                </a:lnTo>
                <a:lnTo>
                  <a:pt x="1288793" y="6763858"/>
                </a:lnTo>
                <a:cubicBezTo>
                  <a:pt x="488044" y="5883061"/>
                  <a:pt x="0" y="4713011"/>
                  <a:pt x="0" y="3429001"/>
                </a:cubicBezTo>
                <a:cubicBezTo>
                  <a:pt x="0" y="2144991"/>
                  <a:pt x="488044" y="974941"/>
                  <a:pt x="1288793" y="94145"/>
                </a:cubicBezTo>
                <a:close/>
              </a:path>
            </a:pathLst>
          </a:cu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9157AA6-90E9-47AC-BF3A-EDB4E224A0AE}"/>
              </a:ext>
            </a:extLst>
          </p:cNvPr>
          <p:cNvSpPr>
            <a:spLocks noGrp="1"/>
          </p:cNvSpPr>
          <p:nvPr>
            <p:ph type="title"/>
          </p:nvPr>
        </p:nvSpPr>
        <p:spPr>
          <a:xfrm>
            <a:off x="2311147" y="365760"/>
            <a:ext cx="7569706" cy="1288238"/>
          </a:xfrm>
        </p:spPr>
        <p:txBody>
          <a:bodyPr anchor="ctr">
            <a:normAutofit/>
          </a:bodyPr>
          <a:lstStyle/>
          <a:p>
            <a:pPr algn="ctr"/>
            <a:r>
              <a:rPr lang="en-GB" dirty="0"/>
              <a:t>Introduction </a:t>
            </a:r>
          </a:p>
        </p:txBody>
      </p:sp>
      <p:sp>
        <p:nvSpPr>
          <p:cNvPr id="3" name="Content Placeholder 2">
            <a:extLst>
              <a:ext uri="{FF2B5EF4-FFF2-40B4-BE49-F238E27FC236}">
                <a16:creationId xmlns:a16="http://schemas.microsoft.com/office/drawing/2014/main" id="{E846C6FA-E239-4974-B7FC-B256F3993DB5}"/>
              </a:ext>
            </a:extLst>
          </p:cNvPr>
          <p:cNvSpPr>
            <a:spLocks noGrp="1"/>
          </p:cNvSpPr>
          <p:nvPr>
            <p:ph idx="1"/>
          </p:nvPr>
        </p:nvSpPr>
        <p:spPr>
          <a:xfrm>
            <a:off x="2165569" y="1956816"/>
            <a:ext cx="7860863" cy="4024884"/>
          </a:xfrm>
        </p:spPr>
        <p:txBody>
          <a:bodyPr anchor="t">
            <a:normAutofit/>
          </a:bodyPr>
          <a:lstStyle/>
          <a:p>
            <a:r>
              <a:rPr lang="en-GB" dirty="0"/>
              <a:t>Third World nations</a:t>
            </a:r>
          </a:p>
          <a:p>
            <a:pPr lvl="1"/>
            <a:r>
              <a:rPr lang="en-GB" dirty="0"/>
              <a:t>An outdated, Eurocentric term</a:t>
            </a:r>
          </a:p>
          <a:p>
            <a:pPr lvl="1"/>
            <a:r>
              <a:rPr lang="en-GB" dirty="0"/>
              <a:t>Derived from a colonialist mindset</a:t>
            </a:r>
          </a:p>
          <a:p>
            <a:r>
              <a:rPr lang="en-GB" dirty="0"/>
              <a:t>Under Developed nations</a:t>
            </a:r>
          </a:p>
          <a:p>
            <a:pPr lvl="1"/>
            <a:r>
              <a:rPr lang="en-GB" dirty="0"/>
              <a:t>More modern?</a:t>
            </a:r>
          </a:p>
          <a:p>
            <a:pPr lvl="1"/>
            <a:r>
              <a:rPr lang="en-GB" dirty="0"/>
              <a:t>What does development mean?</a:t>
            </a:r>
          </a:p>
          <a:p>
            <a:pPr lvl="2"/>
            <a:r>
              <a:rPr lang="en-GB" dirty="0"/>
              <a:t>Colonialist</a:t>
            </a:r>
          </a:p>
        </p:txBody>
      </p:sp>
    </p:spTree>
    <p:extLst>
      <p:ext uri="{BB962C8B-B14F-4D97-AF65-F5344CB8AC3E}">
        <p14:creationId xmlns:p14="http://schemas.microsoft.com/office/powerpoint/2010/main" val="2701080011"/>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E214AA7-F028-4A0D-8698-61AEC754D1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1598340"/>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18B3552-A9BE-4379-B76F-B35A7043AF7B}"/>
              </a:ext>
            </a:extLst>
          </p:cNvPr>
          <p:cNvSpPr>
            <a:spLocks noGrp="1"/>
          </p:cNvSpPr>
          <p:nvPr>
            <p:ph type="title"/>
          </p:nvPr>
        </p:nvSpPr>
        <p:spPr>
          <a:xfrm>
            <a:off x="1159933" y="995318"/>
            <a:ext cx="9872134" cy="1193968"/>
          </a:xfrm>
          <a:solidFill>
            <a:srgbClr val="FFFFFF"/>
          </a:solidFill>
          <a:ln w="38100">
            <a:solidFill>
              <a:srgbClr val="7F7F7F"/>
            </a:solidFill>
            <a:miter lim="800000"/>
          </a:ln>
        </p:spPr>
        <p:txBody>
          <a:bodyPr>
            <a:normAutofit/>
          </a:bodyPr>
          <a:lstStyle/>
          <a:p>
            <a:pPr algn="ctr"/>
            <a:r>
              <a:rPr lang="en-GB" sz="3600">
                <a:solidFill>
                  <a:srgbClr val="3F3F3F"/>
                </a:solidFill>
              </a:rPr>
              <a:t>Positivist ideology and a Social Utopia</a:t>
            </a:r>
          </a:p>
        </p:txBody>
      </p:sp>
      <p:sp>
        <p:nvSpPr>
          <p:cNvPr id="4" name="Content Placeholder 3">
            <a:extLst>
              <a:ext uri="{FF2B5EF4-FFF2-40B4-BE49-F238E27FC236}">
                <a16:creationId xmlns:a16="http://schemas.microsoft.com/office/drawing/2014/main" id="{D1512321-3A7D-44F4-B5F9-89F89A6D5DA7}"/>
              </a:ext>
            </a:extLst>
          </p:cNvPr>
          <p:cNvSpPr>
            <a:spLocks noGrp="1"/>
          </p:cNvSpPr>
          <p:nvPr>
            <p:ph sz="half" idx="1"/>
          </p:nvPr>
        </p:nvSpPr>
        <p:spPr>
          <a:xfrm>
            <a:off x="1476915" y="2888250"/>
            <a:ext cx="4297351" cy="2959777"/>
          </a:xfrm>
        </p:spPr>
        <p:txBody>
          <a:bodyPr anchor="t">
            <a:normAutofit/>
          </a:bodyPr>
          <a:lstStyle/>
          <a:p>
            <a:pPr marL="0" indent="0" algn="ctr">
              <a:buNone/>
            </a:pPr>
            <a:r>
              <a:rPr lang="en-GB" dirty="0"/>
              <a:t>Social Utopia</a:t>
            </a:r>
          </a:p>
          <a:p>
            <a:r>
              <a:rPr lang="en-GB" sz="2000" dirty="0"/>
              <a:t>Socialist or capitalist</a:t>
            </a:r>
          </a:p>
          <a:p>
            <a:r>
              <a:rPr lang="en-GB" sz="2000" dirty="0"/>
              <a:t>The ultimate goal of a society</a:t>
            </a:r>
          </a:p>
          <a:p>
            <a:r>
              <a:rPr lang="en-GB" sz="2000" dirty="0"/>
              <a:t>Imposed by the Western ideologies</a:t>
            </a:r>
          </a:p>
        </p:txBody>
      </p:sp>
      <p:cxnSp>
        <p:nvCxnSpPr>
          <p:cNvPr id="12" name="Straight Connector 11">
            <a:extLst>
              <a:ext uri="{FF2B5EF4-FFF2-40B4-BE49-F238E27FC236}">
                <a16:creationId xmlns:a16="http://schemas.microsoft.com/office/drawing/2014/main" id="{D6206FDC-2777-4D7F-AF9C-73413DA664C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96000" y="2888250"/>
            <a:ext cx="0" cy="2769135"/>
          </a:xfrm>
          <a:prstGeom prst="line">
            <a:avLst/>
          </a:prstGeom>
          <a:ln w="19050">
            <a:solidFill>
              <a:srgbClr val="7F7F7F"/>
            </a:solidFill>
          </a:ln>
        </p:spPr>
        <p:style>
          <a:lnRef idx="1">
            <a:schemeClr val="accent1"/>
          </a:lnRef>
          <a:fillRef idx="0">
            <a:schemeClr val="accent1"/>
          </a:fillRef>
          <a:effectRef idx="0">
            <a:schemeClr val="accent1"/>
          </a:effectRef>
          <a:fontRef idx="minor">
            <a:schemeClr val="tx1"/>
          </a:fontRef>
        </p:style>
      </p:cxnSp>
      <p:sp>
        <p:nvSpPr>
          <p:cNvPr id="5" name="Content Placeholder 4">
            <a:extLst>
              <a:ext uri="{FF2B5EF4-FFF2-40B4-BE49-F238E27FC236}">
                <a16:creationId xmlns:a16="http://schemas.microsoft.com/office/drawing/2014/main" id="{0BBAFBA5-5269-4A73-9077-C575A9309597}"/>
              </a:ext>
            </a:extLst>
          </p:cNvPr>
          <p:cNvSpPr>
            <a:spLocks noGrp="1"/>
          </p:cNvSpPr>
          <p:nvPr>
            <p:ph sz="half" idx="2"/>
          </p:nvPr>
        </p:nvSpPr>
        <p:spPr>
          <a:xfrm>
            <a:off x="6417731" y="2888250"/>
            <a:ext cx="4292594" cy="2959778"/>
          </a:xfrm>
        </p:spPr>
        <p:txBody>
          <a:bodyPr anchor="t">
            <a:normAutofit/>
          </a:bodyPr>
          <a:lstStyle/>
          <a:p>
            <a:pPr marL="0" indent="0" algn="ctr">
              <a:buNone/>
            </a:pPr>
            <a:r>
              <a:rPr lang="en-GB" dirty="0"/>
              <a:t>Positivism</a:t>
            </a:r>
          </a:p>
          <a:p>
            <a:r>
              <a:rPr lang="en-GB" sz="2000" dirty="0"/>
              <a:t>Philosophical movement in which everything is based on logic, facts, science and mathematics</a:t>
            </a:r>
          </a:p>
          <a:p>
            <a:r>
              <a:rPr lang="en-GB" sz="2000" dirty="0"/>
              <a:t>Devoid of the human element</a:t>
            </a:r>
          </a:p>
          <a:p>
            <a:r>
              <a:rPr lang="en-GB" sz="2000" dirty="0"/>
              <a:t>Urban &gt; rural</a:t>
            </a:r>
          </a:p>
          <a:p>
            <a:r>
              <a:rPr lang="en-GB" sz="2000" dirty="0"/>
              <a:t>Eurocentric approach</a:t>
            </a:r>
          </a:p>
        </p:txBody>
      </p:sp>
    </p:spTree>
    <p:extLst>
      <p:ext uri="{BB962C8B-B14F-4D97-AF65-F5344CB8AC3E}">
        <p14:creationId xmlns:p14="http://schemas.microsoft.com/office/powerpoint/2010/main" val="3586770216"/>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13CF94-2C40-4925-9BAF-517179F185E7}"/>
              </a:ext>
            </a:extLst>
          </p:cNvPr>
          <p:cNvSpPr>
            <a:spLocks noGrp="1"/>
          </p:cNvSpPr>
          <p:nvPr>
            <p:ph type="title"/>
          </p:nvPr>
        </p:nvSpPr>
        <p:spPr>
          <a:xfrm>
            <a:off x="614661" y="384225"/>
            <a:ext cx="5609219" cy="1325563"/>
          </a:xfrm>
        </p:spPr>
        <p:txBody>
          <a:bodyPr>
            <a:normAutofit/>
          </a:bodyPr>
          <a:lstStyle/>
          <a:p>
            <a:r>
              <a:rPr lang="en-GB" dirty="0"/>
              <a:t>Backlash and da Cunha</a:t>
            </a:r>
          </a:p>
        </p:txBody>
      </p:sp>
      <p:sp>
        <p:nvSpPr>
          <p:cNvPr id="3" name="Content Placeholder 2">
            <a:extLst>
              <a:ext uri="{FF2B5EF4-FFF2-40B4-BE49-F238E27FC236}">
                <a16:creationId xmlns:a16="http://schemas.microsoft.com/office/drawing/2014/main" id="{9F64C945-7D65-4275-86AE-D81D3ACA31E5}"/>
              </a:ext>
            </a:extLst>
          </p:cNvPr>
          <p:cNvSpPr>
            <a:spLocks noGrp="1"/>
          </p:cNvSpPr>
          <p:nvPr>
            <p:ph idx="1"/>
          </p:nvPr>
        </p:nvSpPr>
        <p:spPr>
          <a:xfrm>
            <a:off x="761998" y="1709788"/>
            <a:ext cx="5314543" cy="1223912"/>
          </a:xfrm>
        </p:spPr>
        <p:txBody>
          <a:bodyPr anchor="t">
            <a:normAutofit/>
          </a:bodyPr>
          <a:lstStyle/>
          <a:p>
            <a:pPr marL="0" indent="0">
              <a:buNone/>
            </a:pPr>
            <a:r>
              <a:rPr lang="en-GB" sz="2400" dirty="0"/>
              <a:t>Backlash to the modernization</a:t>
            </a:r>
          </a:p>
          <a:p>
            <a:r>
              <a:rPr lang="en-GB" sz="1800" dirty="0"/>
              <a:t>Re-discovery of traditional Hispanic values</a:t>
            </a:r>
          </a:p>
          <a:p>
            <a:r>
              <a:rPr lang="en-GB" sz="1800" dirty="0"/>
              <a:t>Rejection of the utilitarian materialism</a:t>
            </a:r>
          </a:p>
        </p:txBody>
      </p:sp>
      <p:sp>
        <p:nvSpPr>
          <p:cNvPr id="71" name="Freeform: Shape 70">
            <a:extLst>
              <a:ext uri="{FF2B5EF4-FFF2-40B4-BE49-F238E27FC236}">
                <a16:creationId xmlns:a16="http://schemas.microsoft.com/office/drawing/2014/main" id="{CF62D2A7-8207-488C-9F46-316BA81A1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026" name="Picture 2" descr="Euclides da Cunha (scrittore) - Wikipedia">
            <a:extLst>
              <a:ext uri="{FF2B5EF4-FFF2-40B4-BE49-F238E27FC236}">
                <a16:creationId xmlns:a16="http://schemas.microsoft.com/office/drawing/2014/main" id="{B18662CD-D487-40DA-8457-8CB06CE69A0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 b="11733"/>
          <a:stretch/>
        </p:blipFill>
        <p:spPr bwMode="auto">
          <a:xfrm>
            <a:off x="6750141" y="-2"/>
            <a:ext cx="5441859" cy="5654940"/>
          </a:xfrm>
          <a:custGeom>
            <a:avLst/>
            <a:gdLst/>
            <a:ahLst/>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9538C925-6B9D-4474-89D0-0FFC4DD5DC71}"/>
              </a:ext>
            </a:extLst>
          </p:cNvPr>
          <p:cNvSpPr txBox="1"/>
          <p:nvPr/>
        </p:nvSpPr>
        <p:spPr>
          <a:xfrm>
            <a:off x="847725" y="3705224"/>
            <a:ext cx="5109192" cy="2123658"/>
          </a:xfrm>
          <a:prstGeom prst="rect">
            <a:avLst/>
          </a:prstGeom>
          <a:noFill/>
        </p:spPr>
        <p:txBody>
          <a:bodyPr wrap="square" rtlCol="0">
            <a:spAutoFit/>
          </a:bodyPr>
          <a:lstStyle/>
          <a:p>
            <a:r>
              <a:rPr lang="en-GB" sz="2400" dirty="0" err="1"/>
              <a:t>Euclides</a:t>
            </a:r>
            <a:r>
              <a:rPr lang="en-GB" sz="2400" dirty="0"/>
              <a:t> da Cunha </a:t>
            </a:r>
          </a:p>
          <a:p>
            <a:pPr marL="285750" indent="-285750">
              <a:buFont typeface="Arial" panose="020B0604020202020204" pitchFamily="34" charset="0"/>
              <a:buChar char="•"/>
            </a:pPr>
            <a:r>
              <a:rPr lang="en-GB" dirty="0" err="1"/>
              <a:t>Brazillian</a:t>
            </a:r>
            <a:r>
              <a:rPr lang="en-GB" dirty="0"/>
              <a:t> journalist</a:t>
            </a:r>
          </a:p>
          <a:p>
            <a:pPr marL="285750" indent="-285750">
              <a:buFont typeface="Arial" panose="020B0604020202020204" pitchFamily="34" charset="0"/>
              <a:buChar char="•"/>
            </a:pPr>
            <a:r>
              <a:rPr lang="en-GB" dirty="0"/>
              <a:t>Reporting on the </a:t>
            </a:r>
            <a:r>
              <a:rPr lang="en-GB" dirty="0" err="1"/>
              <a:t>Canudos</a:t>
            </a:r>
            <a:r>
              <a:rPr lang="en-GB" dirty="0"/>
              <a:t> Rebellion</a:t>
            </a:r>
          </a:p>
          <a:p>
            <a:pPr marL="285750" indent="-285750">
              <a:buFont typeface="Arial" panose="020B0604020202020204" pitchFamily="34" charset="0"/>
              <a:buChar char="•"/>
            </a:pPr>
            <a:r>
              <a:rPr lang="en-GB" dirty="0"/>
              <a:t>Doubts against the positivist liberalism</a:t>
            </a:r>
          </a:p>
          <a:p>
            <a:pPr marL="742950" lvl="1" indent="-285750">
              <a:buFont typeface="Arial" panose="020B0604020202020204" pitchFamily="34" charset="0"/>
              <a:buChar char="•"/>
            </a:pPr>
            <a:r>
              <a:rPr lang="en-GB" dirty="0"/>
              <a:t>Destruction of the people’s identity</a:t>
            </a:r>
          </a:p>
          <a:p>
            <a:pPr marL="742950" lvl="1" indent="-285750">
              <a:buFont typeface="Arial" panose="020B0604020202020204" pitchFamily="34" charset="0"/>
              <a:buChar char="•"/>
            </a:pPr>
            <a:r>
              <a:rPr lang="en-GB" dirty="0"/>
              <a:t>Imposing the Western culture and erasing the pre-existing ones</a:t>
            </a:r>
          </a:p>
        </p:txBody>
      </p:sp>
    </p:spTree>
    <p:extLst>
      <p:ext uri="{BB962C8B-B14F-4D97-AF65-F5344CB8AC3E}">
        <p14:creationId xmlns:p14="http://schemas.microsoft.com/office/powerpoint/2010/main" val="3709187541"/>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AD21898E-86C0-4C8A-A76C-DF33E844C8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9542" y="0"/>
            <a:ext cx="10432916" cy="6858000"/>
          </a:xfrm>
          <a:custGeom>
            <a:avLst/>
            <a:gdLst>
              <a:gd name="connsiteX0" fmla="*/ 1287962 w 10432916"/>
              <a:gd name="connsiteY0" fmla="*/ 0 h 6858000"/>
              <a:gd name="connsiteX1" fmla="*/ 9144956 w 10432916"/>
              <a:gd name="connsiteY1" fmla="*/ 0 h 6858000"/>
              <a:gd name="connsiteX2" fmla="*/ 9241731 w 10432916"/>
              <a:gd name="connsiteY2" fmla="*/ 111692 h 6858000"/>
              <a:gd name="connsiteX3" fmla="*/ 10432916 w 10432916"/>
              <a:gd name="connsiteY3" fmla="*/ 3429001 h 6858000"/>
              <a:gd name="connsiteX4" fmla="*/ 9241730 w 10432916"/>
              <a:gd name="connsiteY4" fmla="*/ 6746310 h 6858000"/>
              <a:gd name="connsiteX5" fmla="*/ 9144957 w 10432916"/>
              <a:gd name="connsiteY5" fmla="*/ 6858000 h 6858000"/>
              <a:gd name="connsiteX6" fmla="*/ 1287959 w 10432916"/>
              <a:gd name="connsiteY6" fmla="*/ 6858000 h 6858000"/>
              <a:gd name="connsiteX7" fmla="*/ 1191186 w 10432916"/>
              <a:gd name="connsiteY7" fmla="*/ 6746310 h 6858000"/>
              <a:gd name="connsiteX8" fmla="*/ 0 w 10432916"/>
              <a:gd name="connsiteY8" fmla="*/ 3429001 h 6858000"/>
              <a:gd name="connsiteX9" fmla="*/ 1191186 w 10432916"/>
              <a:gd name="connsiteY9" fmla="*/ 11169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432916" h="6858000">
                <a:moveTo>
                  <a:pt x="1287962" y="0"/>
                </a:moveTo>
                <a:lnTo>
                  <a:pt x="9144956" y="0"/>
                </a:lnTo>
                <a:lnTo>
                  <a:pt x="9241731" y="111692"/>
                </a:lnTo>
                <a:cubicBezTo>
                  <a:pt x="9985889" y="1013175"/>
                  <a:pt x="10432916" y="2168897"/>
                  <a:pt x="10432916" y="3429001"/>
                </a:cubicBezTo>
                <a:cubicBezTo>
                  <a:pt x="10432916" y="4689105"/>
                  <a:pt x="9985889" y="5844827"/>
                  <a:pt x="9241730" y="6746310"/>
                </a:cubicBezTo>
                <a:lnTo>
                  <a:pt x="9144957" y="6858000"/>
                </a:lnTo>
                <a:lnTo>
                  <a:pt x="1287959" y="6858000"/>
                </a:lnTo>
                <a:lnTo>
                  <a:pt x="1191186" y="6746310"/>
                </a:lnTo>
                <a:cubicBezTo>
                  <a:pt x="447027" y="5844827"/>
                  <a:pt x="0" y="4689105"/>
                  <a:pt x="0" y="3429001"/>
                </a:cubicBezTo>
                <a:cubicBezTo>
                  <a:pt x="0" y="2168897"/>
                  <a:pt x="447027" y="1013175"/>
                  <a:pt x="1191186" y="11169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5C8F04BD-D093-45D0-B54C-50FDB308B4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4942" y="0"/>
            <a:ext cx="9922116" cy="6858000"/>
          </a:xfrm>
          <a:custGeom>
            <a:avLst/>
            <a:gdLst>
              <a:gd name="connsiteX0" fmla="*/ 1378575 w 9922116"/>
              <a:gd name="connsiteY0" fmla="*/ 0 h 6858000"/>
              <a:gd name="connsiteX1" fmla="*/ 8543542 w 9922116"/>
              <a:gd name="connsiteY1" fmla="*/ 0 h 6858000"/>
              <a:gd name="connsiteX2" fmla="*/ 8633323 w 9922116"/>
              <a:gd name="connsiteY2" fmla="*/ 94145 h 6858000"/>
              <a:gd name="connsiteX3" fmla="*/ 9922116 w 9922116"/>
              <a:gd name="connsiteY3" fmla="*/ 3429001 h 6858000"/>
              <a:gd name="connsiteX4" fmla="*/ 8633323 w 9922116"/>
              <a:gd name="connsiteY4" fmla="*/ 6763858 h 6858000"/>
              <a:gd name="connsiteX5" fmla="*/ 8543544 w 9922116"/>
              <a:gd name="connsiteY5" fmla="*/ 6858000 h 6858000"/>
              <a:gd name="connsiteX6" fmla="*/ 1378573 w 9922116"/>
              <a:gd name="connsiteY6" fmla="*/ 6858000 h 6858000"/>
              <a:gd name="connsiteX7" fmla="*/ 1288793 w 9922116"/>
              <a:gd name="connsiteY7" fmla="*/ 6763858 h 6858000"/>
              <a:gd name="connsiteX8" fmla="*/ 0 w 9922116"/>
              <a:gd name="connsiteY8" fmla="*/ 3429001 h 6858000"/>
              <a:gd name="connsiteX9" fmla="*/ 1288793 w 9922116"/>
              <a:gd name="connsiteY9" fmla="*/ 9414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22116" h="6858000">
                <a:moveTo>
                  <a:pt x="1378575" y="0"/>
                </a:moveTo>
                <a:lnTo>
                  <a:pt x="8543542" y="0"/>
                </a:lnTo>
                <a:lnTo>
                  <a:pt x="8633323" y="94145"/>
                </a:lnTo>
                <a:cubicBezTo>
                  <a:pt x="9434072" y="974941"/>
                  <a:pt x="9922116" y="2144991"/>
                  <a:pt x="9922116" y="3429001"/>
                </a:cubicBezTo>
                <a:cubicBezTo>
                  <a:pt x="9922116" y="4713011"/>
                  <a:pt x="9434072" y="5883061"/>
                  <a:pt x="8633323" y="6763858"/>
                </a:cubicBezTo>
                <a:lnTo>
                  <a:pt x="8543544" y="6858000"/>
                </a:lnTo>
                <a:lnTo>
                  <a:pt x="1378573" y="6858000"/>
                </a:lnTo>
                <a:lnTo>
                  <a:pt x="1288793" y="6763858"/>
                </a:lnTo>
                <a:cubicBezTo>
                  <a:pt x="488044" y="5883061"/>
                  <a:pt x="0" y="4713011"/>
                  <a:pt x="0" y="3429001"/>
                </a:cubicBezTo>
                <a:cubicBezTo>
                  <a:pt x="0" y="2144991"/>
                  <a:pt x="488044" y="974941"/>
                  <a:pt x="1288793" y="94145"/>
                </a:cubicBezTo>
                <a:close/>
              </a:path>
            </a:pathLst>
          </a:cu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DBA35083-FD09-4F47-9F8E-D059AA57237F}"/>
              </a:ext>
            </a:extLst>
          </p:cNvPr>
          <p:cNvSpPr>
            <a:spLocks noGrp="1"/>
          </p:cNvSpPr>
          <p:nvPr>
            <p:ph idx="1"/>
          </p:nvPr>
        </p:nvSpPr>
        <p:spPr>
          <a:xfrm>
            <a:off x="2165569" y="1956816"/>
            <a:ext cx="7860863" cy="4024884"/>
          </a:xfrm>
        </p:spPr>
        <p:txBody>
          <a:bodyPr anchor="t">
            <a:normAutofit/>
          </a:bodyPr>
          <a:lstStyle/>
          <a:p>
            <a:pPr marL="0" indent="0">
              <a:buNone/>
            </a:pPr>
            <a:r>
              <a:rPr lang="en-GB" sz="2400" i="1" dirty="0"/>
              <a:t>‘The fact that these cultures did not coexist in harmony, flourishing reciprocally, also helps explain the inexistence of a ‘national culture’. On the contrary, there was never any convergence, only opposition between the ancestral cultures and the successive variants of Western civilization that had acquired hegemony among the dominant groups’</a:t>
            </a:r>
          </a:p>
          <a:p>
            <a:pPr marL="0" indent="0">
              <a:buNone/>
            </a:pPr>
            <a:endParaRPr lang="en-GB" sz="2400" i="1" dirty="0"/>
          </a:p>
          <a:p>
            <a:pPr marL="0" indent="0">
              <a:buNone/>
            </a:pPr>
            <a:r>
              <a:rPr lang="en-GB" sz="2400" i="1" dirty="0"/>
              <a:t>						Javier </a:t>
            </a:r>
            <a:r>
              <a:rPr lang="en-GB" sz="2400" i="1" dirty="0" err="1"/>
              <a:t>Sanjines</a:t>
            </a:r>
            <a:endParaRPr lang="en-GB" sz="2400" i="1" dirty="0"/>
          </a:p>
          <a:p>
            <a:pPr marL="0" indent="0">
              <a:buNone/>
            </a:pPr>
            <a:endParaRPr lang="en-GB" sz="2400" dirty="0"/>
          </a:p>
        </p:txBody>
      </p:sp>
    </p:spTree>
    <p:extLst>
      <p:ext uri="{BB962C8B-B14F-4D97-AF65-F5344CB8AC3E}">
        <p14:creationId xmlns:p14="http://schemas.microsoft.com/office/powerpoint/2010/main" val="1469095946"/>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1E214AA7-F028-4A0D-8698-61AEC754D1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1598340"/>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675DEDD-CCB0-495D-A454-09E8AE6F64F0}"/>
              </a:ext>
            </a:extLst>
          </p:cNvPr>
          <p:cNvSpPr>
            <a:spLocks noGrp="1"/>
          </p:cNvSpPr>
          <p:nvPr>
            <p:ph type="title"/>
          </p:nvPr>
        </p:nvSpPr>
        <p:spPr>
          <a:xfrm>
            <a:off x="1159933" y="995318"/>
            <a:ext cx="9872134" cy="1193968"/>
          </a:xfrm>
          <a:solidFill>
            <a:srgbClr val="FFFFFF"/>
          </a:solidFill>
          <a:ln w="38100">
            <a:solidFill>
              <a:srgbClr val="7F7F7F"/>
            </a:solidFill>
            <a:miter lim="800000"/>
          </a:ln>
        </p:spPr>
        <p:txBody>
          <a:bodyPr vert="horz" lIns="91440" tIns="45720" rIns="91440" bIns="45720" rtlCol="0" anchor="ctr">
            <a:normAutofit/>
          </a:bodyPr>
          <a:lstStyle/>
          <a:p>
            <a:pPr algn="ctr"/>
            <a:r>
              <a:rPr lang="en-US" sz="3600" kern="1200">
                <a:solidFill>
                  <a:srgbClr val="3F3F3F"/>
                </a:solidFill>
                <a:latin typeface="+mj-lt"/>
                <a:ea typeface="+mj-ea"/>
                <a:cs typeface="+mj-cs"/>
              </a:rPr>
              <a:t>Creating a nation</a:t>
            </a:r>
          </a:p>
        </p:txBody>
      </p:sp>
      <p:sp>
        <p:nvSpPr>
          <p:cNvPr id="3" name="Content Placeholder 2">
            <a:extLst>
              <a:ext uri="{FF2B5EF4-FFF2-40B4-BE49-F238E27FC236}">
                <a16:creationId xmlns:a16="http://schemas.microsoft.com/office/drawing/2014/main" id="{5E712BD5-759E-49FA-BE40-34FB84CAF5F3}"/>
              </a:ext>
            </a:extLst>
          </p:cNvPr>
          <p:cNvSpPr>
            <a:spLocks noGrp="1"/>
          </p:cNvSpPr>
          <p:nvPr>
            <p:ph idx="1"/>
          </p:nvPr>
        </p:nvSpPr>
        <p:spPr>
          <a:xfrm>
            <a:off x="1476915" y="2888250"/>
            <a:ext cx="4297351" cy="2959777"/>
          </a:xfrm>
        </p:spPr>
        <p:txBody>
          <a:bodyPr vert="horz" lIns="91440" tIns="45720" rIns="91440" bIns="45720" rtlCol="0" anchor="t">
            <a:normAutofit lnSpcReduction="10000"/>
          </a:bodyPr>
          <a:lstStyle/>
          <a:p>
            <a:pPr marL="0" indent="0">
              <a:buNone/>
            </a:pPr>
            <a:r>
              <a:rPr lang="en-US" sz="2400" dirty="0"/>
              <a:t>Two different Brazils</a:t>
            </a:r>
          </a:p>
          <a:p>
            <a:r>
              <a:rPr lang="en-US" sz="2000" dirty="0"/>
              <a:t>Traditional and Western</a:t>
            </a:r>
          </a:p>
          <a:p>
            <a:r>
              <a:rPr lang="en-US" sz="2000" dirty="0"/>
              <a:t>Two opposing proposals for the Brazilian nation</a:t>
            </a:r>
          </a:p>
          <a:p>
            <a:r>
              <a:rPr lang="en-US" sz="2000" dirty="0"/>
              <a:t>Unable to coexist</a:t>
            </a:r>
          </a:p>
          <a:p>
            <a:r>
              <a:rPr lang="en-US" sz="2000" dirty="0"/>
              <a:t>Different understanding what it means to be human</a:t>
            </a:r>
          </a:p>
          <a:p>
            <a:r>
              <a:rPr lang="en-US" sz="2000" dirty="0"/>
              <a:t>Elimination an unification</a:t>
            </a:r>
          </a:p>
        </p:txBody>
      </p:sp>
      <p:cxnSp>
        <p:nvCxnSpPr>
          <p:cNvPr id="17" name="Straight Connector 16">
            <a:extLst>
              <a:ext uri="{FF2B5EF4-FFF2-40B4-BE49-F238E27FC236}">
                <a16:creationId xmlns:a16="http://schemas.microsoft.com/office/drawing/2014/main" id="{D6206FDC-2777-4D7F-AF9C-73413DA664C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96000" y="2888250"/>
            <a:ext cx="0" cy="2769135"/>
          </a:xfrm>
          <a:prstGeom prst="line">
            <a:avLst/>
          </a:prstGeom>
          <a:ln w="19050">
            <a:solidFill>
              <a:srgbClr val="7F7F7F"/>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5FD56DAD-903E-466A-B599-B5DB82F17E1E}"/>
              </a:ext>
            </a:extLst>
          </p:cNvPr>
          <p:cNvSpPr txBox="1"/>
          <p:nvPr/>
        </p:nvSpPr>
        <p:spPr>
          <a:xfrm>
            <a:off x="6417731" y="2888250"/>
            <a:ext cx="4292594" cy="2959778"/>
          </a:xfrm>
          <a:prstGeom prst="rect">
            <a:avLst/>
          </a:prstGeom>
        </p:spPr>
        <p:txBody>
          <a:bodyPr vert="horz" lIns="91440" tIns="45720" rIns="91440" bIns="45720" rtlCol="0" anchor="t">
            <a:normAutofit/>
          </a:bodyPr>
          <a:lstStyle/>
          <a:p>
            <a:pPr>
              <a:lnSpc>
                <a:spcPct val="90000"/>
              </a:lnSpc>
              <a:spcAft>
                <a:spcPts val="600"/>
              </a:spcAft>
            </a:pPr>
            <a:r>
              <a:rPr lang="en-US" sz="2400" dirty="0"/>
              <a:t>Nation and nationalism</a:t>
            </a:r>
          </a:p>
          <a:p>
            <a:pPr marL="285750" indent="-228600">
              <a:lnSpc>
                <a:spcPct val="90000"/>
              </a:lnSpc>
              <a:spcAft>
                <a:spcPts val="600"/>
              </a:spcAft>
              <a:buFont typeface="Arial" panose="020B0604020202020204" pitchFamily="34" charset="0"/>
              <a:buChar char="•"/>
            </a:pPr>
            <a:r>
              <a:rPr lang="en-US" sz="2000" dirty="0"/>
              <a:t>Terms borrowed from the Western culture</a:t>
            </a:r>
          </a:p>
          <a:p>
            <a:pPr marL="285750" indent="-228600">
              <a:lnSpc>
                <a:spcPct val="90000"/>
              </a:lnSpc>
              <a:spcAft>
                <a:spcPts val="600"/>
              </a:spcAft>
              <a:buFont typeface="Arial" panose="020B0604020202020204" pitchFamily="34" charset="0"/>
              <a:buChar char="•"/>
            </a:pPr>
            <a:r>
              <a:rPr lang="en-US" sz="2000" dirty="0" err="1"/>
              <a:t>Sanjines</a:t>
            </a:r>
            <a:r>
              <a:rPr lang="en-US" sz="2000" dirty="0"/>
              <a:t> rejects the idea of fraternal and horizontal camaraderie</a:t>
            </a:r>
          </a:p>
          <a:p>
            <a:pPr marL="742950" lvl="1" indent="-228600">
              <a:lnSpc>
                <a:spcPct val="90000"/>
              </a:lnSpc>
              <a:spcAft>
                <a:spcPts val="600"/>
              </a:spcAft>
              <a:buFont typeface="Arial" panose="020B0604020202020204" pitchFamily="34" charset="0"/>
              <a:buChar char="•"/>
            </a:pPr>
            <a:r>
              <a:rPr lang="en-US" sz="2000" dirty="0"/>
              <a:t>Discrimination of classes</a:t>
            </a:r>
          </a:p>
        </p:txBody>
      </p:sp>
    </p:spTree>
    <p:extLst>
      <p:ext uri="{BB962C8B-B14F-4D97-AF65-F5344CB8AC3E}">
        <p14:creationId xmlns:p14="http://schemas.microsoft.com/office/powerpoint/2010/main" val="532280512"/>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pic>
        <p:nvPicPr>
          <p:cNvPr id="2052" name="Picture 4" descr="Ariel (Classic Reprint) (Spanish Edition): Rodó, José Enrique:  9780259852148: Amazon.com: Books">
            <a:extLst>
              <a:ext uri="{FF2B5EF4-FFF2-40B4-BE49-F238E27FC236}">
                <a16:creationId xmlns:a16="http://schemas.microsoft.com/office/drawing/2014/main" id="{41760062-638E-4257-9167-BF334EEBAFE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7098" r="-1" b="27598"/>
          <a:stretch/>
        </p:blipFill>
        <p:spPr bwMode="auto">
          <a:xfrm>
            <a:off x="5182104" y="10"/>
            <a:ext cx="7009896" cy="6857990"/>
          </a:xfrm>
          <a:custGeom>
            <a:avLst/>
            <a:gdLst/>
            <a:ahLst/>
            <a:cxnLst/>
            <a:rect l="l" t="t" r="r" b="b"/>
            <a:pathLst>
              <a:path w="7009896" h="6858000">
                <a:moveTo>
                  <a:pt x="0" y="0"/>
                </a:moveTo>
                <a:lnTo>
                  <a:pt x="7009896" y="0"/>
                </a:lnTo>
                <a:lnTo>
                  <a:pt x="7009896" y="6858000"/>
                </a:lnTo>
                <a:lnTo>
                  <a:pt x="21616" y="6858000"/>
                </a:lnTo>
                <a:lnTo>
                  <a:pt x="129867" y="6647018"/>
                </a:lnTo>
                <a:cubicBezTo>
                  <a:pt x="1043295" y="4758249"/>
                  <a:pt x="1332296" y="2559611"/>
                  <a:pt x="814641" y="380651"/>
                </a:cubicBezTo>
                <a:lnTo>
                  <a:pt x="714685" y="1"/>
                </a:lnTo>
                <a:lnTo>
                  <a:pt x="0" y="1"/>
                </a:lnTo>
                <a:close/>
              </a:path>
            </a:pathLst>
          </a:custGeom>
          <a:noFill/>
          <a:extLst>
            <a:ext uri="{909E8E84-426E-40DD-AFC4-6F175D3DCCD1}">
              <a14:hiddenFill xmlns:a14="http://schemas.microsoft.com/office/drawing/2010/main">
                <a:solidFill>
                  <a:srgbClr val="FFFFFF"/>
                </a:solidFill>
              </a14:hiddenFill>
            </a:ext>
          </a:extLst>
        </p:spPr>
      </p:pic>
      <p:sp>
        <p:nvSpPr>
          <p:cNvPr id="2056" name="Freeform: Shape 72">
            <a:extLst>
              <a:ext uri="{FF2B5EF4-FFF2-40B4-BE49-F238E27FC236}">
                <a16:creationId xmlns:a16="http://schemas.microsoft.com/office/drawing/2014/main" id="{5FDF4720-5445-47BE-89FE-E40D1AE6F6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6480073" cy="6858002"/>
          </a:xfrm>
          <a:custGeom>
            <a:avLst/>
            <a:gdLst>
              <a:gd name="connsiteX0" fmla="*/ 6130244 w 6480073"/>
              <a:gd name="connsiteY0" fmla="*/ 0 h 6858002"/>
              <a:gd name="connsiteX1" fmla="*/ 6212951 w 6480073"/>
              <a:gd name="connsiteY1" fmla="*/ 314584 h 6858002"/>
              <a:gd name="connsiteX2" fmla="*/ 5540779 w 6480073"/>
              <a:gd name="connsiteY2" fmla="*/ 6756649 h 6858002"/>
              <a:gd name="connsiteX3" fmla="*/ 5489971 w 6480073"/>
              <a:gd name="connsiteY3" fmla="*/ 6858002 h 6858002"/>
              <a:gd name="connsiteX4" fmla="*/ 0 w 6480073"/>
              <a:gd name="connsiteY4" fmla="*/ 6858002 h 6858002"/>
              <a:gd name="connsiteX5" fmla="*/ 0 w 6480073"/>
              <a:gd name="connsiteY5" fmla="*/ 0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80073" h="6858002">
                <a:moveTo>
                  <a:pt x="6130244" y="0"/>
                </a:moveTo>
                <a:lnTo>
                  <a:pt x="6212951" y="314584"/>
                </a:lnTo>
                <a:cubicBezTo>
                  <a:pt x="6745828" y="2551616"/>
                  <a:pt x="6460994" y="4808873"/>
                  <a:pt x="5540779" y="6756649"/>
                </a:cubicBezTo>
                <a:lnTo>
                  <a:pt x="5489971" y="6858002"/>
                </a:lnTo>
                <a:lnTo>
                  <a:pt x="0" y="6858002"/>
                </a:lnTo>
                <a:lnTo>
                  <a:pt x="0"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2057" name="Freeform: Shape 74">
            <a:extLst>
              <a:ext uri="{FF2B5EF4-FFF2-40B4-BE49-F238E27FC236}">
                <a16:creationId xmlns:a16="http://schemas.microsoft.com/office/drawing/2014/main" id="{AC8710B4-A815-4082-9E4F-F13A000709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249216" cy="6858001"/>
          </a:xfrm>
          <a:custGeom>
            <a:avLst/>
            <a:gdLst>
              <a:gd name="connsiteX0" fmla="*/ 0 w 6249216"/>
              <a:gd name="connsiteY0" fmla="*/ 0 h 6858001"/>
              <a:gd name="connsiteX1" fmla="*/ 5893742 w 6249216"/>
              <a:gd name="connsiteY1" fmla="*/ 1 h 6858001"/>
              <a:gd name="connsiteX2" fmla="*/ 5993697 w 6249216"/>
              <a:gd name="connsiteY2" fmla="*/ 380651 h 6858001"/>
              <a:gd name="connsiteX3" fmla="*/ 5308924 w 6249216"/>
              <a:gd name="connsiteY3" fmla="*/ 6647018 h 6858001"/>
              <a:gd name="connsiteX4" fmla="*/ 5200672 w 6249216"/>
              <a:gd name="connsiteY4" fmla="*/ 6858001 h 6858001"/>
              <a:gd name="connsiteX5" fmla="*/ 1 w 6249216"/>
              <a:gd name="connsiteY5" fmla="*/ 6858001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49216" h="6858001">
                <a:moveTo>
                  <a:pt x="0" y="0"/>
                </a:moveTo>
                <a:lnTo>
                  <a:pt x="5893742" y="1"/>
                </a:lnTo>
                <a:lnTo>
                  <a:pt x="5993697" y="380651"/>
                </a:lnTo>
                <a:cubicBezTo>
                  <a:pt x="6511353" y="2559611"/>
                  <a:pt x="6222352" y="4758249"/>
                  <a:pt x="5308924" y="6647018"/>
                </a:cubicBezTo>
                <a:lnTo>
                  <a:pt x="5200672" y="6858001"/>
                </a:lnTo>
                <a:lnTo>
                  <a:pt x="1" y="6858001"/>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A11232A4-4E56-4DC1-AD8D-E93E1D7E5FDC}"/>
              </a:ext>
            </a:extLst>
          </p:cNvPr>
          <p:cNvSpPr>
            <a:spLocks noGrp="1"/>
          </p:cNvSpPr>
          <p:nvPr>
            <p:ph type="title"/>
          </p:nvPr>
        </p:nvSpPr>
        <p:spPr>
          <a:xfrm>
            <a:off x="1842898" y="804334"/>
            <a:ext cx="2348102" cy="1194511"/>
          </a:xfrm>
        </p:spPr>
        <p:txBody>
          <a:bodyPr>
            <a:normAutofit/>
          </a:bodyPr>
          <a:lstStyle/>
          <a:p>
            <a:r>
              <a:rPr lang="en-GB"/>
              <a:t>Arielism</a:t>
            </a:r>
            <a:endParaRPr lang="en-GB" dirty="0"/>
          </a:p>
        </p:txBody>
      </p:sp>
      <p:sp>
        <p:nvSpPr>
          <p:cNvPr id="3" name="Content Placeholder 2">
            <a:extLst>
              <a:ext uri="{FF2B5EF4-FFF2-40B4-BE49-F238E27FC236}">
                <a16:creationId xmlns:a16="http://schemas.microsoft.com/office/drawing/2014/main" id="{03691560-E52A-47D2-B482-EB64D083296C}"/>
              </a:ext>
            </a:extLst>
          </p:cNvPr>
          <p:cNvSpPr>
            <a:spLocks noGrp="1"/>
          </p:cNvSpPr>
          <p:nvPr>
            <p:ph idx="1"/>
          </p:nvPr>
        </p:nvSpPr>
        <p:spPr>
          <a:xfrm>
            <a:off x="399646" y="2224282"/>
            <a:ext cx="5182004" cy="3181684"/>
          </a:xfrm>
        </p:spPr>
        <p:txBody>
          <a:bodyPr anchor="t">
            <a:normAutofit/>
          </a:bodyPr>
          <a:lstStyle/>
          <a:p>
            <a:pPr marL="0" indent="0">
              <a:buNone/>
            </a:pPr>
            <a:r>
              <a:rPr lang="en-GB" sz="2400" dirty="0"/>
              <a:t>Ariel</a:t>
            </a:r>
          </a:p>
          <a:p>
            <a:r>
              <a:rPr lang="en-GB" sz="2000" dirty="0"/>
              <a:t>Written in 1900</a:t>
            </a:r>
          </a:p>
          <a:p>
            <a:r>
              <a:rPr lang="en-GB" sz="2000" dirty="0"/>
              <a:t>By Jose Enrique Rodo</a:t>
            </a:r>
          </a:p>
          <a:p>
            <a:r>
              <a:rPr lang="en-GB" sz="2000" dirty="0"/>
              <a:t>Contrasting two forms of society</a:t>
            </a:r>
          </a:p>
          <a:p>
            <a:r>
              <a:rPr lang="en-GB" sz="2000" dirty="0"/>
              <a:t>Ariel and Caliban</a:t>
            </a:r>
          </a:p>
          <a:p>
            <a:r>
              <a:rPr lang="en-GB" sz="2000" dirty="0"/>
              <a:t>Anti-imperialism</a:t>
            </a:r>
          </a:p>
          <a:p>
            <a:r>
              <a:rPr lang="en-GB" sz="2000" dirty="0"/>
              <a:t>Clash with the Westernization from the US</a:t>
            </a:r>
          </a:p>
          <a:p>
            <a:endParaRPr lang="en-GB" sz="1800" dirty="0"/>
          </a:p>
        </p:txBody>
      </p:sp>
      <p:pic>
        <p:nvPicPr>
          <p:cNvPr id="15" name="Picture 2" descr="José Enrique Rodó | Uruguayan philosopher | Britannica">
            <a:extLst>
              <a:ext uri="{FF2B5EF4-FFF2-40B4-BE49-F238E27FC236}">
                <a16:creationId xmlns:a16="http://schemas.microsoft.com/office/drawing/2014/main" id="{B94CB349-8301-4FB8-A3EA-2549D648700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38622" y="3715131"/>
            <a:ext cx="2253378" cy="31428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0243690"/>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AD21898E-86C0-4C8A-A76C-DF33E844C8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9542" y="0"/>
            <a:ext cx="10432916" cy="6858000"/>
          </a:xfrm>
          <a:custGeom>
            <a:avLst/>
            <a:gdLst>
              <a:gd name="connsiteX0" fmla="*/ 1287962 w 10432916"/>
              <a:gd name="connsiteY0" fmla="*/ 0 h 6858000"/>
              <a:gd name="connsiteX1" fmla="*/ 9144956 w 10432916"/>
              <a:gd name="connsiteY1" fmla="*/ 0 h 6858000"/>
              <a:gd name="connsiteX2" fmla="*/ 9241731 w 10432916"/>
              <a:gd name="connsiteY2" fmla="*/ 111692 h 6858000"/>
              <a:gd name="connsiteX3" fmla="*/ 10432916 w 10432916"/>
              <a:gd name="connsiteY3" fmla="*/ 3429001 h 6858000"/>
              <a:gd name="connsiteX4" fmla="*/ 9241730 w 10432916"/>
              <a:gd name="connsiteY4" fmla="*/ 6746310 h 6858000"/>
              <a:gd name="connsiteX5" fmla="*/ 9144957 w 10432916"/>
              <a:gd name="connsiteY5" fmla="*/ 6858000 h 6858000"/>
              <a:gd name="connsiteX6" fmla="*/ 1287959 w 10432916"/>
              <a:gd name="connsiteY6" fmla="*/ 6858000 h 6858000"/>
              <a:gd name="connsiteX7" fmla="*/ 1191186 w 10432916"/>
              <a:gd name="connsiteY7" fmla="*/ 6746310 h 6858000"/>
              <a:gd name="connsiteX8" fmla="*/ 0 w 10432916"/>
              <a:gd name="connsiteY8" fmla="*/ 3429001 h 6858000"/>
              <a:gd name="connsiteX9" fmla="*/ 1191186 w 10432916"/>
              <a:gd name="connsiteY9" fmla="*/ 11169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432916" h="6858000">
                <a:moveTo>
                  <a:pt x="1287962" y="0"/>
                </a:moveTo>
                <a:lnTo>
                  <a:pt x="9144956" y="0"/>
                </a:lnTo>
                <a:lnTo>
                  <a:pt x="9241731" y="111692"/>
                </a:lnTo>
                <a:cubicBezTo>
                  <a:pt x="9985889" y="1013175"/>
                  <a:pt x="10432916" y="2168897"/>
                  <a:pt x="10432916" y="3429001"/>
                </a:cubicBezTo>
                <a:cubicBezTo>
                  <a:pt x="10432916" y="4689105"/>
                  <a:pt x="9985889" y="5844827"/>
                  <a:pt x="9241730" y="6746310"/>
                </a:cubicBezTo>
                <a:lnTo>
                  <a:pt x="9144957" y="6858000"/>
                </a:lnTo>
                <a:lnTo>
                  <a:pt x="1287959" y="6858000"/>
                </a:lnTo>
                <a:lnTo>
                  <a:pt x="1191186" y="6746310"/>
                </a:lnTo>
                <a:cubicBezTo>
                  <a:pt x="447027" y="5844827"/>
                  <a:pt x="0" y="4689105"/>
                  <a:pt x="0" y="3429001"/>
                </a:cubicBezTo>
                <a:cubicBezTo>
                  <a:pt x="0" y="2168897"/>
                  <a:pt x="447027" y="1013175"/>
                  <a:pt x="1191186" y="11169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5C8F04BD-D093-45D0-B54C-50FDB308B4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4942" y="0"/>
            <a:ext cx="9922116" cy="6858000"/>
          </a:xfrm>
          <a:custGeom>
            <a:avLst/>
            <a:gdLst>
              <a:gd name="connsiteX0" fmla="*/ 1378575 w 9922116"/>
              <a:gd name="connsiteY0" fmla="*/ 0 h 6858000"/>
              <a:gd name="connsiteX1" fmla="*/ 8543542 w 9922116"/>
              <a:gd name="connsiteY1" fmla="*/ 0 h 6858000"/>
              <a:gd name="connsiteX2" fmla="*/ 8633323 w 9922116"/>
              <a:gd name="connsiteY2" fmla="*/ 94145 h 6858000"/>
              <a:gd name="connsiteX3" fmla="*/ 9922116 w 9922116"/>
              <a:gd name="connsiteY3" fmla="*/ 3429001 h 6858000"/>
              <a:gd name="connsiteX4" fmla="*/ 8633323 w 9922116"/>
              <a:gd name="connsiteY4" fmla="*/ 6763858 h 6858000"/>
              <a:gd name="connsiteX5" fmla="*/ 8543544 w 9922116"/>
              <a:gd name="connsiteY5" fmla="*/ 6858000 h 6858000"/>
              <a:gd name="connsiteX6" fmla="*/ 1378573 w 9922116"/>
              <a:gd name="connsiteY6" fmla="*/ 6858000 h 6858000"/>
              <a:gd name="connsiteX7" fmla="*/ 1288793 w 9922116"/>
              <a:gd name="connsiteY7" fmla="*/ 6763858 h 6858000"/>
              <a:gd name="connsiteX8" fmla="*/ 0 w 9922116"/>
              <a:gd name="connsiteY8" fmla="*/ 3429001 h 6858000"/>
              <a:gd name="connsiteX9" fmla="*/ 1288793 w 9922116"/>
              <a:gd name="connsiteY9" fmla="*/ 9414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22116" h="6858000">
                <a:moveTo>
                  <a:pt x="1378575" y="0"/>
                </a:moveTo>
                <a:lnTo>
                  <a:pt x="8543542" y="0"/>
                </a:lnTo>
                <a:lnTo>
                  <a:pt x="8633323" y="94145"/>
                </a:lnTo>
                <a:cubicBezTo>
                  <a:pt x="9434072" y="974941"/>
                  <a:pt x="9922116" y="2144991"/>
                  <a:pt x="9922116" y="3429001"/>
                </a:cubicBezTo>
                <a:cubicBezTo>
                  <a:pt x="9922116" y="4713011"/>
                  <a:pt x="9434072" y="5883061"/>
                  <a:pt x="8633323" y="6763858"/>
                </a:cubicBezTo>
                <a:lnTo>
                  <a:pt x="8543544" y="6858000"/>
                </a:lnTo>
                <a:lnTo>
                  <a:pt x="1378573" y="6858000"/>
                </a:lnTo>
                <a:lnTo>
                  <a:pt x="1288793" y="6763858"/>
                </a:lnTo>
                <a:cubicBezTo>
                  <a:pt x="488044" y="5883061"/>
                  <a:pt x="0" y="4713011"/>
                  <a:pt x="0" y="3429001"/>
                </a:cubicBezTo>
                <a:cubicBezTo>
                  <a:pt x="0" y="2144991"/>
                  <a:pt x="488044" y="974941"/>
                  <a:pt x="1288793" y="94145"/>
                </a:cubicBezTo>
                <a:close/>
              </a:path>
            </a:pathLst>
          </a:cu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D93A6DC-1BCD-4F5E-A1D5-FBAA884A7AFE}"/>
              </a:ext>
            </a:extLst>
          </p:cNvPr>
          <p:cNvSpPr>
            <a:spLocks noGrp="1"/>
          </p:cNvSpPr>
          <p:nvPr>
            <p:ph type="title"/>
          </p:nvPr>
        </p:nvSpPr>
        <p:spPr>
          <a:xfrm>
            <a:off x="2311147" y="365760"/>
            <a:ext cx="7569706" cy="1288238"/>
          </a:xfrm>
        </p:spPr>
        <p:txBody>
          <a:bodyPr anchor="ctr">
            <a:normAutofit/>
          </a:bodyPr>
          <a:lstStyle/>
          <a:p>
            <a:pPr algn="ctr"/>
            <a:r>
              <a:rPr lang="en-GB" dirty="0"/>
              <a:t>Conclusion</a:t>
            </a:r>
            <a:endParaRPr lang="en-GB"/>
          </a:p>
        </p:txBody>
      </p:sp>
      <p:sp>
        <p:nvSpPr>
          <p:cNvPr id="3" name="Content Placeholder 2">
            <a:extLst>
              <a:ext uri="{FF2B5EF4-FFF2-40B4-BE49-F238E27FC236}">
                <a16:creationId xmlns:a16="http://schemas.microsoft.com/office/drawing/2014/main" id="{838310AD-EF51-4616-8804-BADCDAF6C4FF}"/>
              </a:ext>
            </a:extLst>
          </p:cNvPr>
          <p:cNvSpPr>
            <a:spLocks noGrp="1"/>
          </p:cNvSpPr>
          <p:nvPr>
            <p:ph idx="1"/>
          </p:nvPr>
        </p:nvSpPr>
        <p:spPr>
          <a:xfrm>
            <a:off x="2165569" y="1956816"/>
            <a:ext cx="7860863" cy="4024884"/>
          </a:xfrm>
        </p:spPr>
        <p:txBody>
          <a:bodyPr anchor="t">
            <a:normAutofit/>
          </a:bodyPr>
          <a:lstStyle/>
          <a:p>
            <a:r>
              <a:rPr lang="en-GB" sz="2400" dirty="0"/>
              <a:t>Ultimate social utopia being capitalism</a:t>
            </a:r>
          </a:p>
          <a:p>
            <a:pPr lvl="1"/>
            <a:r>
              <a:rPr lang="en-GB" dirty="0"/>
              <a:t>The change in understanding society and nation needed in order to reimagine it as socialism</a:t>
            </a:r>
          </a:p>
          <a:p>
            <a:pPr lvl="1"/>
            <a:r>
              <a:rPr lang="en-GB" dirty="0"/>
              <a:t>Abandonment of the theories of modernity and postcolonialism</a:t>
            </a:r>
          </a:p>
          <a:p>
            <a:r>
              <a:rPr lang="en-GB" sz="2400" dirty="0"/>
              <a:t>Re-conceptualization through subalternity</a:t>
            </a:r>
          </a:p>
          <a:p>
            <a:pPr lvl="1"/>
            <a:r>
              <a:rPr lang="en-GB" dirty="0"/>
              <a:t>Subalternity as historical agency</a:t>
            </a:r>
          </a:p>
          <a:p>
            <a:r>
              <a:rPr lang="en-GB" sz="2400" dirty="0"/>
              <a:t>The limitations of the temporality of Western history</a:t>
            </a:r>
          </a:p>
        </p:txBody>
      </p:sp>
    </p:spTree>
    <p:extLst>
      <p:ext uri="{BB962C8B-B14F-4D97-AF65-F5344CB8AC3E}">
        <p14:creationId xmlns:p14="http://schemas.microsoft.com/office/powerpoint/2010/main" val="3877572499"/>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C95E3668446E6468C821E83E8B90F70" ma:contentTypeVersion="7" ma:contentTypeDescription="Create a new document." ma:contentTypeScope="" ma:versionID="dd0b0555974e1bac1f3abe88c0046c23">
  <xsd:schema xmlns:xsd="http://www.w3.org/2001/XMLSchema" xmlns:xs="http://www.w3.org/2001/XMLSchema" xmlns:p="http://schemas.microsoft.com/office/2006/metadata/properties" xmlns:ns3="4fad1c89-f9e1-4211-af06-3acea8322bb8" xmlns:ns4="9086854d-c6d2-4758-b003-8ba5a760671d" targetNamespace="http://schemas.microsoft.com/office/2006/metadata/properties" ma:root="true" ma:fieldsID="51d0c5b0431b4d7ef06c5214a9aed6d3" ns3:_="" ns4:_="">
    <xsd:import namespace="4fad1c89-f9e1-4211-af06-3acea8322bb8"/>
    <xsd:import namespace="9086854d-c6d2-4758-b003-8ba5a760671d"/>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fad1c89-f9e1-4211-af06-3acea8322bb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086854d-c6d2-4758-b003-8ba5a760671d"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0B385F7-2467-4E0B-AE58-41EF6A8069A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fad1c89-f9e1-4211-af06-3acea8322bb8"/>
    <ds:schemaRef ds:uri="9086854d-c6d2-4758-b003-8ba5a760671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6C8793C-BE7E-43E9-A3FA-0FCC49233883}">
  <ds:schemaRefs>
    <ds:schemaRef ds:uri="http://schemas.microsoft.com/sharepoint/v3/contenttype/forms"/>
  </ds:schemaRefs>
</ds:datastoreItem>
</file>

<file path=customXml/itemProps3.xml><?xml version="1.0" encoding="utf-8"?>
<ds:datastoreItem xmlns:ds="http://schemas.openxmlformats.org/officeDocument/2006/customXml" ds:itemID="{5308A20F-187D-4FD7-B9EA-9066F49E833C}">
  <ds:schemaRefs>
    <ds:schemaRef ds:uri="http://schemas.microsoft.com/office/2006/documentManagement/types"/>
    <ds:schemaRef ds:uri="http://schemas.microsoft.com/office/2006/metadata/properties"/>
    <ds:schemaRef ds:uri="http://purl.org/dc/terms/"/>
    <ds:schemaRef ds:uri="http://schemas.microsoft.com/office/infopath/2007/PartnerControls"/>
    <ds:schemaRef ds:uri="http://www.w3.org/XML/1998/namespace"/>
    <ds:schemaRef ds:uri="http://purl.org/dc/elements/1.1/"/>
    <ds:schemaRef ds:uri="http://purl.org/dc/dcmitype/"/>
    <ds:schemaRef ds:uri="http://schemas.openxmlformats.org/package/2006/metadata/core-properties"/>
    <ds:schemaRef ds:uri="9086854d-c6d2-4758-b003-8ba5a760671d"/>
    <ds:schemaRef ds:uri="4fad1c89-f9e1-4211-af06-3acea8322bb8"/>
  </ds:schemaRefs>
</ds:datastoreItem>
</file>

<file path=docProps/app.xml><?xml version="1.0" encoding="utf-8"?>
<Properties xmlns="http://schemas.openxmlformats.org/officeDocument/2006/extended-properties" xmlns:vt="http://schemas.openxmlformats.org/officeDocument/2006/docPropsVTypes">
  <TotalTime>0</TotalTime>
  <Words>371</Words>
  <Application>Microsoft Office PowerPoint</Application>
  <PresentationFormat>Widescreen</PresentationFormat>
  <Paragraphs>66</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The nation: an imagined community by Javier Sanjines – a source analysis</vt:lpstr>
      <vt:lpstr>Javier Sanjines</vt:lpstr>
      <vt:lpstr>Introduction </vt:lpstr>
      <vt:lpstr>Positivist ideology and a Social Utopia</vt:lpstr>
      <vt:lpstr>Backlash and da Cunha</vt:lpstr>
      <vt:lpstr>PowerPoint Presentation</vt:lpstr>
      <vt:lpstr>Creating a nation</vt:lpstr>
      <vt:lpstr>Arielism</vt:lpstr>
      <vt:lpstr>Conclusion</vt:lpstr>
      <vt:lpstr>Source analysed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nation: an imagined community by Javier Sanjines – a source analysis</dc:title>
  <dc:creator>Zuzanna Krakowska</dc:creator>
  <cp:lastModifiedBy>Zuzanna Krakowska</cp:lastModifiedBy>
  <cp:revision>1</cp:revision>
  <dcterms:created xsi:type="dcterms:W3CDTF">2022-01-14T12:46:57Z</dcterms:created>
  <dcterms:modified xsi:type="dcterms:W3CDTF">2022-01-14T12:47:38Z</dcterms:modified>
</cp:coreProperties>
</file>