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53A68A-5593-4530-B150-57719CD5D06E}" v="41" dt="2022-01-14T12:46:35.5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9" autoAdjust="0"/>
    <p:restoredTop sz="94660"/>
  </p:normalViewPr>
  <p:slideViewPr>
    <p:cSldViewPr snapToGrid="0">
      <p:cViewPr varScale="1">
        <p:scale>
          <a:sx n="80" d="100"/>
          <a:sy n="80" d="100"/>
        </p:scale>
        <p:origin x="62" y="1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CDACD-C154-4F4E-932A-D70A682A43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6462439-50A1-4FE0-8250-8A28742E88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DDF893C-670C-4CB6-B3A7-1EE37EBF33B2}"/>
              </a:ext>
            </a:extLst>
          </p:cNvPr>
          <p:cNvSpPr>
            <a:spLocks noGrp="1"/>
          </p:cNvSpPr>
          <p:nvPr>
            <p:ph type="dt" sz="half" idx="10"/>
          </p:nvPr>
        </p:nvSpPr>
        <p:spPr/>
        <p:txBody>
          <a:bodyPr/>
          <a:lstStyle/>
          <a:p>
            <a:fld id="{0465C81B-1C3B-4966-A43A-1A24842803B1}" type="datetimeFigureOut">
              <a:rPr lang="en-GB" smtClean="0"/>
              <a:t>13/01/2022</a:t>
            </a:fld>
            <a:endParaRPr lang="en-GB"/>
          </a:p>
        </p:txBody>
      </p:sp>
      <p:sp>
        <p:nvSpPr>
          <p:cNvPr id="5" name="Footer Placeholder 4">
            <a:extLst>
              <a:ext uri="{FF2B5EF4-FFF2-40B4-BE49-F238E27FC236}">
                <a16:creationId xmlns:a16="http://schemas.microsoft.com/office/drawing/2014/main" id="{3183898A-8C86-4D63-8033-B24A22ECE7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DE6091-A197-481E-BD9A-05027E2AD5D1}"/>
              </a:ext>
            </a:extLst>
          </p:cNvPr>
          <p:cNvSpPr>
            <a:spLocks noGrp="1"/>
          </p:cNvSpPr>
          <p:nvPr>
            <p:ph type="sldNum" sz="quarter" idx="12"/>
          </p:nvPr>
        </p:nvSpPr>
        <p:spPr/>
        <p:txBody>
          <a:bodyPr/>
          <a:lstStyle/>
          <a:p>
            <a:fld id="{88DE7850-52E6-4F47-934E-2D461A635FBD}" type="slidenum">
              <a:rPr lang="en-GB" smtClean="0"/>
              <a:t>‹#›</a:t>
            </a:fld>
            <a:endParaRPr lang="en-GB"/>
          </a:p>
        </p:txBody>
      </p:sp>
    </p:spTree>
    <p:extLst>
      <p:ext uri="{BB962C8B-B14F-4D97-AF65-F5344CB8AC3E}">
        <p14:creationId xmlns:p14="http://schemas.microsoft.com/office/powerpoint/2010/main" val="2563003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15058-3AF6-43EF-A727-C8C4231FEAF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D215B90-CF14-4F6E-8A2C-53520541D3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245F79-ABEA-4970-82C8-87AC21C59945}"/>
              </a:ext>
            </a:extLst>
          </p:cNvPr>
          <p:cNvSpPr>
            <a:spLocks noGrp="1"/>
          </p:cNvSpPr>
          <p:nvPr>
            <p:ph type="dt" sz="half" idx="10"/>
          </p:nvPr>
        </p:nvSpPr>
        <p:spPr/>
        <p:txBody>
          <a:bodyPr/>
          <a:lstStyle/>
          <a:p>
            <a:fld id="{0465C81B-1C3B-4966-A43A-1A24842803B1}" type="datetimeFigureOut">
              <a:rPr lang="en-GB" smtClean="0"/>
              <a:t>13/01/2022</a:t>
            </a:fld>
            <a:endParaRPr lang="en-GB"/>
          </a:p>
        </p:txBody>
      </p:sp>
      <p:sp>
        <p:nvSpPr>
          <p:cNvPr id="5" name="Footer Placeholder 4">
            <a:extLst>
              <a:ext uri="{FF2B5EF4-FFF2-40B4-BE49-F238E27FC236}">
                <a16:creationId xmlns:a16="http://schemas.microsoft.com/office/drawing/2014/main" id="{2E7842FE-8B76-4270-85F7-BB86B1BEDD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553EBB-03C2-4661-9A05-221B1A5C6DF2}"/>
              </a:ext>
            </a:extLst>
          </p:cNvPr>
          <p:cNvSpPr>
            <a:spLocks noGrp="1"/>
          </p:cNvSpPr>
          <p:nvPr>
            <p:ph type="sldNum" sz="quarter" idx="12"/>
          </p:nvPr>
        </p:nvSpPr>
        <p:spPr/>
        <p:txBody>
          <a:bodyPr/>
          <a:lstStyle/>
          <a:p>
            <a:fld id="{88DE7850-52E6-4F47-934E-2D461A635FBD}" type="slidenum">
              <a:rPr lang="en-GB" smtClean="0"/>
              <a:t>‹#›</a:t>
            </a:fld>
            <a:endParaRPr lang="en-GB"/>
          </a:p>
        </p:txBody>
      </p:sp>
    </p:spTree>
    <p:extLst>
      <p:ext uri="{BB962C8B-B14F-4D97-AF65-F5344CB8AC3E}">
        <p14:creationId xmlns:p14="http://schemas.microsoft.com/office/powerpoint/2010/main" val="2837482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510EA2-1703-48FB-952B-DF3ACC5E2F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E083AE-382C-44B1-B5C2-D0B39125E5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CA0661-4623-48C4-A2C0-5F293D8E5642}"/>
              </a:ext>
            </a:extLst>
          </p:cNvPr>
          <p:cNvSpPr>
            <a:spLocks noGrp="1"/>
          </p:cNvSpPr>
          <p:nvPr>
            <p:ph type="dt" sz="half" idx="10"/>
          </p:nvPr>
        </p:nvSpPr>
        <p:spPr/>
        <p:txBody>
          <a:bodyPr/>
          <a:lstStyle/>
          <a:p>
            <a:fld id="{0465C81B-1C3B-4966-A43A-1A24842803B1}" type="datetimeFigureOut">
              <a:rPr lang="en-GB" smtClean="0"/>
              <a:t>13/01/2022</a:t>
            </a:fld>
            <a:endParaRPr lang="en-GB"/>
          </a:p>
        </p:txBody>
      </p:sp>
      <p:sp>
        <p:nvSpPr>
          <p:cNvPr id="5" name="Footer Placeholder 4">
            <a:extLst>
              <a:ext uri="{FF2B5EF4-FFF2-40B4-BE49-F238E27FC236}">
                <a16:creationId xmlns:a16="http://schemas.microsoft.com/office/drawing/2014/main" id="{4B06C9D3-A770-425F-812F-9548A37122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2D941A-7C35-4510-A4AC-63F4CE517D4A}"/>
              </a:ext>
            </a:extLst>
          </p:cNvPr>
          <p:cNvSpPr>
            <a:spLocks noGrp="1"/>
          </p:cNvSpPr>
          <p:nvPr>
            <p:ph type="sldNum" sz="quarter" idx="12"/>
          </p:nvPr>
        </p:nvSpPr>
        <p:spPr/>
        <p:txBody>
          <a:bodyPr/>
          <a:lstStyle/>
          <a:p>
            <a:fld id="{88DE7850-52E6-4F47-934E-2D461A635FBD}" type="slidenum">
              <a:rPr lang="en-GB" smtClean="0"/>
              <a:t>‹#›</a:t>
            </a:fld>
            <a:endParaRPr lang="en-GB"/>
          </a:p>
        </p:txBody>
      </p:sp>
    </p:spTree>
    <p:extLst>
      <p:ext uri="{BB962C8B-B14F-4D97-AF65-F5344CB8AC3E}">
        <p14:creationId xmlns:p14="http://schemas.microsoft.com/office/powerpoint/2010/main" val="1823845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1EFA8-0740-4C32-A441-4EDD3638412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F57EAC-6E2D-4B39-8F22-B71D81CB6C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525571-81B3-48D8-8935-A45A3DF55D36}"/>
              </a:ext>
            </a:extLst>
          </p:cNvPr>
          <p:cNvSpPr>
            <a:spLocks noGrp="1"/>
          </p:cNvSpPr>
          <p:nvPr>
            <p:ph type="dt" sz="half" idx="10"/>
          </p:nvPr>
        </p:nvSpPr>
        <p:spPr/>
        <p:txBody>
          <a:bodyPr/>
          <a:lstStyle/>
          <a:p>
            <a:fld id="{0465C81B-1C3B-4966-A43A-1A24842803B1}" type="datetimeFigureOut">
              <a:rPr lang="en-GB" smtClean="0"/>
              <a:t>13/01/2022</a:t>
            </a:fld>
            <a:endParaRPr lang="en-GB"/>
          </a:p>
        </p:txBody>
      </p:sp>
      <p:sp>
        <p:nvSpPr>
          <p:cNvPr id="5" name="Footer Placeholder 4">
            <a:extLst>
              <a:ext uri="{FF2B5EF4-FFF2-40B4-BE49-F238E27FC236}">
                <a16:creationId xmlns:a16="http://schemas.microsoft.com/office/drawing/2014/main" id="{1D4585F5-FF7F-49A1-A5C4-008B369A5D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0A4A79-8F23-4D88-BD95-53390F373E1D}"/>
              </a:ext>
            </a:extLst>
          </p:cNvPr>
          <p:cNvSpPr>
            <a:spLocks noGrp="1"/>
          </p:cNvSpPr>
          <p:nvPr>
            <p:ph type="sldNum" sz="quarter" idx="12"/>
          </p:nvPr>
        </p:nvSpPr>
        <p:spPr/>
        <p:txBody>
          <a:bodyPr/>
          <a:lstStyle/>
          <a:p>
            <a:fld id="{88DE7850-52E6-4F47-934E-2D461A635FBD}" type="slidenum">
              <a:rPr lang="en-GB" smtClean="0"/>
              <a:t>‹#›</a:t>
            </a:fld>
            <a:endParaRPr lang="en-GB"/>
          </a:p>
        </p:txBody>
      </p:sp>
    </p:spTree>
    <p:extLst>
      <p:ext uri="{BB962C8B-B14F-4D97-AF65-F5344CB8AC3E}">
        <p14:creationId xmlns:p14="http://schemas.microsoft.com/office/powerpoint/2010/main" val="3327537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6061F-2877-4D50-B754-42B23A1863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57A1198-C977-49AC-A1A5-11F282E885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73C60F-B66E-4BDF-9D1B-0B67EF51A5FB}"/>
              </a:ext>
            </a:extLst>
          </p:cNvPr>
          <p:cNvSpPr>
            <a:spLocks noGrp="1"/>
          </p:cNvSpPr>
          <p:nvPr>
            <p:ph type="dt" sz="half" idx="10"/>
          </p:nvPr>
        </p:nvSpPr>
        <p:spPr/>
        <p:txBody>
          <a:bodyPr/>
          <a:lstStyle/>
          <a:p>
            <a:fld id="{0465C81B-1C3B-4966-A43A-1A24842803B1}" type="datetimeFigureOut">
              <a:rPr lang="en-GB" smtClean="0"/>
              <a:t>13/01/2022</a:t>
            </a:fld>
            <a:endParaRPr lang="en-GB"/>
          </a:p>
        </p:txBody>
      </p:sp>
      <p:sp>
        <p:nvSpPr>
          <p:cNvPr id="5" name="Footer Placeholder 4">
            <a:extLst>
              <a:ext uri="{FF2B5EF4-FFF2-40B4-BE49-F238E27FC236}">
                <a16:creationId xmlns:a16="http://schemas.microsoft.com/office/drawing/2014/main" id="{908E365B-6AF8-41E4-BF29-BF948018E5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FCF916-80B9-4EC8-8FCF-206B94644501}"/>
              </a:ext>
            </a:extLst>
          </p:cNvPr>
          <p:cNvSpPr>
            <a:spLocks noGrp="1"/>
          </p:cNvSpPr>
          <p:nvPr>
            <p:ph type="sldNum" sz="quarter" idx="12"/>
          </p:nvPr>
        </p:nvSpPr>
        <p:spPr/>
        <p:txBody>
          <a:bodyPr/>
          <a:lstStyle/>
          <a:p>
            <a:fld id="{88DE7850-52E6-4F47-934E-2D461A635FBD}" type="slidenum">
              <a:rPr lang="en-GB" smtClean="0"/>
              <a:t>‹#›</a:t>
            </a:fld>
            <a:endParaRPr lang="en-GB"/>
          </a:p>
        </p:txBody>
      </p:sp>
    </p:spTree>
    <p:extLst>
      <p:ext uri="{BB962C8B-B14F-4D97-AF65-F5344CB8AC3E}">
        <p14:creationId xmlns:p14="http://schemas.microsoft.com/office/powerpoint/2010/main" val="2559708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2A466-B28D-4C1C-B82F-CD03368E37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2960A3-93DC-4184-B05B-F83009F659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2D6341B-C0DD-4D7D-9219-583A20FBE9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E5A5E1E-7717-471B-B0BB-E124DFD0EB73}"/>
              </a:ext>
            </a:extLst>
          </p:cNvPr>
          <p:cNvSpPr>
            <a:spLocks noGrp="1"/>
          </p:cNvSpPr>
          <p:nvPr>
            <p:ph type="dt" sz="half" idx="10"/>
          </p:nvPr>
        </p:nvSpPr>
        <p:spPr/>
        <p:txBody>
          <a:bodyPr/>
          <a:lstStyle/>
          <a:p>
            <a:fld id="{0465C81B-1C3B-4966-A43A-1A24842803B1}" type="datetimeFigureOut">
              <a:rPr lang="en-GB" smtClean="0"/>
              <a:t>13/01/2022</a:t>
            </a:fld>
            <a:endParaRPr lang="en-GB"/>
          </a:p>
        </p:txBody>
      </p:sp>
      <p:sp>
        <p:nvSpPr>
          <p:cNvPr id="6" name="Footer Placeholder 5">
            <a:extLst>
              <a:ext uri="{FF2B5EF4-FFF2-40B4-BE49-F238E27FC236}">
                <a16:creationId xmlns:a16="http://schemas.microsoft.com/office/drawing/2014/main" id="{29E3E86D-B4FE-4A68-BA0B-73B98FFC6A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B84EFF-4E2B-4763-8A6F-C447789A8DF7}"/>
              </a:ext>
            </a:extLst>
          </p:cNvPr>
          <p:cNvSpPr>
            <a:spLocks noGrp="1"/>
          </p:cNvSpPr>
          <p:nvPr>
            <p:ph type="sldNum" sz="quarter" idx="12"/>
          </p:nvPr>
        </p:nvSpPr>
        <p:spPr/>
        <p:txBody>
          <a:bodyPr/>
          <a:lstStyle/>
          <a:p>
            <a:fld id="{88DE7850-52E6-4F47-934E-2D461A635FBD}" type="slidenum">
              <a:rPr lang="en-GB" smtClean="0"/>
              <a:t>‹#›</a:t>
            </a:fld>
            <a:endParaRPr lang="en-GB"/>
          </a:p>
        </p:txBody>
      </p:sp>
    </p:spTree>
    <p:extLst>
      <p:ext uri="{BB962C8B-B14F-4D97-AF65-F5344CB8AC3E}">
        <p14:creationId xmlns:p14="http://schemas.microsoft.com/office/powerpoint/2010/main" val="1820180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063E4-344A-42DA-8F0B-F0B07286ECB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8C36B3F-286C-4755-97BC-F6D4266FFC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B964EFD-7126-4824-9E81-0EAFE49FC8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F0F63D0-9818-4A6F-A6A5-A7C0D110DB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2D8528-DB02-44FB-AFE3-E9E0E01B97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614A24-13E3-4559-BABF-3A5AA46B6D18}"/>
              </a:ext>
            </a:extLst>
          </p:cNvPr>
          <p:cNvSpPr>
            <a:spLocks noGrp="1"/>
          </p:cNvSpPr>
          <p:nvPr>
            <p:ph type="dt" sz="half" idx="10"/>
          </p:nvPr>
        </p:nvSpPr>
        <p:spPr/>
        <p:txBody>
          <a:bodyPr/>
          <a:lstStyle/>
          <a:p>
            <a:fld id="{0465C81B-1C3B-4966-A43A-1A24842803B1}" type="datetimeFigureOut">
              <a:rPr lang="en-GB" smtClean="0"/>
              <a:t>13/01/2022</a:t>
            </a:fld>
            <a:endParaRPr lang="en-GB"/>
          </a:p>
        </p:txBody>
      </p:sp>
      <p:sp>
        <p:nvSpPr>
          <p:cNvPr id="8" name="Footer Placeholder 7">
            <a:extLst>
              <a:ext uri="{FF2B5EF4-FFF2-40B4-BE49-F238E27FC236}">
                <a16:creationId xmlns:a16="http://schemas.microsoft.com/office/drawing/2014/main" id="{6FE7B1C6-51A0-4AA5-B796-A845B3D254C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D9A873F-4466-49E9-A5A5-E87690ADB13E}"/>
              </a:ext>
            </a:extLst>
          </p:cNvPr>
          <p:cNvSpPr>
            <a:spLocks noGrp="1"/>
          </p:cNvSpPr>
          <p:nvPr>
            <p:ph type="sldNum" sz="quarter" idx="12"/>
          </p:nvPr>
        </p:nvSpPr>
        <p:spPr/>
        <p:txBody>
          <a:bodyPr/>
          <a:lstStyle/>
          <a:p>
            <a:fld id="{88DE7850-52E6-4F47-934E-2D461A635FBD}" type="slidenum">
              <a:rPr lang="en-GB" smtClean="0"/>
              <a:t>‹#›</a:t>
            </a:fld>
            <a:endParaRPr lang="en-GB"/>
          </a:p>
        </p:txBody>
      </p:sp>
    </p:spTree>
    <p:extLst>
      <p:ext uri="{BB962C8B-B14F-4D97-AF65-F5344CB8AC3E}">
        <p14:creationId xmlns:p14="http://schemas.microsoft.com/office/powerpoint/2010/main" val="2965446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7C9AF-4DA1-4CAE-BC28-5795420C672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47F7A67-F249-4FAB-B481-57BF85F8AE66}"/>
              </a:ext>
            </a:extLst>
          </p:cNvPr>
          <p:cNvSpPr>
            <a:spLocks noGrp="1"/>
          </p:cNvSpPr>
          <p:nvPr>
            <p:ph type="dt" sz="half" idx="10"/>
          </p:nvPr>
        </p:nvSpPr>
        <p:spPr/>
        <p:txBody>
          <a:bodyPr/>
          <a:lstStyle/>
          <a:p>
            <a:fld id="{0465C81B-1C3B-4966-A43A-1A24842803B1}" type="datetimeFigureOut">
              <a:rPr lang="en-GB" smtClean="0"/>
              <a:t>13/01/2022</a:t>
            </a:fld>
            <a:endParaRPr lang="en-GB"/>
          </a:p>
        </p:txBody>
      </p:sp>
      <p:sp>
        <p:nvSpPr>
          <p:cNvPr id="4" name="Footer Placeholder 3">
            <a:extLst>
              <a:ext uri="{FF2B5EF4-FFF2-40B4-BE49-F238E27FC236}">
                <a16:creationId xmlns:a16="http://schemas.microsoft.com/office/drawing/2014/main" id="{2F54123D-F081-44F6-83CB-307505E808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B1A0561-D9E5-40C8-81D4-235798319490}"/>
              </a:ext>
            </a:extLst>
          </p:cNvPr>
          <p:cNvSpPr>
            <a:spLocks noGrp="1"/>
          </p:cNvSpPr>
          <p:nvPr>
            <p:ph type="sldNum" sz="quarter" idx="12"/>
          </p:nvPr>
        </p:nvSpPr>
        <p:spPr/>
        <p:txBody>
          <a:bodyPr/>
          <a:lstStyle/>
          <a:p>
            <a:fld id="{88DE7850-52E6-4F47-934E-2D461A635FBD}" type="slidenum">
              <a:rPr lang="en-GB" smtClean="0"/>
              <a:t>‹#›</a:t>
            </a:fld>
            <a:endParaRPr lang="en-GB"/>
          </a:p>
        </p:txBody>
      </p:sp>
    </p:spTree>
    <p:extLst>
      <p:ext uri="{BB962C8B-B14F-4D97-AF65-F5344CB8AC3E}">
        <p14:creationId xmlns:p14="http://schemas.microsoft.com/office/powerpoint/2010/main" val="2273379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5975AB-F371-41F6-86D7-DBBA279F9F4B}"/>
              </a:ext>
            </a:extLst>
          </p:cNvPr>
          <p:cNvSpPr>
            <a:spLocks noGrp="1"/>
          </p:cNvSpPr>
          <p:nvPr>
            <p:ph type="dt" sz="half" idx="10"/>
          </p:nvPr>
        </p:nvSpPr>
        <p:spPr/>
        <p:txBody>
          <a:bodyPr/>
          <a:lstStyle/>
          <a:p>
            <a:fld id="{0465C81B-1C3B-4966-A43A-1A24842803B1}" type="datetimeFigureOut">
              <a:rPr lang="en-GB" smtClean="0"/>
              <a:t>13/01/2022</a:t>
            </a:fld>
            <a:endParaRPr lang="en-GB"/>
          </a:p>
        </p:txBody>
      </p:sp>
      <p:sp>
        <p:nvSpPr>
          <p:cNvPr id="3" name="Footer Placeholder 2">
            <a:extLst>
              <a:ext uri="{FF2B5EF4-FFF2-40B4-BE49-F238E27FC236}">
                <a16:creationId xmlns:a16="http://schemas.microsoft.com/office/drawing/2014/main" id="{2E9EF0B5-D5A8-48D6-88E2-6ECC833271F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01EB2F1-3DE8-43BE-8583-F78BD5FFCA7D}"/>
              </a:ext>
            </a:extLst>
          </p:cNvPr>
          <p:cNvSpPr>
            <a:spLocks noGrp="1"/>
          </p:cNvSpPr>
          <p:nvPr>
            <p:ph type="sldNum" sz="quarter" idx="12"/>
          </p:nvPr>
        </p:nvSpPr>
        <p:spPr/>
        <p:txBody>
          <a:bodyPr/>
          <a:lstStyle/>
          <a:p>
            <a:fld id="{88DE7850-52E6-4F47-934E-2D461A635FBD}" type="slidenum">
              <a:rPr lang="en-GB" smtClean="0"/>
              <a:t>‹#›</a:t>
            </a:fld>
            <a:endParaRPr lang="en-GB"/>
          </a:p>
        </p:txBody>
      </p:sp>
    </p:spTree>
    <p:extLst>
      <p:ext uri="{BB962C8B-B14F-4D97-AF65-F5344CB8AC3E}">
        <p14:creationId xmlns:p14="http://schemas.microsoft.com/office/powerpoint/2010/main" val="3993768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41217-86E5-4BB3-BEAE-CA26AB3C27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E062CF5-2917-4C21-BF8C-FC834B71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F56BE75-9F9F-487F-94BD-CA3754E23A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2AFA8C-8B34-40A6-9B10-7A4F731C68BE}"/>
              </a:ext>
            </a:extLst>
          </p:cNvPr>
          <p:cNvSpPr>
            <a:spLocks noGrp="1"/>
          </p:cNvSpPr>
          <p:nvPr>
            <p:ph type="dt" sz="half" idx="10"/>
          </p:nvPr>
        </p:nvSpPr>
        <p:spPr/>
        <p:txBody>
          <a:bodyPr/>
          <a:lstStyle/>
          <a:p>
            <a:fld id="{0465C81B-1C3B-4966-A43A-1A24842803B1}" type="datetimeFigureOut">
              <a:rPr lang="en-GB" smtClean="0"/>
              <a:t>13/01/2022</a:t>
            </a:fld>
            <a:endParaRPr lang="en-GB"/>
          </a:p>
        </p:txBody>
      </p:sp>
      <p:sp>
        <p:nvSpPr>
          <p:cNvPr id="6" name="Footer Placeholder 5">
            <a:extLst>
              <a:ext uri="{FF2B5EF4-FFF2-40B4-BE49-F238E27FC236}">
                <a16:creationId xmlns:a16="http://schemas.microsoft.com/office/drawing/2014/main" id="{F175615A-2F49-4B2E-8BBE-F9A12405DB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73E804-58C0-4A65-B0E6-E93E591508C8}"/>
              </a:ext>
            </a:extLst>
          </p:cNvPr>
          <p:cNvSpPr>
            <a:spLocks noGrp="1"/>
          </p:cNvSpPr>
          <p:nvPr>
            <p:ph type="sldNum" sz="quarter" idx="12"/>
          </p:nvPr>
        </p:nvSpPr>
        <p:spPr/>
        <p:txBody>
          <a:bodyPr/>
          <a:lstStyle/>
          <a:p>
            <a:fld id="{88DE7850-52E6-4F47-934E-2D461A635FBD}" type="slidenum">
              <a:rPr lang="en-GB" smtClean="0"/>
              <a:t>‹#›</a:t>
            </a:fld>
            <a:endParaRPr lang="en-GB"/>
          </a:p>
        </p:txBody>
      </p:sp>
    </p:spTree>
    <p:extLst>
      <p:ext uri="{BB962C8B-B14F-4D97-AF65-F5344CB8AC3E}">
        <p14:creationId xmlns:p14="http://schemas.microsoft.com/office/powerpoint/2010/main" val="257875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0EC5A-0FE6-4AE9-A9E0-B4E9CA48AE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E8B9C0-B8F6-4496-84CB-0435BE33F1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D8B33E-A3F3-4A56-BD38-71AC4BB221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8DE3AC-03A6-4D14-99C9-8CEF36CC9348}"/>
              </a:ext>
            </a:extLst>
          </p:cNvPr>
          <p:cNvSpPr>
            <a:spLocks noGrp="1"/>
          </p:cNvSpPr>
          <p:nvPr>
            <p:ph type="dt" sz="half" idx="10"/>
          </p:nvPr>
        </p:nvSpPr>
        <p:spPr/>
        <p:txBody>
          <a:bodyPr/>
          <a:lstStyle/>
          <a:p>
            <a:fld id="{0465C81B-1C3B-4966-A43A-1A24842803B1}" type="datetimeFigureOut">
              <a:rPr lang="en-GB" smtClean="0"/>
              <a:t>13/01/2022</a:t>
            </a:fld>
            <a:endParaRPr lang="en-GB"/>
          </a:p>
        </p:txBody>
      </p:sp>
      <p:sp>
        <p:nvSpPr>
          <p:cNvPr id="6" name="Footer Placeholder 5">
            <a:extLst>
              <a:ext uri="{FF2B5EF4-FFF2-40B4-BE49-F238E27FC236}">
                <a16:creationId xmlns:a16="http://schemas.microsoft.com/office/drawing/2014/main" id="{886D1570-BBB3-415A-9468-FB57C31B93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75CE1A-56BE-492C-B1E5-6F4D597C65BA}"/>
              </a:ext>
            </a:extLst>
          </p:cNvPr>
          <p:cNvSpPr>
            <a:spLocks noGrp="1"/>
          </p:cNvSpPr>
          <p:nvPr>
            <p:ph type="sldNum" sz="quarter" idx="12"/>
          </p:nvPr>
        </p:nvSpPr>
        <p:spPr/>
        <p:txBody>
          <a:bodyPr/>
          <a:lstStyle/>
          <a:p>
            <a:fld id="{88DE7850-52E6-4F47-934E-2D461A635FBD}" type="slidenum">
              <a:rPr lang="en-GB" smtClean="0"/>
              <a:t>‹#›</a:t>
            </a:fld>
            <a:endParaRPr lang="en-GB"/>
          </a:p>
        </p:txBody>
      </p:sp>
    </p:spTree>
    <p:extLst>
      <p:ext uri="{BB962C8B-B14F-4D97-AF65-F5344CB8AC3E}">
        <p14:creationId xmlns:p14="http://schemas.microsoft.com/office/powerpoint/2010/main" val="29609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0EEEB1-ED95-486E-93FD-9C4BD2C3F1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DEB6B1-02AA-4E45-A70E-9112DD5EDA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0AE96B-5193-4122-892F-7EE232AE91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65C81B-1C3B-4966-A43A-1A24842803B1}" type="datetimeFigureOut">
              <a:rPr lang="en-GB" smtClean="0"/>
              <a:t>13/01/2022</a:t>
            </a:fld>
            <a:endParaRPr lang="en-GB"/>
          </a:p>
        </p:txBody>
      </p:sp>
      <p:sp>
        <p:nvSpPr>
          <p:cNvPr id="5" name="Footer Placeholder 4">
            <a:extLst>
              <a:ext uri="{FF2B5EF4-FFF2-40B4-BE49-F238E27FC236}">
                <a16:creationId xmlns:a16="http://schemas.microsoft.com/office/drawing/2014/main" id="{0CCA3E85-FD6D-4134-BA73-0BBD9DD771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9A3C1FC-415A-404F-B694-7ED99509FC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DE7850-52E6-4F47-934E-2D461A635FBD}" type="slidenum">
              <a:rPr lang="en-GB" smtClean="0"/>
              <a:t>‹#›</a:t>
            </a:fld>
            <a:endParaRPr lang="en-GB"/>
          </a:p>
        </p:txBody>
      </p:sp>
    </p:spTree>
    <p:extLst>
      <p:ext uri="{BB962C8B-B14F-4D97-AF65-F5344CB8AC3E}">
        <p14:creationId xmlns:p14="http://schemas.microsoft.com/office/powerpoint/2010/main" val="3008870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1"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2"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3"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4"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5"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6"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7"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8"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9"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20"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1"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2"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3"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4"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5"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6"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7"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8"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9"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2" name="Title 1">
            <a:extLst>
              <a:ext uri="{FF2B5EF4-FFF2-40B4-BE49-F238E27FC236}">
                <a16:creationId xmlns:a16="http://schemas.microsoft.com/office/drawing/2014/main" id="{1467F382-42CC-4E0E-87B7-BA4A2CFA7520}"/>
              </a:ext>
            </a:extLst>
          </p:cNvPr>
          <p:cNvSpPr>
            <a:spLocks noGrp="1"/>
          </p:cNvSpPr>
          <p:nvPr>
            <p:ph type="ctrTitle"/>
          </p:nvPr>
        </p:nvSpPr>
        <p:spPr>
          <a:xfrm>
            <a:off x="2002536" y="1261872"/>
            <a:ext cx="8238744" cy="3118104"/>
          </a:xfrm>
        </p:spPr>
        <p:txBody>
          <a:bodyPr>
            <a:normAutofit/>
          </a:bodyPr>
          <a:lstStyle/>
          <a:p>
            <a:pPr algn="l"/>
            <a:r>
              <a:rPr lang="en-GB" sz="5300" i="1" dirty="0"/>
              <a:t>The nation: an imagined community </a:t>
            </a:r>
            <a:r>
              <a:rPr lang="en-GB" sz="5300" dirty="0"/>
              <a:t>by Javier </a:t>
            </a:r>
            <a:r>
              <a:rPr lang="en-GB" sz="5300" dirty="0" err="1"/>
              <a:t>Sanjines</a:t>
            </a:r>
            <a:r>
              <a:rPr lang="en-GB" sz="5300" dirty="0"/>
              <a:t> – a source analysis</a:t>
            </a:r>
          </a:p>
        </p:txBody>
      </p:sp>
      <p:sp>
        <p:nvSpPr>
          <p:cNvPr id="3" name="Subtitle 2">
            <a:extLst>
              <a:ext uri="{FF2B5EF4-FFF2-40B4-BE49-F238E27FC236}">
                <a16:creationId xmlns:a16="http://schemas.microsoft.com/office/drawing/2014/main" id="{48BF26C4-B923-48C7-BF32-0DF217E90DDF}"/>
              </a:ext>
            </a:extLst>
          </p:cNvPr>
          <p:cNvSpPr>
            <a:spLocks noGrp="1"/>
          </p:cNvSpPr>
          <p:nvPr>
            <p:ph type="subTitle" idx="1"/>
          </p:nvPr>
        </p:nvSpPr>
        <p:spPr>
          <a:xfrm>
            <a:off x="2002536" y="4562856"/>
            <a:ext cx="8238744" cy="1225296"/>
          </a:xfrm>
        </p:spPr>
        <p:txBody>
          <a:bodyPr>
            <a:normAutofit/>
          </a:bodyPr>
          <a:lstStyle/>
          <a:p>
            <a:pPr algn="l"/>
            <a:r>
              <a:rPr lang="en-GB" dirty="0"/>
              <a:t>Presented by Zuzanna Krakowska</a:t>
            </a:r>
          </a:p>
          <a:p>
            <a:pPr algn="l"/>
            <a:r>
              <a:rPr lang="en-GB" dirty="0"/>
              <a:t>EPQ0090199 - DECOLONIAL STRATEGIES</a:t>
            </a:r>
          </a:p>
        </p:txBody>
      </p:sp>
      <p:sp>
        <p:nvSpPr>
          <p:cNvPr id="31" name="Isosceles Triangle 30">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Tree>
    <p:extLst>
      <p:ext uri="{BB962C8B-B14F-4D97-AF65-F5344CB8AC3E}">
        <p14:creationId xmlns:p14="http://schemas.microsoft.com/office/powerpoint/2010/main" val="87721723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9">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1"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2"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3"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4"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5"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6"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7"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8"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9"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20"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1"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2"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3"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4"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5"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6"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7"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8"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9"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2" name="Title 1">
            <a:extLst>
              <a:ext uri="{FF2B5EF4-FFF2-40B4-BE49-F238E27FC236}">
                <a16:creationId xmlns:a16="http://schemas.microsoft.com/office/drawing/2014/main" id="{4D442AC3-0B66-4114-BF85-CC7D8872B835}"/>
              </a:ext>
            </a:extLst>
          </p:cNvPr>
          <p:cNvSpPr>
            <a:spLocks noGrp="1"/>
          </p:cNvSpPr>
          <p:nvPr>
            <p:ph type="title"/>
          </p:nvPr>
        </p:nvSpPr>
        <p:spPr>
          <a:xfrm>
            <a:off x="2002536" y="1261872"/>
            <a:ext cx="8238744" cy="3118104"/>
          </a:xfrm>
        </p:spPr>
        <p:txBody>
          <a:bodyPr vert="horz" lIns="91440" tIns="45720" rIns="91440" bIns="45720" rtlCol="0" anchor="b">
            <a:normAutofit/>
          </a:bodyPr>
          <a:lstStyle/>
          <a:p>
            <a:r>
              <a:rPr lang="en-US" sz="6800" kern="1200" dirty="0">
                <a:solidFill>
                  <a:schemeClr val="tx1"/>
                </a:solidFill>
                <a:latin typeface="+mj-lt"/>
                <a:ea typeface="+mj-ea"/>
                <a:cs typeface="+mj-cs"/>
              </a:rPr>
              <a:t>Source </a:t>
            </a:r>
            <a:r>
              <a:rPr lang="en-US" sz="6800" kern="1200" dirty="0" err="1">
                <a:solidFill>
                  <a:schemeClr val="tx1"/>
                </a:solidFill>
                <a:latin typeface="+mj-lt"/>
                <a:ea typeface="+mj-ea"/>
                <a:cs typeface="+mj-cs"/>
              </a:rPr>
              <a:t>analysed</a:t>
            </a:r>
            <a:endParaRPr lang="en-US" sz="6800" kern="1200" dirty="0">
              <a:solidFill>
                <a:schemeClr val="tx1"/>
              </a:solidFill>
              <a:latin typeface="+mj-lt"/>
              <a:ea typeface="+mj-ea"/>
              <a:cs typeface="+mj-cs"/>
            </a:endParaRPr>
          </a:p>
        </p:txBody>
      </p:sp>
      <p:sp>
        <p:nvSpPr>
          <p:cNvPr id="3" name="Content Placeholder 2">
            <a:extLst>
              <a:ext uri="{FF2B5EF4-FFF2-40B4-BE49-F238E27FC236}">
                <a16:creationId xmlns:a16="http://schemas.microsoft.com/office/drawing/2014/main" id="{A8BC7FF1-C177-47C7-A58B-6F8AF5365DA6}"/>
              </a:ext>
            </a:extLst>
          </p:cNvPr>
          <p:cNvSpPr>
            <a:spLocks noGrp="1"/>
          </p:cNvSpPr>
          <p:nvPr>
            <p:ph idx="1"/>
          </p:nvPr>
        </p:nvSpPr>
        <p:spPr>
          <a:xfrm>
            <a:off x="2002536" y="4562856"/>
            <a:ext cx="8238744" cy="1225296"/>
          </a:xfrm>
        </p:spPr>
        <p:txBody>
          <a:bodyPr vert="horz" lIns="91440" tIns="45720" rIns="91440" bIns="45720" rtlCol="0">
            <a:normAutofit/>
          </a:bodyPr>
          <a:lstStyle/>
          <a:p>
            <a:pPr marL="0" indent="0">
              <a:buNone/>
            </a:pPr>
            <a:r>
              <a:rPr lang="en-US" sz="2400" kern="1200">
                <a:solidFill>
                  <a:schemeClr val="tx1"/>
                </a:solidFill>
                <a:latin typeface="+mn-lt"/>
                <a:ea typeface="+mn-ea"/>
                <a:cs typeface="+mn-cs"/>
              </a:rPr>
              <a:t>Sanjinés, J., 2007. The nation: an imagined community?. </a:t>
            </a:r>
            <a:r>
              <a:rPr lang="en-US" sz="2400" i="1" kern="1200">
                <a:solidFill>
                  <a:schemeClr val="tx1"/>
                </a:solidFill>
                <a:latin typeface="+mn-lt"/>
                <a:ea typeface="+mn-ea"/>
                <a:cs typeface="+mn-cs"/>
              </a:rPr>
              <a:t>Cultural studies</a:t>
            </a:r>
            <a:r>
              <a:rPr lang="en-US" sz="2400" kern="1200">
                <a:solidFill>
                  <a:schemeClr val="tx1"/>
                </a:solidFill>
                <a:latin typeface="+mn-lt"/>
                <a:ea typeface="+mn-ea"/>
                <a:cs typeface="+mn-cs"/>
              </a:rPr>
              <a:t>, </a:t>
            </a:r>
            <a:r>
              <a:rPr lang="en-US" sz="2400" i="1" kern="1200">
                <a:solidFill>
                  <a:schemeClr val="tx1"/>
                </a:solidFill>
                <a:latin typeface="+mn-lt"/>
                <a:ea typeface="+mn-ea"/>
                <a:cs typeface="+mn-cs"/>
              </a:rPr>
              <a:t>21</a:t>
            </a:r>
            <a:r>
              <a:rPr lang="en-US" sz="2400" kern="1200">
                <a:solidFill>
                  <a:schemeClr val="tx1"/>
                </a:solidFill>
                <a:latin typeface="+mn-lt"/>
                <a:ea typeface="+mn-ea"/>
                <a:cs typeface="+mn-cs"/>
              </a:rPr>
              <a:t>(2-3), pp.295-308.</a:t>
            </a:r>
          </a:p>
        </p:txBody>
      </p:sp>
      <p:sp>
        <p:nvSpPr>
          <p:cNvPr id="31" name="Isosceles Triangle 30">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Tree>
    <p:extLst>
      <p:ext uri="{BB962C8B-B14F-4D97-AF65-F5344CB8AC3E}">
        <p14:creationId xmlns:p14="http://schemas.microsoft.com/office/powerpoint/2010/main" val="302127155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A2A3B-C122-4A6C-96E5-33525D5291C2}"/>
              </a:ext>
            </a:extLst>
          </p:cNvPr>
          <p:cNvSpPr>
            <a:spLocks noGrp="1"/>
          </p:cNvSpPr>
          <p:nvPr>
            <p:ph type="title"/>
          </p:nvPr>
        </p:nvSpPr>
        <p:spPr>
          <a:xfrm>
            <a:off x="8074214" y="959243"/>
            <a:ext cx="3279586" cy="1682357"/>
          </a:xfrm>
        </p:spPr>
        <p:txBody>
          <a:bodyPr vert="horz" lIns="91440" tIns="45720" rIns="91440" bIns="45720" rtlCol="0" anchor="b">
            <a:normAutofit/>
          </a:bodyPr>
          <a:lstStyle/>
          <a:p>
            <a:pPr algn="ctr"/>
            <a:r>
              <a:rPr lang="en-US" sz="5400" dirty="0"/>
              <a:t>Javier </a:t>
            </a:r>
            <a:r>
              <a:rPr lang="en-US" sz="5400" dirty="0" err="1"/>
              <a:t>Sanjines</a:t>
            </a:r>
            <a:endParaRPr lang="en-US" sz="5400" dirty="0"/>
          </a:p>
        </p:txBody>
      </p:sp>
      <p:sp>
        <p:nvSpPr>
          <p:cNvPr id="3" name="Content Placeholder 2">
            <a:extLst>
              <a:ext uri="{FF2B5EF4-FFF2-40B4-BE49-F238E27FC236}">
                <a16:creationId xmlns:a16="http://schemas.microsoft.com/office/drawing/2014/main" id="{0257111F-574D-4576-8AB1-E3A09127332F}"/>
              </a:ext>
            </a:extLst>
          </p:cNvPr>
          <p:cNvSpPr>
            <a:spLocks noGrp="1"/>
          </p:cNvSpPr>
          <p:nvPr>
            <p:ph idx="1"/>
          </p:nvPr>
        </p:nvSpPr>
        <p:spPr>
          <a:xfrm>
            <a:off x="7464612" y="3694917"/>
            <a:ext cx="4087305" cy="2203840"/>
          </a:xfrm>
        </p:spPr>
        <p:txBody>
          <a:bodyPr vert="horz" lIns="91440" tIns="45720" rIns="91440" bIns="45720" rtlCol="0" anchor="t">
            <a:normAutofit/>
          </a:bodyPr>
          <a:lstStyle/>
          <a:p>
            <a:r>
              <a:rPr lang="en-US" sz="2000" dirty="0"/>
              <a:t>Born 1948 </a:t>
            </a:r>
          </a:p>
          <a:p>
            <a:r>
              <a:rPr lang="en-US" sz="2000" dirty="0"/>
              <a:t>Bolivian</a:t>
            </a:r>
          </a:p>
          <a:p>
            <a:r>
              <a:rPr lang="en-GB" sz="2000" dirty="0"/>
              <a:t>associate professor of Latin American literature and cultural studies at the University of Michigan</a:t>
            </a:r>
            <a:endParaRPr lang="en-US" sz="2000" dirty="0"/>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25CDB4BF-05CE-414B-B94C-07B380C5C56F}"/>
              </a:ext>
            </a:extLst>
          </p:cNvPr>
          <p:cNvPicPr>
            <a:picLocks noChangeAspect="1"/>
          </p:cNvPicPr>
          <p:nvPr/>
        </p:nvPicPr>
        <p:blipFill rotWithShape="1">
          <a:blip r:embed="rId2"/>
          <a:srcRect t="19185" b="15685"/>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72314903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9157AA6-90E9-47AC-BF3A-EDB4E224A0AE}"/>
              </a:ext>
            </a:extLst>
          </p:cNvPr>
          <p:cNvSpPr>
            <a:spLocks noGrp="1"/>
          </p:cNvSpPr>
          <p:nvPr>
            <p:ph type="title"/>
          </p:nvPr>
        </p:nvSpPr>
        <p:spPr>
          <a:xfrm>
            <a:off x="2311147" y="365760"/>
            <a:ext cx="7569706" cy="1288238"/>
          </a:xfrm>
        </p:spPr>
        <p:txBody>
          <a:bodyPr anchor="ctr">
            <a:normAutofit/>
          </a:bodyPr>
          <a:lstStyle/>
          <a:p>
            <a:pPr algn="ctr"/>
            <a:r>
              <a:rPr lang="en-GB" dirty="0"/>
              <a:t>Introduction </a:t>
            </a:r>
          </a:p>
        </p:txBody>
      </p:sp>
      <p:sp>
        <p:nvSpPr>
          <p:cNvPr id="3" name="Content Placeholder 2">
            <a:extLst>
              <a:ext uri="{FF2B5EF4-FFF2-40B4-BE49-F238E27FC236}">
                <a16:creationId xmlns:a16="http://schemas.microsoft.com/office/drawing/2014/main" id="{E846C6FA-E239-4974-B7FC-B256F3993DB5}"/>
              </a:ext>
            </a:extLst>
          </p:cNvPr>
          <p:cNvSpPr>
            <a:spLocks noGrp="1"/>
          </p:cNvSpPr>
          <p:nvPr>
            <p:ph idx="1"/>
          </p:nvPr>
        </p:nvSpPr>
        <p:spPr>
          <a:xfrm>
            <a:off x="2165569" y="1956816"/>
            <a:ext cx="7860863" cy="4024884"/>
          </a:xfrm>
        </p:spPr>
        <p:txBody>
          <a:bodyPr anchor="t">
            <a:normAutofit/>
          </a:bodyPr>
          <a:lstStyle/>
          <a:p>
            <a:r>
              <a:rPr lang="en-GB" dirty="0"/>
              <a:t>Third World nations</a:t>
            </a:r>
          </a:p>
          <a:p>
            <a:pPr lvl="1"/>
            <a:r>
              <a:rPr lang="en-GB" dirty="0"/>
              <a:t>An outdated, Eurocentric term</a:t>
            </a:r>
          </a:p>
          <a:p>
            <a:pPr lvl="1"/>
            <a:r>
              <a:rPr lang="en-GB" dirty="0"/>
              <a:t>Derived from a colonialist mindset</a:t>
            </a:r>
          </a:p>
          <a:p>
            <a:r>
              <a:rPr lang="en-GB" dirty="0"/>
              <a:t>Under Developed nations</a:t>
            </a:r>
          </a:p>
          <a:p>
            <a:pPr lvl="1"/>
            <a:r>
              <a:rPr lang="en-GB" dirty="0"/>
              <a:t>More modern?</a:t>
            </a:r>
          </a:p>
          <a:p>
            <a:pPr lvl="1"/>
            <a:r>
              <a:rPr lang="en-GB" dirty="0"/>
              <a:t>What does development mean?</a:t>
            </a:r>
          </a:p>
          <a:p>
            <a:pPr lvl="2"/>
            <a:r>
              <a:rPr lang="en-GB" dirty="0"/>
              <a:t>Colonialist</a:t>
            </a:r>
          </a:p>
        </p:txBody>
      </p:sp>
    </p:spTree>
    <p:extLst>
      <p:ext uri="{BB962C8B-B14F-4D97-AF65-F5344CB8AC3E}">
        <p14:creationId xmlns:p14="http://schemas.microsoft.com/office/powerpoint/2010/main" val="270108001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E214AA7-F028-4A0D-8698-61AEC754D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59834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18B3552-A9BE-4379-B76F-B35A7043AF7B}"/>
              </a:ext>
            </a:extLst>
          </p:cNvPr>
          <p:cNvSpPr>
            <a:spLocks noGrp="1"/>
          </p:cNvSpPr>
          <p:nvPr>
            <p:ph type="title"/>
          </p:nvPr>
        </p:nvSpPr>
        <p:spPr>
          <a:xfrm>
            <a:off x="1159933" y="995318"/>
            <a:ext cx="9872134" cy="1193968"/>
          </a:xfrm>
          <a:solidFill>
            <a:srgbClr val="FFFFFF"/>
          </a:solidFill>
          <a:ln w="38100">
            <a:solidFill>
              <a:srgbClr val="7F7F7F"/>
            </a:solidFill>
            <a:miter lim="800000"/>
          </a:ln>
        </p:spPr>
        <p:txBody>
          <a:bodyPr>
            <a:normAutofit/>
          </a:bodyPr>
          <a:lstStyle/>
          <a:p>
            <a:pPr algn="ctr"/>
            <a:r>
              <a:rPr lang="en-GB" sz="3600">
                <a:solidFill>
                  <a:srgbClr val="3F3F3F"/>
                </a:solidFill>
              </a:rPr>
              <a:t>Positivist ideology and a Social Utopia</a:t>
            </a:r>
          </a:p>
        </p:txBody>
      </p:sp>
      <p:sp>
        <p:nvSpPr>
          <p:cNvPr id="4" name="Content Placeholder 3">
            <a:extLst>
              <a:ext uri="{FF2B5EF4-FFF2-40B4-BE49-F238E27FC236}">
                <a16:creationId xmlns:a16="http://schemas.microsoft.com/office/drawing/2014/main" id="{D1512321-3A7D-44F4-B5F9-89F89A6D5DA7}"/>
              </a:ext>
            </a:extLst>
          </p:cNvPr>
          <p:cNvSpPr>
            <a:spLocks noGrp="1"/>
          </p:cNvSpPr>
          <p:nvPr>
            <p:ph sz="half" idx="1"/>
          </p:nvPr>
        </p:nvSpPr>
        <p:spPr>
          <a:xfrm>
            <a:off x="1476915" y="2888250"/>
            <a:ext cx="4297351" cy="2959777"/>
          </a:xfrm>
        </p:spPr>
        <p:txBody>
          <a:bodyPr anchor="t">
            <a:normAutofit/>
          </a:bodyPr>
          <a:lstStyle/>
          <a:p>
            <a:pPr marL="0" indent="0" algn="ctr">
              <a:buNone/>
            </a:pPr>
            <a:r>
              <a:rPr lang="en-GB" dirty="0"/>
              <a:t>Social Utopia</a:t>
            </a:r>
          </a:p>
          <a:p>
            <a:r>
              <a:rPr lang="en-GB" sz="2000" dirty="0"/>
              <a:t>Socialist or capitalist</a:t>
            </a:r>
          </a:p>
          <a:p>
            <a:r>
              <a:rPr lang="en-GB" sz="2000" dirty="0"/>
              <a:t>The ultimate goal of a society</a:t>
            </a:r>
          </a:p>
          <a:p>
            <a:r>
              <a:rPr lang="en-GB" sz="2000" dirty="0"/>
              <a:t>Imposed by the Western ideologies</a:t>
            </a:r>
          </a:p>
        </p:txBody>
      </p:sp>
      <p:cxnSp>
        <p:nvCxnSpPr>
          <p:cNvPr id="12" name="Straight Connector 11">
            <a:extLst>
              <a:ext uri="{FF2B5EF4-FFF2-40B4-BE49-F238E27FC236}">
                <a16:creationId xmlns:a16="http://schemas.microsoft.com/office/drawing/2014/main" id="{D6206FDC-2777-4D7F-AF9C-73413DA664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2888250"/>
            <a:ext cx="0" cy="2769135"/>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0BBAFBA5-5269-4A73-9077-C575A9309597}"/>
              </a:ext>
            </a:extLst>
          </p:cNvPr>
          <p:cNvSpPr>
            <a:spLocks noGrp="1"/>
          </p:cNvSpPr>
          <p:nvPr>
            <p:ph sz="half" idx="2"/>
          </p:nvPr>
        </p:nvSpPr>
        <p:spPr>
          <a:xfrm>
            <a:off x="6417731" y="2888250"/>
            <a:ext cx="4292594" cy="2959778"/>
          </a:xfrm>
        </p:spPr>
        <p:txBody>
          <a:bodyPr anchor="t">
            <a:normAutofit/>
          </a:bodyPr>
          <a:lstStyle/>
          <a:p>
            <a:pPr marL="0" indent="0" algn="ctr">
              <a:buNone/>
            </a:pPr>
            <a:r>
              <a:rPr lang="en-GB" dirty="0"/>
              <a:t>Positivism</a:t>
            </a:r>
          </a:p>
          <a:p>
            <a:r>
              <a:rPr lang="en-GB" sz="2000" dirty="0"/>
              <a:t>Philosophical movement in which everything is based on logic, facts, science and mathematics</a:t>
            </a:r>
          </a:p>
          <a:p>
            <a:r>
              <a:rPr lang="en-GB" sz="2000" dirty="0"/>
              <a:t>Devoid of the human element</a:t>
            </a:r>
          </a:p>
          <a:p>
            <a:r>
              <a:rPr lang="en-GB" sz="2000" dirty="0"/>
              <a:t>Urban &gt; rural</a:t>
            </a:r>
          </a:p>
          <a:p>
            <a:r>
              <a:rPr lang="en-GB" sz="2000" dirty="0"/>
              <a:t>Eurocentric approach</a:t>
            </a:r>
          </a:p>
        </p:txBody>
      </p:sp>
    </p:spTree>
    <p:extLst>
      <p:ext uri="{BB962C8B-B14F-4D97-AF65-F5344CB8AC3E}">
        <p14:creationId xmlns:p14="http://schemas.microsoft.com/office/powerpoint/2010/main" val="358677021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3CF94-2C40-4925-9BAF-517179F185E7}"/>
              </a:ext>
            </a:extLst>
          </p:cNvPr>
          <p:cNvSpPr>
            <a:spLocks noGrp="1"/>
          </p:cNvSpPr>
          <p:nvPr>
            <p:ph type="title"/>
          </p:nvPr>
        </p:nvSpPr>
        <p:spPr>
          <a:xfrm>
            <a:off x="614661" y="384225"/>
            <a:ext cx="5609219" cy="1325563"/>
          </a:xfrm>
        </p:spPr>
        <p:txBody>
          <a:bodyPr>
            <a:normAutofit/>
          </a:bodyPr>
          <a:lstStyle/>
          <a:p>
            <a:r>
              <a:rPr lang="en-GB" dirty="0"/>
              <a:t>Backlash and da Cunha</a:t>
            </a:r>
          </a:p>
        </p:txBody>
      </p:sp>
      <p:sp>
        <p:nvSpPr>
          <p:cNvPr id="3" name="Content Placeholder 2">
            <a:extLst>
              <a:ext uri="{FF2B5EF4-FFF2-40B4-BE49-F238E27FC236}">
                <a16:creationId xmlns:a16="http://schemas.microsoft.com/office/drawing/2014/main" id="{9F64C945-7D65-4275-86AE-D81D3ACA31E5}"/>
              </a:ext>
            </a:extLst>
          </p:cNvPr>
          <p:cNvSpPr>
            <a:spLocks noGrp="1"/>
          </p:cNvSpPr>
          <p:nvPr>
            <p:ph idx="1"/>
          </p:nvPr>
        </p:nvSpPr>
        <p:spPr>
          <a:xfrm>
            <a:off x="761998" y="1709788"/>
            <a:ext cx="5314543" cy="1223912"/>
          </a:xfrm>
        </p:spPr>
        <p:txBody>
          <a:bodyPr anchor="t">
            <a:normAutofit/>
          </a:bodyPr>
          <a:lstStyle/>
          <a:p>
            <a:pPr marL="0" indent="0">
              <a:buNone/>
            </a:pPr>
            <a:r>
              <a:rPr lang="en-GB" sz="2400" dirty="0"/>
              <a:t>Backlash to the modernization</a:t>
            </a:r>
          </a:p>
          <a:p>
            <a:r>
              <a:rPr lang="en-GB" sz="1800" dirty="0"/>
              <a:t>Re-discovery of traditional Hispanic values</a:t>
            </a:r>
          </a:p>
          <a:p>
            <a:r>
              <a:rPr lang="en-GB" sz="1800" dirty="0"/>
              <a:t>Rejection of the utilitarian materialism</a:t>
            </a:r>
          </a:p>
        </p:txBody>
      </p:sp>
      <p:sp>
        <p:nvSpPr>
          <p:cNvPr id="71" name="Freeform: Shape 70">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Euclides da Cunha (scrittore) - Wikipedia">
            <a:extLst>
              <a:ext uri="{FF2B5EF4-FFF2-40B4-BE49-F238E27FC236}">
                <a16:creationId xmlns:a16="http://schemas.microsoft.com/office/drawing/2014/main" id="{B18662CD-D487-40DA-8457-8CB06CE69A0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1733"/>
          <a:stretch/>
        </p:blipFill>
        <p:spPr bwMode="auto">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538C925-6B9D-4474-89D0-0FFC4DD5DC71}"/>
              </a:ext>
            </a:extLst>
          </p:cNvPr>
          <p:cNvSpPr txBox="1"/>
          <p:nvPr/>
        </p:nvSpPr>
        <p:spPr>
          <a:xfrm>
            <a:off x="847725" y="3705224"/>
            <a:ext cx="5109192" cy="2123658"/>
          </a:xfrm>
          <a:prstGeom prst="rect">
            <a:avLst/>
          </a:prstGeom>
          <a:noFill/>
        </p:spPr>
        <p:txBody>
          <a:bodyPr wrap="square" rtlCol="0">
            <a:spAutoFit/>
          </a:bodyPr>
          <a:lstStyle/>
          <a:p>
            <a:r>
              <a:rPr lang="en-GB" sz="2400" dirty="0" err="1"/>
              <a:t>Euclides</a:t>
            </a:r>
            <a:r>
              <a:rPr lang="en-GB" sz="2400" dirty="0"/>
              <a:t> da Cunha </a:t>
            </a:r>
          </a:p>
          <a:p>
            <a:pPr marL="285750" indent="-285750">
              <a:buFont typeface="Arial" panose="020B0604020202020204" pitchFamily="34" charset="0"/>
              <a:buChar char="•"/>
            </a:pPr>
            <a:r>
              <a:rPr lang="en-GB" dirty="0" err="1"/>
              <a:t>Brazillian</a:t>
            </a:r>
            <a:r>
              <a:rPr lang="en-GB" dirty="0"/>
              <a:t> journalist</a:t>
            </a:r>
          </a:p>
          <a:p>
            <a:pPr marL="285750" indent="-285750">
              <a:buFont typeface="Arial" panose="020B0604020202020204" pitchFamily="34" charset="0"/>
              <a:buChar char="•"/>
            </a:pPr>
            <a:r>
              <a:rPr lang="en-GB" dirty="0"/>
              <a:t>Reporting on the </a:t>
            </a:r>
            <a:r>
              <a:rPr lang="en-GB" dirty="0" err="1"/>
              <a:t>Canudos</a:t>
            </a:r>
            <a:r>
              <a:rPr lang="en-GB" dirty="0"/>
              <a:t> Rebellion</a:t>
            </a:r>
          </a:p>
          <a:p>
            <a:pPr marL="285750" indent="-285750">
              <a:buFont typeface="Arial" panose="020B0604020202020204" pitchFamily="34" charset="0"/>
              <a:buChar char="•"/>
            </a:pPr>
            <a:r>
              <a:rPr lang="en-GB" dirty="0"/>
              <a:t>Doubts against the positivist liberalism</a:t>
            </a:r>
          </a:p>
          <a:p>
            <a:pPr marL="742950" lvl="1" indent="-285750">
              <a:buFont typeface="Arial" panose="020B0604020202020204" pitchFamily="34" charset="0"/>
              <a:buChar char="•"/>
            </a:pPr>
            <a:r>
              <a:rPr lang="en-GB" dirty="0"/>
              <a:t>Destruction of the people’s identity</a:t>
            </a:r>
          </a:p>
          <a:p>
            <a:pPr marL="742950" lvl="1" indent="-285750">
              <a:buFont typeface="Arial" panose="020B0604020202020204" pitchFamily="34" charset="0"/>
              <a:buChar char="•"/>
            </a:pPr>
            <a:r>
              <a:rPr lang="en-GB" dirty="0"/>
              <a:t>Imposing the Western culture and erasing the pre-existing ones</a:t>
            </a:r>
          </a:p>
        </p:txBody>
      </p:sp>
    </p:spTree>
    <p:extLst>
      <p:ext uri="{BB962C8B-B14F-4D97-AF65-F5344CB8AC3E}">
        <p14:creationId xmlns:p14="http://schemas.microsoft.com/office/powerpoint/2010/main" val="370918754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BA35083-FD09-4F47-9F8E-D059AA57237F}"/>
              </a:ext>
            </a:extLst>
          </p:cNvPr>
          <p:cNvSpPr>
            <a:spLocks noGrp="1"/>
          </p:cNvSpPr>
          <p:nvPr>
            <p:ph idx="1"/>
          </p:nvPr>
        </p:nvSpPr>
        <p:spPr>
          <a:xfrm>
            <a:off x="2165569" y="1956816"/>
            <a:ext cx="7860863" cy="4024884"/>
          </a:xfrm>
        </p:spPr>
        <p:txBody>
          <a:bodyPr anchor="t">
            <a:normAutofit/>
          </a:bodyPr>
          <a:lstStyle/>
          <a:p>
            <a:pPr marL="0" indent="0">
              <a:buNone/>
            </a:pPr>
            <a:r>
              <a:rPr lang="en-GB" sz="2400" i="1" dirty="0"/>
              <a:t>‘The fact that these cultures did not coexist in harmony, flourishing reciprocally, also helps explain the inexistence of a ‘national culture’. On the contrary, there was never any convergence, only opposition between the ancestral cultures and the successive variants of Western civilization that had acquired hegemony among the dominant groups’</a:t>
            </a:r>
          </a:p>
          <a:p>
            <a:pPr marL="0" indent="0">
              <a:buNone/>
            </a:pPr>
            <a:endParaRPr lang="en-GB" sz="2400" i="1" dirty="0"/>
          </a:p>
          <a:p>
            <a:pPr marL="0" indent="0">
              <a:buNone/>
            </a:pPr>
            <a:r>
              <a:rPr lang="en-GB" sz="2400" i="1" dirty="0"/>
              <a:t>						Javier </a:t>
            </a:r>
            <a:r>
              <a:rPr lang="en-GB" sz="2400" i="1" dirty="0" err="1"/>
              <a:t>Sanjines</a:t>
            </a:r>
            <a:endParaRPr lang="en-GB" sz="2400" i="1" dirty="0"/>
          </a:p>
          <a:p>
            <a:pPr marL="0" indent="0">
              <a:buNone/>
            </a:pPr>
            <a:endParaRPr lang="en-GB" sz="2400" dirty="0"/>
          </a:p>
        </p:txBody>
      </p:sp>
    </p:spTree>
    <p:extLst>
      <p:ext uri="{BB962C8B-B14F-4D97-AF65-F5344CB8AC3E}">
        <p14:creationId xmlns:p14="http://schemas.microsoft.com/office/powerpoint/2010/main" val="146909594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E214AA7-F028-4A0D-8698-61AEC754D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59834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675DEDD-CCB0-495D-A454-09E8AE6F64F0}"/>
              </a:ext>
            </a:extLst>
          </p:cNvPr>
          <p:cNvSpPr>
            <a:spLocks noGrp="1"/>
          </p:cNvSpPr>
          <p:nvPr>
            <p:ph type="title"/>
          </p:nvPr>
        </p:nvSpPr>
        <p:spPr>
          <a:xfrm>
            <a:off x="1159933" y="995318"/>
            <a:ext cx="9872134" cy="1193968"/>
          </a:xfrm>
          <a:solidFill>
            <a:srgbClr val="FFFFFF"/>
          </a:solidFill>
          <a:ln w="38100">
            <a:solidFill>
              <a:srgbClr val="7F7F7F"/>
            </a:solidFill>
            <a:miter lim="800000"/>
          </a:ln>
        </p:spPr>
        <p:txBody>
          <a:bodyPr vert="horz" lIns="91440" tIns="45720" rIns="91440" bIns="45720" rtlCol="0" anchor="ctr">
            <a:normAutofit/>
          </a:bodyPr>
          <a:lstStyle/>
          <a:p>
            <a:pPr algn="ctr"/>
            <a:r>
              <a:rPr lang="en-US" sz="3600" kern="1200">
                <a:solidFill>
                  <a:srgbClr val="3F3F3F"/>
                </a:solidFill>
                <a:latin typeface="+mj-lt"/>
                <a:ea typeface="+mj-ea"/>
                <a:cs typeface="+mj-cs"/>
              </a:rPr>
              <a:t>Creating a nation</a:t>
            </a:r>
          </a:p>
        </p:txBody>
      </p:sp>
      <p:sp>
        <p:nvSpPr>
          <p:cNvPr id="3" name="Content Placeholder 2">
            <a:extLst>
              <a:ext uri="{FF2B5EF4-FFF2-40B4-BE49-F238E27FC236}">
                <a16:creationId xmlns:a16="http://schemas.microsoft.com/office/drawing/2014/main" id="{5E712BD5-759E-49FA-BE40-34FB84CAF5F3}"/>
              </a:ext>
            </a:extLst>
          </p:cNvPr>
          <p:cNvSpPr>
            <a:spLocks noGrp="1"/>
          </p:cNvSpPr>
          <p:nvPr>
            <p:ph idx="1"/>
          </p:nvPr>
        </p:nvSpPr>
        <p:spPr>
          <a:xfrm>
            <a:off x="1476915" y="2888250"/>
            <a:ext cx="4297351" cy="2959777"/>
          </a:xfrm>
        </p:spPr>
        <p:txBody>
          <a:bodyPr vert="horz" lIns="91440" tIns="45720" rIns="91440" bIns="45720" rtlCol="0" anchor="t">
            <a:normAutofit lnSpcReduction="10000"/>
          </a:bodyPr>
          <a:lstStyle/>
          <a:p>
            <a:pPr marL="0" indent="0">
              <a:buNone/>
            </a:pPr>
            <a:r>
              <a:rPr lang="en-US" sz="2400" dirty="0"/>
              <a:t>Two different Brazils</a:t>
            </a:r>
          </a:p>
          <a:p>
            <a:r>
              <a:rPr lang="en-US" sz="2000" dirty="0"/>
              <a:t>Traditional and Western</a:t>
            </a:r>
          </a:p>
          <a:p>
            <a:r>
              <a:rPr lang="en-US" sz="2000" dirty="0"/>
              <a:t>Two opposing proposals for the Brazilian nation</a:t>
            </a:r>
          </a:p>
          <a:p>
            <a:r>
              <a:rPr lang="en-US" sz="2000" dirty="0"/>
              <a:t>Unable to coexist</a:t>
            </a:r>
          </a:p>
          <a:p>
            <a:r>
              <a:rPr lang="en-US" sz="2000" dirty="0"/>
              <a:t>Different understanding what it means to be human</a:t>
            </a:r>
          </a:p>
          <a:p>
            <a:r>
              <a:rPr lang="en-US" sz="2000" dirty="0"/>
              <a:t>Elimination an unification</a:t>
            </a:r>
          </a:p>
        </p:txBody>
      </p:sp>
      <p:cxnSp>
        <p:nvCxnSpPr>
          <p:cNvPr id="17" name="Straight Connector 16">
            <a:extLst>
              <a:ext uri="{FF2B5EF4-FFF2-40B4-BE49-F238E27FC236}">
                <a16:creationId xmlns:a16="http://schemas.microsoft.com/office/drawing/2014/main" id="{D6206FDC-2777-4D7F-AF9C-73413DA664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2888250"/>
            <a:ext cx="0" cy="2769135"/>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FD56DAD-903E-466A-B599-B5DB82F17E1E}"/>
              </a:ext>
            </a:extLst>
          </p:cNvPr>
          <p:cNvSpPr txBox="1"/>
          <p:nvPr/>
        </p:nvSpPr>
        <p:spPr>
          <a:xfrm>
            <a:off x="6417731" y="2888250"/>
            <a:ext cx="4292594" cy="2959778"/>
          </a:xfrm>
          <a:prstGeom prst="rect">
            <a:avLst/>
          </a:prstGeom>
        </p:spPr>
        <p:txBody>
          <a:bodyPr vert="horz" lIns="91440" tIns="45720" rIns="91440" bIns="45720" rtlCol="0" anchor="t">
            <a:normAutofit/>
          </a:bodyPr>
          <a:lstStyle/>
          <a:p>
            <a:pPr>
              <a:lnSpc>
                <a:spcPct val="90000"/>
              </a:lnSpc>
              <a:spcAft>
                <a:spcPts val="600"/>
              </a:spcAft>
            </a:pPr>
            <a:r>
              <a:rPr lang="en-US" sz="2400" dirty="0"/>
              <a:t>Nation and nationalism</a:t>
            </a:r>
          </a:p>
          <a:p>
            <a:pPr marL="285750" indent="-228600">
              <a:lnSpc>
                <a:spcPct val="90000"/>
              </a:lnSpc>
              <a:spcAft>
                <a:spcPts val="600"/>
              </a:spcAft>
              <a:buFont typeface="Arial" panose="020B0604020202020204" pitchFamily="34" charset="0"/>
              <a:buChar char="•"/>
            </a:pPr>
            <a:r>
              <a:rPr lang="en-US" sz="2000" dirty="0"/>
              <a:t>Terms borrowed from the Western culture</a:t>
            </a:r>
          </a:p>
          <a:p>
            <a:pPr marL="285750" indent="-228600">
              <a:lnSpc>
                <a:spcPct val="90000"/>
              </a:lnSpc>
              <a:spcAft>
                <a:spcPts val="600"/>
              </a:spcAft>
              <a:buFont typeface="Arial" panose="020B0604020202020204" pitchFamily="34" charset="0"/>
              <a:buChar char="•"/>
            </a:pPr>
            <a:r>
              <a:rPr lang="en-US" sz="2000" dirty="0" err="1"/>
              <a:t>Sanjines</a:t>
            </a:r>
            <a:r>
              <a:rPr lang="en-US" sz="2000" dirty="0"/>
              <a:t> rejects the idea of fraternal and horizontal camaraderie</a:t>
            </a:r>
          </a:p>
          <a:p>
            <a:pPr marL="742950" lvl="1" indent="-228600">
              <a:lnSpc>
                <a:spcPct val="90000"/>
              </a:lnSpc>
              <a:spcAft>
                <a:spcPts val="600"/>
              </a:spcAft>
              <a:buFont typeface="Arial" panose="020B0604020202020204" pitchFamily="34" charset="0"/>
              <a:buChar char="•"/>
            </a:pPr>
            <a:r>
              <a:rPr lang="en-US" sz="2000" dirty="0"/>
              <a:t>Discrimination of classes</a:t>
            </a:r>
          </a:p>
        </p:txBody>
      </p:sp>
    </p:spTree>
    <p:extLst>
      <p:ext uri="{BB962C8B-B14F-4D97-AF65-F5344CB8AC3E}">
        <p14:creationId xmlns:p14="http://schemas.microsoft.com/office/powerpoint/2010/main" val="532280512"/>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2052" name="Picture 4" descr="Ariel (Classic Reprint) (Spanish Edition): Rodó, José Enrique:  9780259852148: Amazon.com: Books">
            <a:extLst>
              <a:ext uri="{FF2B5EF4-FFF2-40B4-BE49-F238E27FC236}">
                <a16:creationId xmlns:a16="http://schemas.microsoft.com/office/drawing/2014/main" id="{41760062-638E-4257-9167-BF334EEBAFE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098" r="-1" b="27598"/>
          <a:stretch/>
        </p:blipFill>
        <p:spPr bwMode="auto">
          <a:xfrm>
            <a:off x="5182104" y="10"/>
            <a:ext cx="7009896" cy="6857990"/>
          </a:xfrm>
          <a:custGeom>
            <a:avLst/>
            <a:gdLst/>
            <a:ahLst/>
            <a:cxnLst/>
            <a:rect l="l" t="t" r="r" b="b"/>
            <a:pathLst>
              <a:path w="7009896" h="6858000">
                <a:moveTo>
                  <a:pt x="0" y="0"/>
                </a:moveTo>
                <a:lnTo>
                  <a:pt x="7009896" y="0"/>
                </a:lnTo>
                <a:lnTo>
                  <a:pt x="7009896" y="6858000"/>
                </a:lnTo>
                <a:lnTo>
                  <a:pt x="21616" y="6858000"/>
                </a:lnTo>
                <a:lnTo>
                  <a:pt x="129867" y="6647018"/>
                </a:lnTo>
                <a:cubicBezTo>
                  <a:pt x="1043295" y="4758249"/>
                  <a:pt x="1332296" y="2559611"/>
                  <a:pt x="814641" y="380651"/>
                </a:cubicBezTo>
                <a:lnTo>
                  <a:pt x="714685" y="1"/>
                </a:lnTo>
                <a:lnTo>
                  <a:pt x="0" y="1"/>
                </a:lnTo>
                <a:close/>
              </a:path>
            </a:pathLst>
          </a:custGeom>
          <a:noFill/>
          <a:extLst>
            <a:ext uri="{909E8E84-426E-40DD-AFC4-6F175D3DCCD1}">
              <a14:hiddenFill xmlns:a14="http://schemas.microsoft.com/office/drawing/2010/main">
                <a:solidFill>
                  <a:srgbClr val="FFFFFF"/>
                </a:solidFill>
              </a14:hiddenFill>
            </a:ext>
          </a:extLst>
        </p:spPr>
      </p:pic>
      <p:sp>
        <p:nvSpPr>
          <p:cNvPr id="2056" name="Freeform: Shape 72">
            <a:extLst>
              <a:ext uri="{FF2B5EF4-FFF2-40B4-BE49-F238E27FC236}">
                <a16:creationId xmlns:a16="http://schemas.microsoft.com/office/drawing/2014/main" id="{5FDF4720-5445-47BE-89FE-E40D1AE6F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480073" cy="6858002"/>
          </a:xfrm>
          <a:custGeom>
            <a:avLst/>
            <a:gdLst>
              <a:gd name="connsiteX0" fmla="*/ 6130244 w 6480073"/>
              <a:gd name="connsiteY0" fmla="*/ 0 h 6858002"/>
              <a:gd name="connsiteX1" fmla="*/ 6212951 w 6480073"/>
              <a:gd name="connsiteY1" fmla="*/ 314584 h 6858002"/>
              <a:gd name="connsiteX2" fmla="*/ 5540779 w 6480073"/>
              <a:gd name="connsiteY2" fmla="*/ 6756649 h 6858002"/>
              <a:gd name="connsiteX3" fmla="*/ 5489971 w 6480073"/>
              <a:gd name="connsiteY3" fmla="*/ 6858002 h 6858002"/>
              <a:gd name="connsiteX4" fmla="*/ 0 w 6480073"/>
              <a:gd name="connsiteY4" fmla="*/ 6858002 h 6858002"/>
              <a:gd name="connsiteX5" fmla="*/ 0 w 6480073"/>
              <a:gd name="connsiteY5" fmla="*/ 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0073" h="6858002">
                <a:moveTo>
                  <a:pt x="6130244" y="0"/>
                </a:moveTo>
                <a:lnTo>
                  <a:pt x="6212951" y="314584"/>
                </a:lnTo>
                <a:cubicBezTo>
                  <a:pt x="6745828" y="2551616"/>
                  <a:pt x="6460994" y="4808873"/>
                  <a:pt x="5540779" y="6756649"/>
                </a:cubicBezTo>
                <a:lnTo>
                  <a:pt x="5489971" y="6858002"/>
                </a:lnTo>
                <a:lnTo>
                  <a:pt x="0" y="6858002"/>
                </a:lnTo>
                <a:lnTo>
                  <a:pt x="0"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057" name="Freeform: Shape 74">
            <a:extLst>
              <a:ext uri="{FF2B5EF4-FFF2-40B4-BE49-F238E27FC236}">
                <a16:creationId xmlns:a16="http://schemas.microsoft.com/office/drawing/2014/main" id="{AC8710B4-A815-4082-9E4F-F13A000709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49216" cy="6858001"/>
          </a:xfrm>
          <a:custGeom>
            <a:avLst/>
            <a:gdLst>
              <a:gd name="connsiteX0" fmla="*/ 0 w 6249216"/>
              <a:gd name="connsiteY0" fmla="*/ 0 h 6858001"/>
              <a:gd name="connsiteX1" fmla="*/ 5893742 w 6249216"/>
              <a:gd name="connsiteY1" fmla="*/ 1 h 6858001"/>
              <a:gd name="connsiteX2" fmla="*/ 5993697 w 6249216"/>
              <a:gd name="connsiteY2" fmla="*/ 380651 h 6858001"/>
              <a:gd name="connsiteX3" fmla="*/ 5308924 w 6249216"/>
              <a:gd name="connsiteY3" fmla="*/ 6647018 h 6858001"/>
              <a:gd name="connsiteX4" fmla="*/ 5200672 w 6249216"/>
              <a:gd name="connsiteY4" fmla="*/ 6858001 h 6858001"/>
              <a:gd name="connsiteX5" fmla="*/ 1 w 6249216"/>
              <a:gd name="connsiteY5"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9216" h="6858001">
                <a:moveTo>
                  <a:pt x="0" y="0"/>
                </a:moveTo>
                <a:lnTo>
                  <a:pt x="5893742" y="1"/>
                </a:lnTo>
                <a:lnTo>
                  <a:pt x="5993697" y="380651"/>
                </a:lnTo>
                <a:cubicBezTo>
                  <a:pt x="6511353" y="2559611"/>
                  <a:pt x="6222352" y="4758249"/>
                  <a:pt x="5308924" y="6647018"/>
                </a:cubicBezTo>
                <a:lnTo>
                  <a:pt x="5200672" y="6858001"/>
                </a:lnTo>
                <a:lnTo>
                  <a:pt x="1" y="685800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11232A4-4E56-4DC1-AD8D-E93E1D7E5FDC}"/>
              </a:ext>
            </a:extLst>
          </p:cNvPr>
          <p:cNvSpPr>
            <a:spLocks noGrp="1"/>
          </p:cNvSpPr>
          <p:nvPr>
            <p:ph type="title"/>
          </p:nvPr>
        </p:nvSpPr>
        <p:spPr>
          <a:xfrm>
            <a:off x="1842898" y="804334"/>
            <a:ext cx="2348102" cy="1194511"/>
          </a:xfrm>
        </p:spPr>
        <p:txBody>
          <a:bodyPr>
            <a:normAutofit/>
          </a:bodyPr>
          <a:lstStyle/>
          <a:p>
            <a:r>
              <a:rPr lang="en-GB"/>
              <a:t>Arielism</a:t>
            </a:r>
            <a:endParaRPr lang="en-GB" dirty="0"/>
          </a:p>
        </p:txBody>
      </p:sp>
      <p:sp>
        <p:nvSpPr>
          <p:cNvPr id="3" name="Content Placeholder 2">
            <a:extLst>
              <a:ext uri="{FF2B5EF4-FFF2-40B4-BE49-F238E27FC236}">
                <a16:creationId xmlns:a16="http://schemas.microsoft.com/office/drawing/2014/main" id="{03691560-E52A-47D2-B482-EB64D083296C}"/>
              </a:ext>
            </a:extLst>
          </p:cNvPr>
          <p:cNvSpPr>
            <a:spLocks noGrp="1"/>
          </p:cNvSpPr>
          <p:nvPr>
            <p:ph idx="1"/>
          </p:nvPr>
        </p:nvSpPr>
        <p:spPr>
          <a:xfrm>
            <a:off x="399646" y="2224282"/>
            <a:ext cx="5182004" cy="3181684"/>
          </a:xfrm>
        </p:spPr>
        <p:txBody>
          <a:bodyPr anchor="t">
            <a:normAutofit/>
          </a:bodyPr>
          <a:lstStyle/>
          <a:p>
            <a:pPr marL="0" indent="0">
              <a:buNone/>
            </a:pPr>
            <a:r>
              <a:rPr lang="en-GB" sz="2400" dirty="0"/>
              <a:t>Ariel</a:t>
            </a:r>
          </a:p>
          <a:p>
            <a:r>
              <a:rPr lang="en-GB" sz="2000" dirty="0"/>
              <a:t>Written in 1900</a:t>
            </a:r>
          </a:p>
          <a:p>
            <a:r>
              <a:rPr lang="en-GB" sz="2000" dirty="0"/>
              <a:t>By Jose Enrique Rodo</a:t>
            </a:r>
          </a:p>
          <a:p>
            <a:r>
              <a:rPr lang="en-GB" sz="2000" dirty="0"/>
              <a:t>Contrasting two forms of society</a:t>
            </a:r>
          </a:p>
          <a:p>
            <a:r>
              <a:rPr lang="en-GB" sz="2000" dirty="0"/>
              <a:t>Ariel and Caliban</a:t>
            </a:r>
          </a:p>
          <a:p>
            <a:r>
              <a:rPr lang="en-GB" sz="2000" dirty="0"/>
              <a:t>Anti-imperialism</a:t>
            </a:r>
          </a:p>
          <a:p>
            <a:r>
              <a:rPr lang="en-GB" sz="2000" dirty="0"/>
              <a:t>Clash with the Westernization from the US</a:t>
            </a:r>
          </a:p>
          <a:p>
            <a:endParaRPr lang="en-GB" sz="1800" dirty="0"/>
          </a:p>
        </p:txBody>
      </p:sp>
      <p:pic>
        <p:nvPicPr>
          <p:cNvPr id="15" name="Picture 2" descr="José Enrique Rodó | Uruguayan philosopher | Britannica">
            <a:extLst>
              <a:ext uri="{FF2B5EF4-FFF2-40B4-BE49-F238E27FC236}">
                <a16:creationId xmlns:a16="http://schemas.microsoft.com/office/drawing/2014/main" id="{B94CB349-8301-4FB8-A3EA-2549D64870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8622" y="3715131"/>
            <a:ext cx="2253378" cy="3142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24369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93A6DC-1BCD-4F5E-A1D5-FBAA884A7AFE}"/>
              </a:ext>
            </a:extLst>
          </p:cNvPr>
          <p:cNvSpPr>
            <a:spLocks noGrp="1"/>
          </p:cNvSpPr>
          <p:nvPr>
            <p:ph type="title"/>
          </p:nvPr>
        </p:nvSpPr>
        <p:spPr>
          <a:xfrm>
            <a:off x="2311147" y="365760"/>
            <a:ext cx="7569706" cy="1288238"/>
          </a:xfrm>
        </p:spPr>
        <p:txBody>
          <a:bodyPr anchor="ctr">
            <a:normAutofit/>
          </a:bodyPr>
          <a:lstStyle/>
          <a:p>
            <a:pPr algn="ctr"/>
            <a:r>
              <a:rPr lang="en-GB" dirty="0"/>
              <a:t>Conclusion</a:t>
            </a:r>
            <a:endParaRPr lang="en-GB"/>
          </a:p>
        </p:txBody>
      </p:sp>
      <p:sp>
        <p:nvSpPr>
          <p:cNvPr id="3" name="Content Placeholder 2">
            <a:extLst>
              <a:ext uri="{FF2B5EF4-FFF2-40B4-BE49-F238E27FC236}">
                <a16:creationId xmlns:a16="http://schemas.microsoft.com/office/drawing/2014/main" id="{838310AD-EF51-4616-8804-BADCDAF6C4FF}"/>
              </a:ext>
            </a:extLst>
          </p:cNvPr>
          <p:cNvSpPr>
            <a:spLocks noGrp="1"/>
          </p:cNvSpPr>
          <p:nvPr>
            <p:ph idx="1"/>
          </p:nvPr>
        </p:nvSpPr>
        <p:spPr>
          <a:xfrm>
            <a:off x="2165569" y="1956816"/>
            <a:ext cx="7860863" cy="4024884"/>
          </a:xfrm>
        </p:spPr>
        <p:txBody>
          <a:bodyPr anchor="t">
            <a:normAutofit/>
          </a:bodyPr>
          <a:lstStyle/>
          <a:p>
            <a:r>
              <a:rPr lang="en-GB" sz="2400" dirty="0"/>
              <a:t>Ultimate social utopia being capitalism</a:t>
            </a:r>
          </a:p>
          <a:p>
            <a:pPr lvl="1"/>
            <a:r>
              <a:rPr lang="en-GB" dirty="0"/>
              <a:t>The change in understanding society and nation needed in order to reimagine it as socialism</a:t>
            </a:r>
          </a:p>
          <a:p>
            <a:pPr lvl="1"/>
            <a:r>
              <a:rPr lang="en-GB" dirty="0"/>
              <a:t>Abandonment of the theories of modernity and postcolonialism</a:t>
            </a:r>
          </a:p>
          <a:p>
            <a:r>
              <a:rPr lang="en-GB" sz="2400" dirty="0"/>
              <a:t>Re-conceptualization through subalternity</a:t>
            </a:r>
          </a:p>
          <a:p>
            <a:pPr lvl="1"/>
            <a:r>
              <a:rPr lang="en-GB" dirty="0"/>
              <a:t>Subalternity as historical agency</a:t>
            </a:r>
          </a:p>
          <a:p>
            <a:r>
              <a:rPr lang="en-GB" sz="2400" dirty="0"/>
              <a:t>The limitations of the temporality of Western history</a:t>
            </a:r>
          </a:p>
        </p:txBody>
      </p:sp>
    </p:spTree>
    <p:extLst>
      <p:ext uri="{BB962C8B-B14F-4D97-AF65-F5344CB8AC3E}">
        <p14:creationId xmlns:p14="http://schemas.microsoft.com/office/powerpoint/2010/main" val="38775724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95E3668446E6468C821E83E8B90F70" ma:contentTypeVersion="7" ma:contentTypeDescription="Create a new document." ma:contentTypeScope="" ma:versionID="dd0b0555974e1bac1f3abe88c0046c23">
  <xsd:schema xmlns:xsd="http://www.w3.org/2001/XMLSchema" xmlns:xs="http://www.w3.org/2001/XMLSchema" xmlns:p="http://schemas.microsoft.com/office/2006/metadata/properties" xmlns:ns3="4fad1c89-f9e1-4211-af06-3acea8322bb8" xmlns:ns4="9086854d-c6d2-4758-b003-8ba5a760671d" targetNamespace="http://schemas.microsoft.com/office/2006/metadata/properties" ma:root="true" ma:fieldsID="51d0c5b0431b4d7ef06c5214a9aed6d3" ns3:_="" ns4:_="">
    <xsd:import namespace="4fad1c89-f9e1-4211-af06-3acea8322bb8"/>
    <xsd:import namespace="9086854d-c6d2-4758-b003-8ba5a760671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ad1c89-f9e1-4211-af06-3acea8322b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086854d-c6d2-4758-b003-8ba5a760671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B385F7-2467-4E0B-AE58-41EF6A8069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ad1c89-f9e1-4211-af06-3acea8322bb8"/>
    <ds:schemaRef ds:uri="9086854d-c6d2-4758-b003-8ba5a76067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C8793C-BE7E-43E9-A3FA-0FCC49233883}">
  <ds:schemaRefs>
    <ds:schemaRef ds:uri="http://schemas.microsoft.com/sharepoint/v3/contenttype/forms"/>
  </ds:schemaRefs>
</ds:datastoreItem>
</file>

<file path=customXml/itemProps3.xml><?xml version="1.0" encoding="utf-8"?>
<ds:datastoreItem xmlns:ds="http://schemas.openxmlformats.org/officeDocument/2006/customXml" ds:itemID="{5308A20F-187D-4FD7-B9EA-9066F49E833C}">
  <ds:schemaRefs>
    <ds:schemaRef ds:uri="http://schemas.microsoft.com/office/2006/documentManagement/types"/>
    <ds:schemaRef ds:uri="http://schemas.microsoft.com/office/2006/metadata/properties"/>
    <ds:schemaRef ds:uri="http://purl.org/dc/terms/"/>
    <ds:schemaRef ds:uri="http://schemas.microsoft.com/office/infopath/2007/PartnerControls"/>
    <ds:schemaRef ds:uri="http://www.w3.org/XML/1998/namespace"/>
    <ds:schemaRef ds:uri="http://purl.org/dc/elements/1.1/"/>
    <ds:schemaRef ds:uri="http://purl.org/dc/dcmitype/"/>
    <ds:schemaRef ds:uri="http://schemas.openxmlformats.org/package/2006/metadata/core-properties"/>
    <ds:schemaRef ds:uri="9086854d-c6d2-4758-b003-8ba5a760671d"/>
    <ds:schemaRef ds:uri="4fad1c89-f9e1-4211-af06-3acea8322bb8"/>
  </ds:schemaRefs>
</ds:datastoreItem>
</file>

<file path=docProps/app.xml><?xml version="1.0" encoding="utf-8"?>
<Properties xmlns="http://schemas.openxmlformats.org/officeDocument/2006/extended-properties" xmlns:vt="http://schemas.openxmlformats.org/officeDocument/2006/docPropsVTypes">
  <TotalTime>0</TotalTime>
  <Words>371</Words>
  <Application>Microsoft Office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The nation: an imagined community by Javier Sanjines – a source analysis</vt:lpstr>
      <vt:lpstr>Javier Sanjines</vt:lpstr>
      <vt:lpstr>Introduction </vt:lpstr>
      <vt:lpstr>Positivist ideology and a Social Utopia</vt:lpstr>
      <vt:lpstr>Backlash and da Cunha</vt:lpstr>
      <vt:lpstr>PowerPoint Presentation</vt:lpstr>
      <vt:lpstr>Creating a nation</vt:lpstr>
      <vt:lpstr>Arielism</vt:lpstr>
      <vt:lpstr>Conclusion</vt:lpstr>
      <vt:lpstr>Source analysed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 an imagined community by Javier Sanjines – a source analysis</dc:title>
  <dc:creator>Zuzanna Krakowska</dc:creator>
  <cp:lastModifiedBy>Zuzanna Krakowska</cp:lastModifiedBy>
  <cp:revision>1</cp:revision>
  <dcterms:created xsi:type="dcterms:W3CDTF">2022-01-14T12:46:57Z</dcterms:created>
  <dcterms:modified xsi:type="dcterms:W3CDTF">2022-01-14T12:47:38Z</dcterms:modified>
</cp:coreProperties>
</file>