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77" r:id="rId5"/>
    <p:sldId id="257" r:id="rId6"/>
    <p:sldId id="263" r:id="rId7"/>
    <p:sldId id="259" r:id="rId8"/>
    <p:sldId id="264" r:id="rId9"/>
    <p:sldId id="261" r:id="rId10"/>
    <p:sldId id="278" r:id="rId11"/>
    <p:sldId id="258" r:id="rId12"/>
    <p:sldId id="260" r:id="rId13"/>
    <p:sldId id="265" r:id="rId14"/>
    <p:sldId id="266" r:id="rId15"/>
    <p:sldId id="276" r:id="rId16"/>
    <p:sldId id="268"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505CD-EDB7-ACBC-FFF0-3024C7FD020E}" v="94" dt="2022-05-09T20:34:43.731"/>
    <p1510:client id="{2F1D8C6E-84B0-8428-773B-EE61D2BDFDC5}" v="79" dt="2022-05-07T21:02:09.876"/>
    <p1510:client id="{4E0DAE0E-4D1B-8537-BAF1-524A891A5A39}" v="1072" dt="2022-05-09T13:44:02.41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44" autoAdjust="0"/>
  </p:normalViewPr>
  <p:slideViewPr>
    <p:cSldViewPr snapToGrid="0">
      <p:cViewPr varScale="1">
        <p:scale>
          <a:sx n="113" d="100"/>
          <a:sy n="113" d="100"/>
        </p:scale>
        <p:origin x="510" y="114"/>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8CC966F-0117-4740-95B1-B37FBD22ABEC}" type="datetime1">
              <a:rPr lang="it-IT" smtClean="0"/>
              <a:t>12/05/2022</a:t>
            </a:fld>
            <a:endParaRPr lang="it-IT"/>
          </a:p>
        </p:txBody>
      </p:sp>
      <p:sp>
        <p:nvSpPr>
          <p:cNvPr id="4" name="Segnaposto piè di pagina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6CFAD-C154-4C9C-AD01-665A5055065E}" type="slidenum">
              <a:rPr lang="it-IT" smtClean="0"/>
              <a:t>‹N›</a:t>
            </a:fld>
            <a:endParaRPr lang="it-IT"/>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2C8EA-008E-4EC3-994E-7E75AD737A98}" type="datetime1">
              <a:rPr lang="it-IT" smtClean="0"/>
              <a:pPr/>
              <a:t>12/05/2022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B62BC0-7DC4-4569-951D-2BB9475345C6}" type="slidenum">
              <a:rPr lang="it-IT" noProof="0" smtClean="0"/>
              <a:t>‹N›</a:t>
            </a:fld>
            <a:endParaRPr lang="it-IT" noProof="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a:t>
            </a:fld>
            <a:endParaRPr lang="it-IT"/>
          </a:p>
        </p:txBody>
      </p:sp>
    </p:spTree>
    <p:extLst>
      <p:ext uri="{BB962C8B-B14F-4D97-AF65-F5344CB8AC3E}">
        <p14:creationId xmlns:p14="http://schemas.microsoft.com/office/powerpoint/2010/main" val="309065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10</a:t>
            </a:fld>
            <a:endParaRPr lang="it-IT"/>
          </a:p>
        </p:txBody>
      </p:sp>
    </p:spTree>
    <p:extLst>
      <p:ext uri="{BB962C8B-B14F-4D97-AF65-F5344CB8AC3E}">
        <p14:creationId xmlns:p14="http://schemas.microsoft.com/office/powerpoint/2010/main" val="216817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11</a:t>
            </a:fld>
            <a:endParaRPr lang="it-IT"/>
          </a:p>
        </p:txBody>
      </p:sp>
    </p:spTree>
    <p:extLst>
      <p:ext uri="{BB962C8B-B14F-4D97-AF65-F5344CB8AC3E}">
        <p14:creationId xmlns:p14="http://schemas.microsoft.com/office/powerpoint/2010/main" val="213956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12</a:t>
            </a:fld>
            <a:endParaRPr lang="it-IT"/>
          </a:p>
        </p:txBody>
      </p:sp>
    </p:spTree>
    <p:extLst>
      <p:ext uri="{BB962C8B-B14F-4D97-AF65-F5344CB8AC3E}">
        <p14:creationId xmlns:p14="http://schemas.microsoft.com/office/powerpoint/2010/main" val="221752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13</a:t>
            </a:fld>
            <a:endParaRPr lang="it-IT"/>
          </a:p>
        </p:txBody>
      </p:sp>
    </p:spTree>
    <p:extLst>
      <p:ext uri="{BB962C8B-B14F-4D97-AF65-F5344CB8AC3E}">
        <p14:creationId xmlns:p14="http://schemas.microsoft.com/office/powerpoint/2010/main" val="149866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a:t>
            </a:fld>
            <a:endParaRPr lang="it-IT"/>
          </a:p>
        </p:txBody>
      </p:sp>
    </p:spTree>
    <p:extLst>
      <p:ext uri="{BB962C8B-B14F-4D97-AF65-F5344CB8AC3E}">
        <p14:creationId xmlns:p14="http://schemas.microsoft.com/office/powerpoint/2010/main" val="401546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5B62BC0-7DC4-4569-951D-2BB9475345C6}" type="slidenum">
              <a:rPr lang="it-IT" smtClean="0"/>
              <a:t>3</a:t>
            </a:fld>
            <a:endParaRPr lang="it-IT"/>
          </a:p>
        </p:txBody>
      </p:sp>
    </p:spTree>
    <p:extLst>
      <p:ext uri="{BB962C8B-B14F-4D97-AF65-F5344CB8AC3E}">
        <p14:creationId xmlns:p14="http://schemas.microsoft.com/office/powerpoint/2010/main" val="275186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4</a:t>
            </a:fld>
            <a:endParaRPr lang="it-IT"/>
          </a:p>
        </p:txBody>
      </p:sp>
    </p:spTree>
    <p:extLst>
      <p:ext uri="{BB962C8B-B14F-4D97-AF65-F5344CB8AC3E}">
        <p14:creationId xmlns:p14="http://schemas.microsoft.com/office/powerpoint/2010/main" val="111367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5</a:t>
            </a:fld>
            <a:endParaRPr lang="it-IT"/>
          </a:p>
        </p:txBody>
      </p:sp>
    </p:spTree>
    <p:extLst>
      <p:ext uri="{BB962C8B-B14F-4D97-AF65-F5344CB8AC3E}">
        <p14:creationId xmlns:p14="http://schemas.microsoft.com/office/powerpoint/2010/main" val="123436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6</a:t>
            </a:fld>
            <a:endParaRPr lang="it-IT"/>
          </a:p>
        </p:txBody>
      </p:sp>
    </p:spTree>
    <p:extLst>
      <p:ext uri="{BB962C8B-B14F-4D97-AF65-F5344CB8AC3E}">
        <p14:creationId xmlns:p14="http://schemas.microsoft.com/office/powerpoint/2010/main" val="80573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7</a:t>
            </a:fld>
            <a:endParaRPr lang="it-IT"/>
          </a:p>
        </p:txBody>
      </p:sp>
    </p:spTree>
    <p:extLst>
      <p:ext uri="{BB962C8B-B14F-4D97-AF65-F5344CB8AC3E}">
        <p14:creationId xmlns:p14="http://schemas.microsoft.com/office/powerpoint/2010/main" val="205806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8</a:t>
            </a:fld>
            <a:endParaRPr lang="it-IT"/>
          </a:p>
        </p:txBody>
      </p:sp>
    </p:spTree>
    <p:extLst>
      <p:ext uri="{BB962C8B-B14F-4D97-AF65-F5344CB8AC3E}">
        <p14:creationId xmlns:p14="http://schemas.microsoft.com/office/powerpoint/2010/main" val="87721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9</a:t>
            </a:fld>
            <a:endParaRPr lang="it-IT"/>
          </a:p>
        </p:txBody>
      </p:sp>
    </p:spTree>
    <p:extLst>
      <p:ext uri="{BB962C8B-B14F-4D97-AF65-F5344CB8AC3E}">
        <p14:creationId xmlns:p14="http://schemas.microsoft.com/office/powerpoint/2010/main" val="429441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it-IT" noProof="0"/>
              <a:t>Fai clic per aggiungere una foto</a:t>
            </a:r>
          </a:p>
        </p:txBody>
      </p:sp>
      <p:sp>
        <p:nvSpPr>
          <p:cNvPr id="3" name="Titolo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it-IT" noProof="0"/>
              <a:t>Aggiungi il titolo</a:t>
            </a:r>
          </a:p>
        </p:txBody>
      </p:sp>
      <p:sp>
        <p:nvSpPr>
          <p:cNvPr id="12" name="Segnaposto testo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it-IT" noProof="0"/>
              <a:t>Fare clic per inserire il sottotitolo</a:t>
            </a:r>
          </a:p>
        </p:txBody>
      </p:sp>
      <p:sp>
        <p:nvSpPr>
          <p:cNvPr id="2" name="Rettangolo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ronto delle opportunità di mercato">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it-IT" noProof="0"/>
              <a:t>Fare clic per inserire il titolo</a:t>
            </a:r>
          </a:p>
        </p:txBody>
      </p:sp>
      <p:sp>
        <p:nvSpPr>
          <p:cNvPr id="21" name="Segnaposto testo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it-IT" noProof="0"/>
              <a:t>testo</a:t>
            </a:r>
          </a:p>
        </p:txBody>
      </p:sp>
      <p:sp>
        <p:nvSpPr>
          <p:cNvPr id="20" name="Segnaposto testo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it-IT" noProof="0"/>
              <a:t>Fare clic per inserire il testo</a:t>
            </a:r>
          </a:p>
        </p:txBody>
      </p:sp>
      <p:sp>
        <p:nvSpPr>
          <p:cNvPr id="27" name="Segnaposto testo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29" name="Segnaposto testo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it-IT" noProof="0"/>
              <a:t>testo</a:t>
            </a:r>
          </a:p>
        </p:txBody>
      </p:sp>
      <p:sp>
        <p:nvSpPr>
          <p:cNvPr id="28" name="Segnaposto testo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it-IT" noProof="0"/>
              <a:t>Fare clic per inserire il testo</a:t>
            </a:r>
          </a:p>
        </p:txBody>
      </p:sp>
      <p:sp>
        <p:nvSpPr>
          <p:cNvPr id="30" name="Segnaposto testo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32" name="Segnaposto testo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it-IT" noProof="0"/>
              <a:t>testo</a:t>
            </a:r>
          </a:p>
        </p:txBody>
      </p:sp>
      <p:sp>
        <p:nvSpPr>
          <p:cNvPr id="31" name="Segnaposto testo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it-IT" noProof="0"/>
              <a:t>Fare clic per inserire il testo</a:t>
            </a:r>
          </a:p>
        </p:txBody>
      </p:sp>
      <p:sp>
        <p:nvSpPr>
          <p:cNvPr id="33" name="Segnaposto testo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16" name="Segnaposto immagine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it-IT" noProof="0"/>
              <a:t>Fai clic per aggiungere una foto</a:t>
            </a:r>
          </a:p>
        </p:txBody>
      </p:sp>
      <p:sp>
        <p:nvSpPr>
          <p:cNvPr id="36" name="Segnaposto data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37" name="Segnaposto piè di pagina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38" name="Segnaposto numero diapositiva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 nostra concorrenz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it-IT" noProof="0"/>
              <a:t>Fare clic per inserire il titolo</a:t>
            </a:r>
          </a:p>
        </p:txBody>
      </p:sp>
      <p:sp>
        <p:nvSpPr>
          <p:cNvPr id="7" name="Segnaposto immagine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it-IT" noProof="0"/>
              <a:t>Fai clic per aggiungere una foto</a:t>
            </a:r>
          </a:p>
        </p:txBody>
      </p:sp>
      <p:sp>
        <p:nvSpPr>
          <p:cNvPr id="12" name="Segnaposto testo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1" name="Segnaposto testo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5" name="Segnaposto testo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4" name="Segnaposto testo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8" name="Segnaposto data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noProof="0"/>
              <a:t>20XX</a:t>
            </a:r>
          </a:p>
        </p:txBody>
      </p:sp>
      <p:sp>
        <p:nvSpPr>
          <p:cNvPr id="9" name="Segnaposto piè di pagina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10" name="Segnaposto numero diapositiva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 nostra concorrenza v2">
    <p:spTree>
      <p:nvGrpSpPr>
        <p:cNvPr id="1" name=""/>
        <p:cNvGrpSpPr/>
        <p:nvPr/>
      </p:nvGrpSpPr>
      <p:grpSpPr>
        <a:xfrm>
          <a:off x="0" y="0"/>
          <a:ext cx="0" cy="0"/>
          <a:chOff x="0" y="0"/>
          <a:chExt cx="0" cy="0"/>
        </a:xfrm>
      </p:grpSpPr>
      <p:pic>
        <p:nvPicPr>
          <p:cNvPr id="49" name="Elemento grafico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Connettore diritto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Rettangolo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Rettangolo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7" name="Rettangolo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9" name="Rettangolo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Rettangolo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it-IT" noProof="0"/>
              <a:t>Fare clic per inserire il titolo</a:t>
            </a:r>
          </a:p>
        </p:txBody>
      </p:sp>
      <p:sp>
        <p:nvSpPr>
          <p:cNvPr id="38" name="Segnaposto testo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42" name="Segnaposto testo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it-IT" noProof="0"/>
              <a:t>Fai clic per aggiungere il nome</a:t>
            </a:r>
          </a:p>
        </p:txBody>
      </p:sp>
      <p:sp>
        <p:nvSpPr>
          <p:cNvPr id="47" name="Segnaposto testo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it-IT" noProof="0"/>
              <a:t>nome</a:t>
            </a:r>
          </a:p>
        </p:txBody>
      </p:sp>
      <p:sp>
        <p:nvSpPr>
          <p:cNvPr id="40" name="Segnaposto testo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41" name="Segnaposto testo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45" name="Segnaposto testo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it-IT" noProof="0"/>
              <a:t>nome</a:t>
            </a:r>
          </a:p>
        </p:txBody>
      </p:sp>
      <p:sp>
        <p:nvSpPr>
          <p:cNvPr id="43" name="Segnaposto testo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it-IT" noProof="0"/>
              <a:t>nome</a:t>
            </a:r>
          </a:p>
        </p:txBody>
      </p:sp>
      <p:sp>
        <p:nvSpPr>
          <p:cNvPr id="44" name="Segnaposto testo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it-IT" noProof="0"/>
              <a:t>nome</a:t>
            </a:r>
          </a:p>
        </p:txBody>
      </p:sp>
      <p:sp>
        <p:nvSpPr>
          <p:cNvPr id="46" name="Segnaposto testo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it-IT" noProof="0"/>
              <a:t>nome</a:t>
            </a:r>
          </a:p>
        </p:txBody>
      </p:sp>
      <p:sp>
        <p:nvSpPr>
          <p:cNvPr id="39" name="Segnaposto testo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3" name="Segnaposto data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it-IT" noProof="0"/>
              <a:t>20XX</a:t>
            </a:r>
          </a:p>
        </p:txBody>
      </p:sp>
      <p:sp>
        <p:nvSpPr>
          <p:cNvPr id="4" name="Segnaposto piè di pagina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it-IT" noProof="0"/>
              <a:t>Presentazione</a:t>
            </a:r>
          </a:p>
        </p:txBody>
      </p:sp>
      <p:sp>
        <p:nvSpPr>
          <p:cNvPr id="5" name="Segnaposto numero diapositiva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rategia di crescit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it-IT" noProof="0"/>
              <a:t>Fare clic per inserire il titolo</a:t>
            </a:r>
          </a:p>
        </p:txBody>
      </p:sp>
      <p:sp>
        <p:nvSpPr>
          <p:cNvPr id="11" name="Segnaposto testo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it-IT" noProof="0"/>
              <a:t>Fare clic per inserire il titolo</a:t>
            </a:r>
          </a:p>
        </p:txBody>
      </p:sp>
      <p:sp>
        <p:nvSpPr>
          <p:cNvPr id="19" name="Segnaposto testo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it-IT" noProof="0"/>
              <a:t>Fai clic per aggiungere il nome</a:t>
            </a:r>
          </a:p>
        </p:txBody>
      </p:sp>
      <p:sp>
        <p:nvSpPr>
          <p:cNvPr id="20" name="Segnaposto testo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it-IT" noProof="0"/>
              <a:t>Fare clic per inserire il testo</a:t>
            </a:r>
          </a:p>
        </p:txBody>
      </p:sp>
      <p:sp>
        <p:nvSpPr>
          <p:cNvPr id="22" name="Segnaposto testo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it-IT" noProof="0"/>
              <a:t>Fai clic per aggiungere il nome</a:t>
            </a:r>
          </a:p>
        </p:txBody>
      </p:sp>
      <p:sp>
        <p:nvSpPr>
          <p:cNvPr id="23" name="Segnaposto testo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it-IT" noProof="0"/>
              <a:t>Fare clic per inserire il testo</a:t>
            </a:r>
          </a:p>
        </p:txBody>
      </p:sp>
      <p:sp>
        <p:nvSpPr>
          <p:cNvPr id="25" name="Segnaposto testo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it-IT" noProof="0"/>
              <a:t>Fai clic per aggiungere il nome</a:t>
            </a:r>
          </a:p>
        </p:txBody>
      </p:sp>
      <p:sp>
        <p:nvSpPr>
          <p:cNvPr id="26" name="Segnaposto testo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it-IT" noProof="0"/>
              <a:t>Fare clic per inserire il testo</a:t>
            </a:r>
          </a:p>
        </p:txBody>
      </p:sp>
      <p:sp>
        <p:nvSpPr>
          <p:cNvPr id="17" name="Segnaposto data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it-IT" noProof="0"/>
              <a:t>20XX</a:t>
            </a:r>
          </a:p>
        </p:txBody>
      </p:sp>
      <p:sp>
        <p:nvSpPr>
          <p:cNvPr id="27" name="Segnaposto piè di pagina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7" name="Segnaposto immagine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it-IT" noProof="0"/>
              <a:t>Fai clic per aggiungere una foto</a:t>
            </a:r>
          </a:p>
        </p:txBody>
      </p:sp>
      <p:sp>
        <p:nvSpPr>
          <p:cNvPr id="28" name="Segnaposto numero diapositiva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damen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Titolo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it-IT" noProof="0"/>
              <a:t>FAI CLIC per aggiungere il titolo</a:t>
            </a:r>
          </a:p>
        </p:txBody>
      </p:sp>
      <p:sp>
        <p:nvSpPr>
          <p:cNvPr id="34" name="Segnaposto testo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it-IT" noProof="0"/>
              <a:t>Fare clic per inserire il titolo</a:t>
            </a:r>
          </a:p>
        </p:txBody>
      </p:sp>
      <p:sp>
        <p:nvSpPr>
          <p:cNvPr id="35" name="Segnaposto testo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it-IT" noProof="0"/>
              <a:t>Fare clic per inserire il titolo</a:t>
            </a:r>
          </a:p>
        </p:txBody>
      </p:sp>
      <p:sp>
        <p:nvSpPr>
          <p:cNvPr id="11" name="Segnaposto testo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it-IT" noProof="0"/>
              <a:t>Fare clic per inserire il titolo</a:t>
            </a:r>
          </a:p>
        </p:txBody>
      </p:sp>
      <p:sp>
        <p:nvSpPr>
          <p:cNvPr id="30" name="Segnaposto contenuto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Fai clic per aggiungere contenuto</a:t>
            </a:r>
          </a:p>
        </p:txBody>
      </p:sp>
      <p:sp>
        <p:nvSpPr>
          <p:cNvPr id="37" name="Segnaposto contenuto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Fai clic per aggiungere contenuto</a:t>
            </a:r>
          </a:p>
        </p:txBody>
      </p:sp>
      <p:sp>
        <p:nvSpPr>
          <p:cNvPr id="3" name="Segnaposto data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ano d'azione biennale">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Connettore diritto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uppo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Connettore diritto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Connettore diritto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olo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it-IT" noProof="0"/>
              <a:t>Fare clic per inserire il titolo</a:t>
            </a:r>
          </a:p>
        </p:txBody>
      </p:sp>
      <p:sp>
        <p:nvSpPr>
          <p:cNvPr id="58" name="Segnaposto testo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59" name="Segnaposto testo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60" name="Segnaposto testo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56" name="Segnaposto testo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it-IT" noProof="0"/>
              <a:t>Aggiungi l'anno</a:t>
            </a:r>
          </a:p>
        </p:txBody>
      </p:sp>
      <p:sp>
        <p:nvSpPr>
          <p:cNvPr id="20" name="Segnaposto testo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1" name="Segnaposto testo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2" name="Segnaposto testo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3" name="Segnaposto testo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4" name="Segnaposto testo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5" name="Segnaposto testo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6" name="Segnaposto testo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7" name="Segnaposto testo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8" name="Segnaposto testo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9" name="Segnaposto testo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0" name="Segnaposto testo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1" name="Segnaposto testo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61" name="Segnaposto testo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62" name="Segnaposto testo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it-IT" noProof="0"/>
              <a:t>Fare clic per inserire il testo</a:t>
            </a:r>
          </a:p>
        </p:txBody>
      </p:sp>
      <p:sp>
        <p:nvSpPr>
          <p:cNvPr id="63" name="Segnaposto testo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it-IT" noProof="0"/>
              <a:t>Fare clic per inserire il testo</a:t>
            </a:r>
          </a:p>
        </p:txBody>
      </p:sp>
      <p:sp>
        <p:nvSpPr>
          <p:cNvPr id="57" name="Segnaposto testo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it-IT" noProof="0"/>
              <a:t>Aggiungi l'anno</a:t>
            </a:r>
          </a:p>
        </p:txBody>
      </p:sp>
      <p:sp>
        <p:nvSpPr>
          <p:cNvPr id="32" name="Segnaposto testo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3" name="Segnaposto testo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4" name="Segnaposto testo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5" name="Segnaposto testo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6" name="Segnaposto testo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7" name="Segnaposto testo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8" name="Segnaposto testo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9" name="Segnaposto testo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0" name="Segnaposto testo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1" name="Segnaposto testo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2" name="Segnaposto testo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3" name="Segnaposto testo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grpSp>
        <p:nvGrpSpPr>
          <p:cNvPr id="44" name="Gruppo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Connettore diritto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uppo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105" name="Gruppo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Connettore diritto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uppo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pic>
        <p:nvPicPr>
          <p:cNvPr id="159" name="Elemento grafico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Segnaposto data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it-IT" noProof="0"/>
              <a:t>20XX</a:t>
            </a:r>
          </a:p>
        </p:txBody>
      </p:sp>
      <p:sp>
        <p:nvSpPr>
          <p:cNvPr id="161" name="Segnaposto piè di pagina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it-IT" noProof="0"/>
              <a:t>Presentazione</a:t>
            </a:r>
          </a:p>
        </p:txBody>
      </p:sp>
      <p:sp>
        <p:nvSpPr>
          <p:cNvPr id="162" name="Segnaposto numero diapositiva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i finanziar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it-IT" noProof="0"/>
              <a:t>Fare clic per inserire il titolo</a:t>
            </a:r>
          </a:p>
        </p:txBody>
      </p:sp>
      <p:sp>
        <p:nvSpPr>
          <p:cNvPr id="10" name="Segnaposto contenuto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it-IT" noProof="0"/>
              <a:t>Fai clic per aggiungere contenuto</a:t>
            </a:r>
          </a:p>
        </p:txBody>
      </p:sp>
      <p:sp>
        <p:nvSpPr>
          <p:cNvPr id="3" name="Segnaposto data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8" name="Segnaposto immagine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it-IT" noProof="0"/>
              <a:t>Fai clic per aggiungere una foto</a:t>
            </a:r>
          </a:p>
        </p:txBody>
      </p:sp>
      <p:sp>
        <p:nvSpPr>
          <p:cNvPr id="5" name="Segnaposto numero diapositiva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 nostro team 4-Up">
    <p:spTree>
      <p:nvGrpSpPr>
        <p:cNvPr id="1" name=""/>
        <p:cNvGrpSpPr/>
        <p:nvPr/>
      </p:nvGrpSpPr>
      <p:grpSpPr>
        <a:xfrm>
          <a:off x="0" y="0"/>
          <a:ext cx="0" cy="0"/>
          <a:chOff x="0" y="0"/>
          <a:chExt cx="0" cy="0"/>
        </a:xfrm>
      </p:grpSpPr>
      <p:sp>
        <p:nvSpPr>
          <p:cNvPr id="35" name="Rettangolo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it-IT" noProof="0"/>
              <a:t>Fare clic per inserire il titolo</a:t>
            </a:r>
          </a:p>
        </p:txBody>
      </p:sp>
      <p:sp>
        <p:nvSpPr>
          <p:cNvPr id="10" name="Segnaposto immagine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14" name="Segnaposto testo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15" name="Segnaposto testo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17" name="Rettangolo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8" name="Segnaposto immagine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19" name="Rettangolo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6" name="Segnaposto testo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27" name="Segnaposto testo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20" name="Segnaposto immagine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21" name="Rettangolo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Rettangolo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8" name="Segnaposto testo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29" name="Segnaposto testo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24" name="Segnaposto immagine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30" name="Segnaposto testo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31" name="Segnaposto testo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3" name="Segnaposto data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l nostro team 8-up">
    <p:spTree>
      <p:nvGrpSpPr>
        <p:cNvPr id="1" name=""/>
        <p:cNvGrpSpPr/>
        <p:nvPr/>
      </p:nvGrpSpPr>
      <p:grpSpPr>
        <a:xfrm>
          <a:off x="0" y="0"/>
          <a:ext cx="0" cy="0"/>
          <a:chOff x="0" y="0"/>
          <a:chExt cx="0" cy="0"/>
        </a:xfrm>
      </p:grpSpPr>
      <p:sp>
        <p:nvSpPr>
          <p:cNvPr id="77" name="Rettangolo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it-IT" noProof="0"/>
              <a:t>Fare clic per inserire il titolo</a:t>
            </a:r>
          </a:p>
        </p:txBody>
      </p:sp>
      <p:sp>
        <p:nvSpPr>
          <p:cNvPr id="10" name="Segnaposto immagine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11" name="Rettangolo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6" name="Segnaposto testo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47" name="Segnaposto testo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48" name="Segnaposto immagine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49" name="Rettangolo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0" name="Segnaposto testo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51" name="Segnaposto testo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52" name="Segnaposto immagine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53" name="Rettangolo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4" name="Segnaposto testo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55" name="Segnaposto testo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56" name="Segnaposto immagine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57" name="Rettangolo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8" name="Segnaposto testo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59" name="Segnaposto testo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60" name="Segnaposto immagine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61" name="Rettangolo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2" name="Segnaposto testo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63" name="Segnaposto testo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64" name="Segnaposto immagine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65" name="Rettangolo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6" name="Segnaposto testo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67" name="Segnaposto testo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68" name="Segnaposto immagine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69" name="Rettangolo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0" name="Segnaposto testo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71" name="Segnaposto testo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72" name="Segnaposto immagine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73" name="Rettangolo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4" name="Segnaposto testo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75" name="Segnaposto testo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3" name="Segnaposto data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ziamenti">
    <p:bg>
      <p:bgPr>
        <a:solidFill>
          <a:schemeClr val="bg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Titolo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it-IT" noProof="0"/>
              <a:t>Fare clic per inserire il titolo</a:t>
            </a:r>
          </a:p>
        </p:txBody>
      </p:sp>
      <p:sp>
        <p:nvSpPr>
          <p:cNvPr id="18" name="Segnaposto testo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59" name="Segnaposto testo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60" name="Segnaposto testo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61" name="Segnaposto testo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52" name="Segnaposto testo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51" name="Segnaposto testo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78" name="Segnaposto testo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77" name="Segnaposto testo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80" name="Segnaposto testo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79" name="Segnaposto testo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82" name="Segnaposto testo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81" name="Segnaposto testo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68" name="Segnaposto data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i siam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it-IT" noProof="0"/>
              <a:t>titolo</a:t>
            </a:r>
          </a:p>
        </p:txBody>
      </p:sp>
      <p:sp>
        <p:nvSpPr>
          <p:cNvPr id="10" name="Segnaposto testo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8" name="Segnaposto immagine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it-IT" noProof="0"/>
              <a:t>Fai clic per aggiungere una foto</a:t>
            </a:r>
          </a:p>
        </p:txBody>
      </p:sp>
      <p:sp>
        <p:nvSpPr>
          <p:cNvPr id="11" name="Segnaposto data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12" name="Segnaposto piè di pagina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13" name="Segnaposto numero diapositiva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epilog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it-IT" noProof="0"/>
              <a:t>Fare clic per inserire il titolo</a:t>
            </a:r>
          </a:p>
        </p:txBody>
      </p:sp>
      <p:sp>
        <p:nvSpPr>
          <p:cNvPr id="6" name="Segnaposto immagine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it-IT" noProof="0"/>
              <a:t>Fai clic per aggiungere una foto</a:t>
            </a:r>
          </a:p>
        </p:txBody>
      </p:sp>
      <p:sp>
        <p:nvSpPr>
          <p:cNvPr id="3" name="Segnaposto data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8" name="Segnaposto testo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it-IT" noProof="0"/>
              <a:t>Fare clic per inserire il sottotitolo</a:t>
            </a:r>
          </a:p>
        </p:txBody>
      </p:sp>
      <p:sp>
        <p:nvSpPr>
          <p:cNvPr id="4" name="Segnaposto piè di pagina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it-IT" noProof="0"/>
              <a:t>Presentazione</a:t>
            </a:r>
          </a:p>
        </p:txBody>
      </p:sp>
      <p:sp>
        <p:nvSpPr>
          <p:cNvPr id="5" name="Segnaposto numero diapositiva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zie">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it-IT" noProof="0"/>
              <a:t>Fai clic per aggiungere una foto</a:t>
            </a:r>
          </a:p>
        </p:txBody>
      </p:sp>
      <p:sp>
        <p:nvSpPr>
          <p:cNvPr id="11" name="Rettangolo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it-IT" noProof="0"/>
              <a:t>Inserire il titolo</a:t>
            </a:r>
          </a:p>
        </p:txBody>
      </p:sp>
      <p:sp>
        <p:nvSpPr>
          <p:cNvPr id="7" name="Segnaposto testo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5" name="Segnaposto data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it-IT" noProof="0"/>
              <a:t>20XX</a:t>
            </a:r>
          </a:p>
        </p:txBody>
      </p:sp>
      <p:sp>
        <p:nvSpPr>
          <p:cNvPr id="12" name="Segnaposto piè di pagina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13" name="Segnaposto numero diapositiva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a">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it-IT" noProof="0"/>
              <a:t>Titolo</a:t>
            </a:r>
          </a:p>
        </p:txBody>
      </p:sp>
      <p:sp>
        <p:nvSpPr>
          <p:cNvPr id="12" name="Segnaposto testo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8" name="Segnaposto testo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3" name="Segnaposto testo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9" name="Segnaposto testo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5" name="Segnaposto testo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3" name="Segnaposto testo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0" name="Segnaposto testo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2" name="Segnaposto testo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4" name="Segnaposto testo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4" name="Segnaposto testo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6" name="Segnaposto data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noProof="0"/>
              <a:t>20XX</a:t>
            </a:r>
          </a:p>
        </p:txBody>
      </p:sp>
      <p:sp>
        <p:nvSpPr>
          <p:cNvPr id="17" name="Segnaposto piè di pagina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18" name="Segnaposto numero diapositiva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it-IT" noProof="0"/>
              <a:t>Titolo</a:t>
            </a:r>
          </a:p>
        </p:txBody>
      </p:sp>
      <p:sp>
        <p:nvSpPr>
          <p:cNvPr id="9" name="Segnaposto immagine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it-IT" noProof="0"/>
              <a:t>Fai clic per aggiungere una foto</a:t>
            </a:r>
          </a:p>
        </p:txBody>
      </p:sp>
      <p:sp>
        <p:nvSpPr>
          <p:cNvPr id="15" name="Segnaposto testo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1" name="Segnaposto testo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7" name="Segnaposto testo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2" name="Segnaposto testo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8" name="Segnaposto testo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3" name="Segnaposto testo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9" name="Segnaposto testo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4" name="Segnaposto testo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30" name="Segnaposto data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31" name="Segnaposto piè di pagina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32" name="Segnaposto numero diapositiva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oramica del prodotto">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it-IT" noProof="0"/>
              <a:t>Fare clic per inserire il titolo</a:t>
            </a:r>
          </a:p>
        </p:txBody>
      </p:sp>
      <p:sp>
        <p:nvSpPr>
          <p:cNvPr id="5" name="Segnaposto immagine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22" name="Segnaposto immagine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23" name="Segnaposto immagine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24" name="Segnaposto immagine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30" name="Segnaposto testo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8" name="Segnaposto testo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4" name="Segnaposto testo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43" name="Segnaposto testo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6" name="Segnaposto testo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45" name="Segnaposto testo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8" name="Segnaposto testo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47" name="Segnaposto testo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0" name="Segnaposto data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noProof="0"/>
              <a:t>20XX</a:t>
            </a:r>
          </a:p>
        </p:txBody>
      </p:sp>
      <p:sp>
        <p:nvSpPr>
          <p:cNvPr id="41" name="Segnaposto piè di pagina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42" name="Segnaposto numero diapositiva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ntaggi del prodotto">
    <p:spTree>
      <p:nvGrpSpPr>
        <p:cNvPr id="1" name=""/>
        <p:cNvGrpSpPr/>
        <p:nvPr/>
      </p:nvGrpSpPr>
      <p:grpSpPr>
        <a:xfrm>
          <a:off x="0" y="0"/>
          <a:ext cx="0" cy="0"/>
          <a:chOff x="0" y="0"/>
          <a:chExt cx="0" cy="0"/>
        </a:xfrm>
      </p:grpSpPr>
      <p:sp>
        <p:nvSpPr>
          <p:cNvPr id="11" name="Segnaposto immagine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it-IT" noProof="0"/>
              <a:t>Fai clic per aggiungere una foto</a:t>
            </a:r>
          </a:p>
        </p:txBody>
      </p:sp>
      <p:sp>
        <p:nvSpPr>
          <p:cNvPr id="3" name="Titolo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it-IT" noProof="0"/>
              <a:t>Aggiungi il titolo</a:t>
            </a:r>
          </a:p>
        </p:txBody>
      </p:sp>
      <p:sp>
        <p:nvSpPr>
          <p:cNvPr id="8" name="Segnaposto data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9" name="Segnaposto piè di pagina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10" name="Segnaposto numero diapositiva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
        <p:nvSpPr>
          <p:cNvPr id="15" name="Segnaposto testo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it-IT" noProof="0"/>
              <a:t>Fare clic per inserire il sottotitolo</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i separazione">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it-IT" noProof="0"/>
              <a:t>Fai clic per aggiungere una foto</a:t>
            </a:r>
          </a:p>
        </p:txBody>
      </p:sp>
      <p:sp>
        <p:nvSpPr>
          <p:cNvPr id="2" name="Titolo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it-IT" noProof="0"/>
              <a:t>Fare clic per inserire il titolo</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ello di business">
    <p:bg>
      <p:bgPr>
        <a:solidFill>
          <a:schemeClr val="accent5">
            <a:alpha val="10000"/>
          </a:schemeClr>
        </a:solidFill>
        <a:effectLst/>
      </p:bgPr>
    </p:bg>
    <p:spTree>
      <p:nvGrpSpPr>
        <p:cNvPr id="1" name=""/>
        <p:cNvGrpSpPr/>
        <p:nvPr/>
      </p:nvGrpSpPr>
      <p:grpSpPr>
        <a:xfrm>
          <a:off x="0" y="0"/>
          <a:ext cx="0" cy="0"/>
          <a:chOff x="0" y="0"/>
          <a:chExt cx="0" cy="0"/>
        </a:xfrm>
      </p:grpSpPr>
      <p:sp>
        <p:nvSpPr>
          <p:cNvPr id="11" name="Segnaposto immagine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it-IT" noProof="0"/>
              <a:t>Fai clic per aggiungere una foto</a:t>
            </a:r>
          </a:p>
        </p:txBody>
      </p:sp>
      <p:sp>
        <p:nvSpPr>
          <p:cNvPr id="2" name="Titolo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it-IT" noProof="0"/>
              <a:t>Inserire il titolo</a:t>
            </a:r>
          </a:p>
        </p:txBody>
      </p:sp>
      <p:sp>
        <p:nvSpPr>
          <p:cNvPr id="16" name="Segnaposto testo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it-IT" noProof="0"/>
              <a:t>Fare clic per inserire il sottotitolo</a:t>
            </a:r>
          </a:p>
        </p:txBody>
      </p:sp>
      <p:sp>
        <p:nvSpPr>
          <p:cNvPr id="14" name="Segnaposto testo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36" name="Segnaposto testo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it-IT" noProof="0"/>
              <a:t>Fare clic per inserire il sottotitolo</a:t>
            </a:r>
          </a:p>
        </p:txBody>
      </p:sp>
      <p:sp>
        <p:nvSpPr>
          <p:cNvPr id="35" name="Segnaposto testo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39" name="Segnaposto testo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it-IT" noProof="0"/>
              <a:t>Fare clic per inserire il sottotitolo</a:t>
            </a:r>
          </a:p>
        </p:txBody>
      </p:sp>
      <p:sp>
        <p:nvSpPr>
          <p:cNvPr id="38" name="Segnaposto testo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8" name="Segnaposto data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9" name="Segnaposto piè di pagina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pPr rtl="0"/>
            <a:r>
              <a:rPr lang="it-IT" noProof="0"/>
              <a:t>Presentazione</a:t>
            </a:r>
          </a:p>
        </p:txBody>
      </p:sp>
      <p:sp>
        <p:nvSpPr>
          <p:cNvPr id="10" name="Segnaposto numero diapositiva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oramica delle opportunità di merc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it-IT" noProof="0"/>
              <a:t>Fare clic per inserire il titolo</a:t>
            </a:r>
          </a:p>
        </p:txBody>
      </p:sp>
      <p:sp>
        <p:nvSpPr>
          <p:cNvPr id="15" name="Segnaposto testo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it-IT" noProof="0"/>
              <a:t>testo</a:t>
            </a:r>
          </a:p>
        </p:txBody>
      </p:sp>
      <p:sp>
        <p:nvSpPr>
          <p:cNvPr id="22" name="Segnaposto testo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it-IT" noProof="0"/>
              <a:t>testo</a:t>
            </a:r>
          </a:p>
        </p:txBody>
      </p:sp>
      <p:sp>
        <p:nvSpPr>
          <p:cNvPr id="24" name="Segnaposto testo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it-IT" noProof="0"/>
              <a:t>testo</a:t>
            </a:r>
          </a:p>
        </p:txBody>
      </p:sp>
      <p:sp>
        <p:nvSpPr>
          <p:cNvPr id="14" name="Segnaposto testo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1" name="Segnaposto testo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3" name="Segnaposto testo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5" name="Segnaposto data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8" name="Segnaposto immagine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it-IT" noProof="0"/>
              <a:t>Fai clic per aggiungere una foto</a:t>
            </a:r>
          </a:p>
        </p:txBody>
      </p:sp>
      <p:sp>
        <p:nvSpPr>
          <p:cNvPr id="13" name="Segnaposto piè di pagina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it-IT" noProof="0"/>
              <a:t>Presentazione</a:t>
            </a:r>
          </a:p>
        </p:txBody>
      </p:sp>
      <p:sp>
        <p:nvSpPr>
          <p:cNvPr id="27" name="Segnaposto numero diapositiva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noProof="0"/>
              <a:t>20XX</a:t>
            </a:r>
          </a:p>
        </p:txBody>
      </p:sp>
      <p:sp>
        <p:nvSpPr>
          <p:cNvPr id="5" name="Segnaposto piè di pagina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6" name="Segnaposto numero diapositiva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facebook.com/watch/?ref=external&amp;v=26483607777755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7" descr="Immagine che contiene albero, cielo, esterni, erba&#10;&#10;Descrizione generata automaticamente">
            <a:extLst>
              <a:ext uri="{FF2B5EF4-FFF2-40B4-BE49-F238E27FC236}">
                <a16:creationId xmlns:a16="http://schemas.microsoft.com/office/drawing/2014/main" id="{632AEFBE-C531-032C-EFCB-B1A16D411CC2}"/>
              </a:ext>
            </a:extLst>
          </p:cNvPr>
          <p:cNvPicPr>
            <a:picLocks noGrp="1" noChangeAspect="1"/>
          </p:cNvPicPr>
          <p:nvPr>
            <p:ph type="pic" sz="quarter" idx="10"/>
          </p:nvPr>
        </p:nvPicPr>
        <p:blipFill rotWithShape="1">
          <a:blip r:embed="rId3"/>
          <a:srcRect t="7869" b="7869"/>
          <a:stretch/>
        </p:blipFill>
        <p:spPr/>
      </p:pic>
      <p:sp>
        <p:nvSpPr>
          <p:cNvPr id="7" name="Titolo 6">
            <a:extLst>
              <a:ext uri="{FF2B5EF4-FFF2-40B4-BE49-F238E27FC236}">
                <a16:creationId xmlns:a16="http://schemas.microsoft.com/office/drawing/2014/main" id="{CF45A9EB-00FC-4DE7-8041-09649EF9B9B6}"/>
              </a:ext>
            </a:extLst>
          </p:cNvPr>
          <p:cNvSpPr>
            <a:spLocks noGrp="1"/>
          </p:cNvSpPr>
          <p:nvPr>
            <p:ph type="title"/>
          </p:nvPr>
        </p:nvSpPr>
        <p:spPr>
          <a:xfrm>
            <a:off x="125260" y="2773130"/>
            <a:ext cx="12192000" cy="1079638"/>
          </a:xfrm>
        </p:spPr>
        <p:txBody>
          <a:bodyPr lIns="91440" tIns="45720" rIns="91440" bIns="45720" rtlCol="0" anchor="ctr"/>
          <a:lstStyle/>
          <a:p>
            <a:pPr rtl="0"/>
            <a:r>
              <a:rPr lang="it-IT" sz="5500" dirty="0"/>
              <a:t>Colline del prosecco</a:t>
            </a:r>
          </a:p>
        </p:txBody>
      </p:sp>
      <p:sp>
        <p:nvSpPr>
          <p:cNvPr id="12" name="Rettangolo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847536"/>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2" name="Rettangolo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6010464"/>
            <a:ext cx="12192000" cy="847536"/>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5" name="Rettangolo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1252602" y="2229633"/>
            <a:ext cx="9607463" cy="199163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5" name="CasellaDiTesto 4">
            <a:extLst>
              <a:ext uri="{FF2B5EF4-FFF2-40B4-BE49-F238E27FC236}">
                <a16:creationId xmlns:a16="http://schemas.microsoft.com/office/drawing/2014/main" id="{C1D0E7A0-B8FE-49E0-923D-09A22C948DAE}"/>
              </a:ext>
            </a:extLst>
          </p:cNvPr>
          <p:cNvSpPr txBox="1"/>
          <p:nvPr/>
        </p:nvSpPr>
        <p:spPr>
          <a:xfrm>
            <a:off x="2317315" y="4835047"/>
            <a:ext cx="7716033" cy="830997"/>
          </a:xfrm>
          <a:prstGeom prst="rect">
            <a:avLst/>
          </a:prstGeom>
          <a:solidFill>
            <a:schemeClr val="tx1"/>
          </a:solidFill>
        </p:spPr>
        <p:txBody>
          <a:bodyPr wrap="square" rtlCol="0">
            <a:spAutoFit/>
          </a:bodyPr>
          <a:lstStyle/>
          <a:p>
            <a:pPr algn="ctr"/>
            <a:r>
              <a:rPr lang="it-IT" sz="2400" b="1" dirty="0">
                <a:solidFill>
                  <a:schemeClr val="bg1"/>
                </a:solidFill>
              </a:rPr>
              <a:t>Analisi del contesto dal punto di vista </a:t>
            </a:r>
            <a:br>
              <a:rPr lang="it-IT" sz="2400" b="1" dirty="0">
                <a:solidFill>
                  <a:schemeClr val="bg1"/>
                </a:solidFill>
              </a:rPr>
            </a:br>
            <a:r>
              <a:rPr lang="it-IT" sz="2400" b="1" dirty="0">
                <a:solidFill>
                  <a:schemeClr val="bg1"/>
                </a:solidFill>
              </a:rPr>
              <a:t>del diritto ambientale</a:t>
            </a:r>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data 19">
            <a:extLst>
              <a:ext uri="{FF2B5EF4-FFF2-40B4-BE49-F238E27FC236}">
                <a16:creationId xmlns:a16="http://schemas.microsoft.com/office/drawing/2014/main" id="{6118120B-49F2-457A-8FD7-4A9BA3AC6A66}"/>
              </a:ext>
            </a:extLst>
          </p:cNvPr>
          <p:cNvSpPr>
            <a:spLocks noGrp="1"/>
          </p:cNvSpPr>
          <p:nvPr>
            <p:ph type="dt" sz="half" idx="2"/>
          </p:nvPr>
        </p:nvSpPr>
        <p:spPr>
          <a:xfrm>
            <a:off x="0" y="6248018"/>
            <a:ext cx="2435528" cy="614850"/>
          </a:xfrm>
        </p:spPr>
        <p:txBody>
          <a:bodyPr rtlCol="0"/>
          <a:lstStyle/>
          <a:p>
            <a:pPr rtl="0"/>
            <a:r>
              <a:rPr lang="it-IT"/>
              <a:t>20XX</a:t>
            </a:r>
          </a:p>
        </p:txBody>
      </p:sp>
      <p:sp>
        <p:nvSpPr>
          <p:cNvPr id="22" name="Segnaposto numero diapositiva 21">
            <a:extLst>
              <a:ext uri="{FF2B5EF4-FFF2-40B4-BE49-F238E27FC236}">
                <a16:creationId xmlns:a16="http://schemas.microsoft.com/office/drawing/2014/main" id="{071C9AA2-1CCA-4329-B67C-08356C3C3CBC}"/>
              </a:ext>
            </a:extLst>
          </p:cNvPr>
          <p:cNvSpPr>
            <a:spLocks noGrp="1"/>
          </p:cNvSpPr>
          <p:nvPr>
            <p:ph type="sldNum" sz="quarter" idx="4"/>
          </p:nvPr>
        </p:nvSpPr>
        <p:spPr>
          <a:xfrm>
            <a:off x="9707188" y="6248018"/>
            <a:ext cx="2495699" cy="620866"/>
          </a:xfrm>
        </p:spPr>
        <p:txBody>
          <a:bodyPr rtlCol="0"/>
          <a:lstStyle/>
          <a:p>
            <a:pPr rtl="0"/>
            <a:fld id="{EA87306C-81BA-4795-A5CA-9392456A8C1E}" type="slidenum">
              <a:rPr lang="it-IT" smtClean="0"/>
              <a:pPr rtl="0"/>
              <a:t>10</a:t>
            </a:fld>
            <a:endParaRPr lang="it-IT"/>
          </a:p>
        </p:txBody>
      </p:sp>
      <p:sp>
        <p:nvSpPr>
          <p:cNvPr id="2" name="CasellaDiTesto 1">
            <a:extLst>
              <a:ext uri="{FF2B5EF4-FFF2-40B4-BE49-F238E27FC236}">
                <a16:creationId xmlns:a16="http://schemas.microsoft.com/office/drawing/2014/main" id="{1FDBE2B9-D805-E32D-31BB-04334AB809CB}"/>
              </a:ext>
            </a:extLst>
          </p:cNvPr>
          <p:cNvSpPr txBox="1"/>
          <p:nvPr/>
        </p:nvSpPr>
        <p:spPr>
          <a:xfrm>
            <a:off x="-139874" y="225469"/>
            <a:ext cx="62400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PAN: Piano di azione nazionale per l' uso sostenibile dei prodotti fitosanitari</a:t>
            </a:r>
            <a:endParaRPr lang="it-IT"/>
          </a:p>
        </p:txBody>
      </p:sp>
      <p:sp>
        <p:nvSpPr>
          <p:cNvPr id="3" name="Freccia in giù 2">
            <a:extLst>
              <a:ext uri="{FF2B5EF4-FFF2-40B4-BE49-F238E27FC236}">
                <a16:creationId xmlns:a16="http://schemas.microsoft.com/office/drawing/2014/main" id="{E8E92A2E-EF52-FE6E-897B-B1D57947A8EE}"/>
              </a:ext>
            </a:extLst>
          </p:cNvPr>
          <p:cNvSpPr/>
          <p:nvPr/>
        </p:nvSpPr>
        <p:spPr>
          <a:xfrm>
            <a:off x="2437080" y="1224643"/>
            <a:ext cx="480164" cy="563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DD70DBEA-BDD3-C34F-3536-5238E1352550}"/>
              </a:ext>
            </a:extLst>
          </p:cNvPr>
          <p:cNvSpPr txBox="1"/>
          <p:nvPr/>
        </p:nvSpPr>
        <p:spPr>
          <a:xfrm>
            <a:off x="1314972" y="1962150"/>
            <a:ext cx="3045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Direttiva CEE 2009/128/CE</a:t>
            </a:r>
            <a:endParaRPr lang="it-IT"/>
          </a:p>
        </p:txBody>
      </p:sp>
      <p:sp>
        <p:nvSpPr>
          <p:cNvPr id="24" name="Freccia in giù 23">
            <a:extLst>
              <a:ext uri="{FF2B5EF4-FFF2-40B4-BE49-F238E27FC236}">
                <a16:creationId xmlns:a16="http://schemas.microsoft.com/office/drawing/2014/main" id="{74014DC2-CD53-85BC-6ACA-2E9C5CE68731}"/>
              </a:ext>
            </a:extLst>
          </p:cNvPr>
          <p:cNvSpPr/>
          <p:nvPr/>
        </p:nvSpPr>
        <p:spPr>
          <a:xfrm>
            <a:off x="2437079" y="2331108"/>
            <a:ext cx="480164" cy="542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5EE93BF7-0A53-CC8D-6E22-759EDD2B8555}"/>
              </a:ext>
            </a:extLst>
          </p:cNvPr>
          <p:cNvSpPr txBox="1"/>
          <p:nvPr/>
        </p:nvSpPr>
        <p:spPr>
          <a:xfrm>
            <a:off x="1374340" y="3127984"/>
            <a:ext cx="2743199" cy="646331"/>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Decreto legislativo del 14 agosto 2012, n. 150</a:t>
            </a:r>
          </a:p>
        </p:txBody>
      </p:sp>
      <p:pic>
        <p:nvPicPr>
          <p:cNvPr id="10" name="Immagine 10" descr="Immagine che contiene erba, esterni, albero, irrigatore&#10;&#10;Descrizione generata automaticamente">
            <a:extLst>
              <a:ext uri="{FF2B5EF4-FFF2-40B4-BE49-F238E27FC236}">
                <a16:creationId xmlns:a16="http://schemas.microsoft.com/office/drawing/2014/main" id="{F2E904BF-DC18-929A-4003-D687A8A2EF28}"/>
              </a:ext>
            </a:extLst>
          </p:cNvPr>
          <p:cNvPicPr>
            <a:picLocks noGrp="1" noChangeAspect="1"/>
          </p:cNvPicPr>
          <p:nvPr>
            <p:ph type="pic" sz="quarter" idx="10"/>
          </p:nvPr>
        </p:nvPicPr>
        <p:blipFill rotWithShape="1">
          <a:blip r:embed="rId3"/>
          <a:srcRect l="27452" r="27452"/>
          <a:stretch/>
        </p:blipFill>
        <p:spPr>
          <a:xfrm>
            <a:off x="6384174" y="0"/>
            <a:ext cx="5807825" cy="6252576"/>
          </a:xfrm>
        </p:spPr>
      </p:pic>
      <p:sp>
        <p:nvSpPr>
          <p:cNvPr id="11" name="CasellaDiTesto 10">
            <a:extLst>
              <a:ext uri="{FF2B5EF4-FFF2-40B4-BE49-F238E27FC236}">
                <a16:creationId xmlns:a16="http://schemas.microsoft.com/office/drawing/2014/main" id="{9BD0034E-270A-E815-2292-A700EF38216A}"/>
              </a:ext>
            </a:extLst>
          </p:cNvPr>
          <p:cNvSpPr txBox="1"/>
          <p:nvPr/>
        </p:nvSpPr>
        <p:spPr>
          <a:xfrm>
            <a:off x="1311058" y="4880975"/>
            <a:ext cx="2743199" cy="923330"/>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Deliberazione della giunta regionale n. 1082 del 30 luglio 2019</a:t>
            </a:r>
            <a:endParaRPr lang="it-IT"/>
          </a:p>
        </p:txBody>
      </p:sp>
    </p:spTree>
    <p:extLst>
      <p:ext uri="{BB962C8B-B14F-4D97-AF65-F5344CB8AC3E}">
        <p14:creationId xmlns:p14="http://schemas.microsoft.com/office/powerpoint/2010/main" val="231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D6B2085C-8399-F1F5-2C05-F54C3124BEFF}"/>
              </a:ext>
            </a:extLst>
          </p:cNvPr>
          <p:cNvSpPr>
            <a:spLocks noGrp="1"/>
          </p:cNvSpPr>
          <p:nvPr>
            <p:ph type="title"/>
          </p:nvPr>
        </p:nvSpPr>
        <p:spPr>
          <a:xfrm>
            <a:off x="454664" y="404522"/>
            <a:ext cx="4143432" cy="548711"/>
          </a:xfrm>
        </p:spPr>
        <p:txBody>
          <a:bodyPr lIns="91440" tIns="45720" rIns="91440" bIns="45720" rtlCol="0" anchor="b">
            <a:normAutofit/>
          </a:bodyPr>
          <a:lstStyle/>
          <a:p>
            <a:r>
              <a:rPr lang="it-IT" kern="1200" cap="all" spc="100" baseline="0">
                <a:latin typeface="+mj-lt"/>
                <a:ea typeface="+mj-ea"/>
                <a:cs typeface="+mj-cs"/>
              </a:rPr>
              <a:t>Biodiversità</a:t>
            </a:r>
          </a:p>
        </p:txBody>
      </p:sp>
      <p:pic>
        <p:nvPicPr>
          <p:cNvPr id="7" name="Immagine 7" descr="Immagine che contiene mappa&#10;&#10;Descrizione generata automaticamente">
            <a:extLst>
              <a:ext uri="{FF2B5EF4-FFF2-40B4-BE49-F238E27FC236}">
                <a16:creationId xmlns:a16="http://schemas.microsoft.com/office/drawing/2014/main" id="{D11D78E4-81D9-32E4-3AFA-7E5F107A2776}"/>
              </a:ext>
            </a:extLst>
          </p:cNvPr>
          <p:cNvPicPr>
            <a:picLocks noGrp="1" noChangeAspect="1"/>
          </p:cNvPicPr>
          <p:nvPr>
            <p:ph type="pic" sz="quarter" idx="10"/>
          </p:nvPr>
        </p:nvPicPr>
        <p:blipFill rotWithShape="1">
          <a:blip r:embed="rId3"/>
          <a:srcRect t="23412" r="2" b="18926"/>
          <a:stretch/>
        </p:blipFill>
        <p:spPr>
          <a:xfrm>
            <a:off x="4837756" y="10"/>
            <a:ext cx="7354243" cy="2862460"/>
          </a:xfrm>
          <a:prstGeom prst="rect">
            <a:avLst/>
          </a:prstGeom>
          <a:noFill/>
        </p:spPr>
      </p:pic>
      <p:sp>
        <p:nvSpPr>
          <p:cNvPr id="18" name="Text Placeholder 3">
            <a:extLst>
              <a:ext uri="{FF2B5EF4-FFF2-40B4-BE49-F238E27FC236}">
                <a16:creationId xmlns:a16="http://schemas.microsoft.com/office/drawing/2014/main" id="{631FBC5A-3BCC-AE01-ABE2-71A9A85CC966}"/>
              </a:ext>
            </a:extLst>
          </p:cNvPr>
          <p:cNvSpPr>
            <a:spLocks noGrp="1"/>
          </p:cNvSpPr>
          <p:nvPr>
            <p:ph type="body" sz="quarter" idx="12"/>
          </p:nvPr>
        </p:nvSpPr>
        <p:spPr>
          <a:xfrm>
            <a:off x="89043" y="947471"/>
            <a:ext cx="4953000" cy="2046251"/>
          </a:xfrm>
        </p:spPr>
        <p:txBody>
          <a:bodyPr lIns="91440" tIns="45720" rIns="91440" bIns="45720" rtlCol="0" anchor="t">
            <a:normAutofit/>
          </a:bodyPr>
          <a:lstStyle/>
          <a:p>
            <a:pPr marL="285750" indent="-285750">
              <a:spcAft>
                <a:spcPts val="600"/>
              </a:spcAft>
              <a:buChar char="•"/>
            </a:pPr>
            <a:r>
              <a:rPr lang="it-IT" kern="1200" cap="none" spc="100" baseline="0" dirty="0">
                <a:latin typeface="+mn-lt"/>
                <a:ea typeface="+mn-ea"/>
                <a:cs typeface="+mn-cs"/>
              </a:rPr>
              <a:t>la Direttiva europea su gli habitat ( 43/92 CEE) </a:t>
            </a:r>
            <a:endParaRPr lang="it-IT" dirty="0">
              <a:ea typeface="+mn-ea"/>
              <a:cs typeface="+mn-cs"/>
            </a:endParaRPr>
          </a:p>
          <a:p>
            <a:pPr marL="285750" indent="-285750">
              <a:spcAft>
                <a:spcPts val="600"/>
              </a:spcAft>
              <a:buChar char="•"/>
            </a:pPr>
            <a:r>
              <a:rPr lang="it-IT" kern="1200" cap="none" spc="100" baseline="0" dirty="0">
                <a:latin typeface="+mn-lt"/>
                <a:ea typeface="+mn-ea"/>
                <a:cs typeface="+mn-cs"/>
              </a:rPr>
              <a:t>la legge regionale del 23 aprile 2004, n.11, con l’ art 45, ter</a:t>
            </a:r>
            <a:endParaRPr lang="it-IT" kern="1200" cap="none" spc="100" baseline="0" dirty="0">
              <a:latin typeface="+mn-lt"/>
            </a:endParaRPr>
          </a:p>
          <a:p>
            <a:pPr marL="285750" indent="-285750">
              <a:spcAft>
                <a:spcPts val="600"/>
              </a:spcAft>
              <a:buChar char="•"/>
            </a:pPr>
            <a:r>
              <a:rPr lang="it-IT" kern="1200" cap="none" spc="100" baseline="0" dirty="0">
                <a:latin typeface="+mn-lt"/>
                <a:ea typeface="+mn-ea"/>
                <a:cs typeface="+mn-cs"/>
              </a:rPr>
              <a:t>legge regionale del 06 giugno 2017</a:t>
            </a:r>
            <a:endParaRPr lang="it-IT" kern="1200" cap="none" spc="100" baseline="0" dirty="0">
              <a:latin typeface="+mn-lt"/>
            </a:endParaRPr>
          </a:p>
          <a:p>
            <a:pPr>
              <a:spcAft>
                <a:spcPts val="600"/>
              </a:spcAft>
            </a:pPr>
            <a:endParaRPr lang="it-IT" kern="1200" cap="none" spc="100" baseline="0">
              <a:latin typeface="+mn-lt"/>
              <a:ea typeface="+mn-ea"/>
              <a:cs typeface="+mn-cs"/>
            </a:endParaRPr>
          </a:p>
        </p:txBody>
      </p:sp>
      <p:sp>
        <p:nvSpPr>
          <p:cNvPr id="8" name="CasellaDiTesto 7">
            <a:extLst>
              <a:ext uri="{FF2B5EF4-FFF2-40B4-BE49-F238E27FC236}">
                <a16:creationId xmlns:a16="http://schemas.microsoft.com/office/drawing/2014/main" id="{3C5DD54A-45E2-3148-A330-4FE01F318838}"/>
              </a:ext>
            </a:extLst>
          </p:cNvPr>
          <p:cNvSpPr txBox="1"/>
          <p:nvPr/>
        </p:nvSpPr>
        <p:spPr>
          <a:xfrm>
            <a:off x="1004170" y="3922402"/>
            <a:ext cx="1978069" cy="1586964"/>
          </a:xfrm>
          <a:prstGeom prst="rect">
            <a:avLst/>
          </a:prstGeom>
          <a:solidFill>
            <a:srgbClr val="FF0000"/>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pPr>
            <a:r>
              <a:rPr lang="it-IT" sz="1600" kern="1200" cap="none" spc="100" baseline="0">
                <a:latin typeface="+mn-lt"/>
                <a:ea typeface="+mn-ea"/>
                <a:cs typeface="+mn-cs"/>
              </a:rPr>
              <a:t>Viticoltura occupa 31% della superfice agricola complessiva della provincia</a:t>
            </a:r>
          </a:p>
        </p:txBody>
      </p:sp>
      <p:sp>
        <p:nvSpPr>
          <p:cNvPr id="14" name="Segnaposto data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r>
              <a:rPr lang="it-IT" kern="1200" spc="100" baseline="0">
                <a:latin typeface="+mn-lt"/>
                <a:ea typeface="+mn-ea"/>
                <a:cs typeface="+mn-cs"/>
              </a:rPr>
              <a:t>20XX</a:t>
            </a:r>
          </a:p>
        </p:txBody>
      </p:sp>
      <p:sp>
        <p:nvSpPr>
          <p:cNvPr id="16" name="Segnaposto numero diapositiva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EA87306C-81BA-4795-A5CA-9392456A8C1E}" type="slidenum">
              <a:rPr lang="it-IT" smtClean="0"/>
              <a:pPr>
                <a:spcAft>
                  <a:spcPts val="600"/>
                </a:spcAft>
              </a:pPr>
              <a:t>11</a:t>
            </a:fld>
            <a:endParaRPr lang="it-IT"/>
          </a:p>
        </p:txBody>
      </p:sp>
      <p:sp>
        <p:nvSpPr>
          <p:cNvPr id="10" name="CasellaDiTesto 9">
            <a:extLst>
              <a:ext uri="{FF2B5EF4-FFF2-40B4-BE49-F238E27FC236}">
                <a16:creationId xmlns:a16="http://schemas.microsoft.com/office/drawing/2014/main" id="{828193E8-AB9C-A12A-D232-DD9B755B281F}"/>
              </a:ext>
            </a:extLst>
          </p:cNvPr>
          <p:cNvSpPr txBox="1"/>
          <p:nvPr/>
        </p:nvSpPr>
        <p:spPr>
          <a:xfrm>
            <a:off x="3841053" y="3924561"/>
            <a:ext cx="2116898" cy="923330"/>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Nell' area del DOCG si arriva al 64%</a:t>
            </a:r>
          </a:p>
        </p:txBody>
      </p:sp>
      <p:sp>
        <p:nvSpPr>
          <p:cNvPr id="11" name="Freccia a destra 10">
            <a:extLst>
              <a:ext uri="{FF2B5EF4-FFF2-40B4-BE49-F238E27FC236}">
                <a16:creationId xmlns:a16="http://schemas.microsoft.com/office/drawing/2014/main" id="{C5C472AF-F61C-5984-2369-9E36692D157A}"/>
              </a:ext>
            </a:extLst>
          </p:cNvPr>
          <p:cNvSpPr/>
          <p:nvPr/>
        </p:nvSpPr>
        <p:spPr>
          <a:xfrm>
            <a:off x="8372959" y="4366218"/>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7F9DF50A-78CB-1B3E-B0A1-2C1CFDBC9E7F}"/>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t>Fare clic per inserire testo</a:t>
            </a:r>
          </a:p>
        </p:txBody>
      </p:sp>
    </p:spTree>
    <p:extLst>
      <p:ext uri="{BB962C8B-B14F-4D97-AF65-F5344CB8AC3E}">
        <p14:creationId xmlns:p14="http://schemas.microsoft.com/office/powerpoint/2010/main" val="79010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egnaposto data 33">
            <a:extLst>
              <a:ext uri="{FF2B5EF4-FFF2-40B4-BE49-F238E27FC236}">
                <a16:creationId xmlns:a16="http://schemas.microsoft.com/office/drawing/2014/main" id="{CE5FA933-8959-4B54-AC99-11D1045822E8}"/>
              </a:ext>
            </a:extLst>
          </p:cNvPr>
          <p:cNvSpPr>
            <a:spLocks noGrp="1"/>
          </p:cNvSpPr>
          <p:nvPr>
            <p:ph type="dt" sz="half" idx="2"/>
          </p:nvPr>
        </p:nvSpPr>
        <p:spPr>
          <a:xfrm>
            <a:off x="838200" y="6356350"/>
            <a:ext cx="2743200" cy="365125"/>
          </a:xfrm>
        </p:spPr>
        <p:txBody>
          <a:bodyPr rtlCol="0"/>
          <a:lstStyle/>
          <a:p>
            <a:pPr rtl="0"/>
            <a:r>
              <a:rPr lang="it-IT"/>
              <a:t>20XX</a:t>
            </a:r>
          </a:p>
        </p:txBody>
      </p:sp>
      <p:sp>
        <p:nvSpPr>
          <p:cNvPr id="36" name="Segnaposto numero diapositiva 35">
            <a:extLst>
              <a:ext uri="{FF2B5EF4-FFF2-40B4-BE49-F238E27FC236}">
                <a16:creationId xmlns:a16="http://schemas.microsoft.com/office/drawing/2014/main" id="{4224E8B4-C6BD-4998-8E02-7B2861BBB464}"/>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12</a:t>
            </a:fld>
            <a:endParaRPr lang="it-IT"/>
          </a:p>
        </p:txBody>
      </p:sp>
      <p:sp>
        <p:nvSpPr>
          <p:cNvPr id="56" name="Rettangolo 55">
            <a:extLst>
              <a:ext uri="{FF2B5EF4-FFF2-40B4-BE49-F238E27FC236}">
                <a16:creationId xmlns:a16="http://schemas.microsoft.com/office/drawing/2014/main" id="{B1A47241-52E5-4D60-BFBB-CDEA5AE2B29A}"/>
              </a:ext>
              <a:ext uri="{C183D7F6-B498-43B3-948B-1728B52AA6E4}">
                <adec:decorative xmlns:adec="http://schemas.microsoft.com/office/drawing/2017/decorative" val="1"/>
              </a:ext>
            </a:extLst>
          </p:cNvPr>
          <p:cNvSpPr/>
          <p:nvPr/>
        </p:nvSpPr>
        <p:spPr>
          <a:xfrm>
            <a:off x="0" y="-1"/>
            <a:ext cx="6095999" cy="2139951"/>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7" name="CasellaDiTesto 16">
            <a:extLst>
              <a:ext uri="{FF2B5EF4-FFF2-40B4-BE49-F238E27FC236}">
                <a16:creationId xmlns:a16="http://schemas.microsoft.com/office/drawing/2014/main" id="{BF86FEFC-5D5D-4B47-102B-10D67A22B609}"/>
              </a:ext>
            </a:extLst>
          </p:cNvPr>
          <p:cNvSpPr txBox="1"/>
          <p:nvPr/>
        </p:nvSpPr>
        <p:spPr>
          <a:xfrm>
            <a:off x="486427" y="2334017"/>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Estimation of potential soil erosion in the Prosecco DOCG area (NE Italy), toward a soil footprint of bottled sparkling wine production in different land-management scenarios</a:t>
            </a:r>
          </a:p>
        </p:txBody>
      </p:sp>
      <p:sp>
        <p:nvSpPr>
          <p:cNvPr id="18" name="Freccia a destra 17">
            <a:extLst>
              <a:ext uri="{FF2B5EF4-FFF2-40B4-BE49-F238E27FC236}">
                <a16:creationId xmlns:a16="http://schemas.microsoft.com/office/drawing/2014/main" id="{3DAF42AE-A375-4140-1A50-A3884A97560B}"/>
              </a:ext>
            </a:extLst>
          </p:cNvPr>
          <p:cNvSpPr/>
          <p:nvPr/>
        </p:nvSpPr>
        <p:spPr>
          <a:xfrm>
            <a:off x="3714191" y="2953779"/>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1D4FB0A5-C9C2-5347-C362-B23350AC5BA0}"/>
              </a:ext>
            </a:extLst>
          </p:cNvPr>
          <p:cNvSpPr txBox="1"/>
          <p:nvPr/>
        </p:nvSpPr>
        <p:spPr>
          <a:xfrm>
            <a:off x="4947519" y="2609328"/>
            <a:ext cx="661582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dirty="0"/>
              <a:t>Studio da parte di alcuni </a:t>
            </a:r>
            <a:r>
              <a:rPr lang="it-IT" sz="1600" b="1" dirty="0"/>
              <a:t>professori dell' Università di Padova,</a:t>
            </a:r>
            <a:r>
              <a:rPr lang="it-IT" sz="1600" dirty="0"/>
              <a:t> dove attraverso lo studio del territorio e grazie all' utilizzo di avanzate pratiche di analisi dati hanno fatto una previsione sull' erosione del territorio.</a:t>
            </a:r>
            <a:r>
              <a:rPr lang="it-IT" sz="1600" dirty="0">
                <a:ea typeface="+mn-lt"/>
                <a:cs typeface="+mn-lt"/>
              </a:rPr>
              <a:t> Lo studio parte dall’ area esaminata che tra il </a:t>
            </a:r>
            <a:r>
              <a:rPr lang="it-IT" sz="1600" b="1" dirty="0">
                <a:ea typeface="+mn-lt"/>
                <a:cs typeface="+mn-lt"/>
              </a:rPr>
              <a:t>2000 e il 2016</a:t>
            </a:r>
            <a:r>
              <a:rPr lang="it-IT" sz="1600" dirty="0">
                <a:ea typeface="+mn-lt"/>
                <a:cs typeface="+mn-lt"/>
              </a:rPr>
              <a:t> è passata  da </a:t>
            </a:r>
            <a:r>
              <a:rPr lang="it-IT" sz="1600" b="1" dirty="0">
                <a:ea typeface="+mn-lt"/>
                <a:cs typeface="+mn-lt"/>
              </a:rPr>
              <a:t>4 mila a 7 mila ettari</a:t>
            </a:r>
            <a:r>
              <a:rPr lang="it-IT" sz="1600" dirty="0">
                <a:ea typeface="+mn-lt"/>
                <a:cs typeface="+mn-lt"/>
              </a:rPr>
              <a:t>, quindi quasi raddoppiata. Questa espansione ha portato ovviamente al diminuire di altri tipi di attività agricole oltre che a limitare le aree naturali e seminaturali come boschi e prati.</a:t>
            </a:r>
            <a:br>
              <a:rPr lang="it-IT" sz="1600" dirty="0">
                <a:ea typeface="+mn-lt"/>
                <a:cs typeface="+mn-lt"/>
              </a:rPr>
            </a:br>
            <a:r>
              <a:rPr lang="it-IT" sz="1600" dirty="0">
                <a:ea typeface="+mn-lt"/>
                <a:cs typeface="+mn-lt"/>
              </a:rPr>
              <a:t> Per stimare l’ erosione del suolo  i ricercatori dell’ ateneo patavino si sono avvalsi del modello </a:t>
            </a:r>
            <a:r>
              <a:rPr lang="it-IT" sz="1600" dirty="0" err="1">
                <a:ea typeface="+mn-lt"/>
                <a:cs typeface="+mn-lt"/>
              </a:rPr>
              <a:t>Rusle</a:t>
            </a:r>
            <a:r>
              <a:rPr lang="it-IT" sz="1600" dirty="0">
                <a:ea typeface="+mn-lt"/>
                <a:cs typeface="+mn-lt"/>
              </a:rPr>
              <a:t>( </a:t>
            </a:r>
            <a:r>
              <a:rPr lang="it-IT" sz="1600" dirty="0" err="1">
                <a:ea typeface="+mn-lt"/>
                <a:cs typeface="+mn-lt"/>
              </a:rPr>
              <a:t>Revised</a:t>
            </a:r>
            <a:r>
              <a:rPr lang="it-IT" sz="1600" dirty="0">
                <a:ea typeface="+mn-lt"/>
                <a:cs typeface="+mn-lt"/>
              </a:rPr>
              <a:t> </a:t>
            </a:r>
            <a:r>
              <a:rPr lang="it-IT" sz="1600" dirty="0" err="1">
                <a:ea typeface="+mn-lt"/>
                <a:cs typeface="+mn-lt"/>
              </a:rPr>
              <a:t>universal</a:t>
            </a:r>
            <a:r>
              <a:rPr lang="it-IT" sz="1600" dirty="0">
                <a:ea typeface="+mn-lt"/>
                <a:cs typeface="+mn-lt"/>
              </a:rPr>
              <a:t> </a:t>
            </a:r>
            <a:r>
              <a:rPr lang="it-IT" sz="1600" dirty="0" err="1">
                <a:ea typeface="+mn-lt"/>
                <a:cs typeface="+mn-lt"/>
              </a:rPr>
              <a:t>soil</a:t>
            </a:r>
            <a:r>
              <a:rPr lang="it-IT" sz="1600" dirty="0">
                <a:ea typeface="+mn-lt"/>
                <a:cs typeface="+mn-lt"/>
              </a:rPr>
              <a:t> </a:t>
            </a:r>
            <a:r>
              <a:rPr lang="it-IT" sz="1600" dirty="0" err="1">
                <a:ea typeface="+mn-lt"/>
                <a:cs typeface="+mn-lt"/>
              </a:rPr>
              <a:t>loss</a:t>
            </a:r>
            <a:r>
              <a:rPr lang="it-IT" sz="1600" dirty="0">
                <a:ea typeface="+mn-lt"/>
                <a:cs typeface="+mn-lt"/>
              </a:rPr>
              <a:t> </a:t>
            </a:r>
            <a:r>
              <a:rPr lang="it-IT" sz="1600" dirty="0" err="1">
                <a:ea typeface="+mn-lt"/>
                <a:cs typeface="+mn-lt"/>
              </a:rPr>
              <a:t>equation</a:t>
            </a:r>
            <a:r>
              <a:rPr lang="it-IT" sz="1600" dirty="0">
                <a:ea typeface="+mn-lt"/>
                <a:cs typeface="+mn-lt"/>
              </a:rPr>
              <a:t>). Dagli studi si è mostrato come le aree agricole collinari con pendii rapidi l’ erosione sta avanzando in maniera inarrestabile soprattutto dove viene coltivata l’ uva per produrre il prosecco, il tasso medio di </a:t>
            </a:r>
            <a:r>
              <a:rPr lang="it-IT" sz="1600" b="1" dirty="0">
                <a:ea typeface="+mn-lt"/>
                <a:cs typeface="+mn-lt"/>
              </a:rPr>
              <a:t>erosione del suolo è 31 volte superiore</a:t>
            </a:r>
            <a:r>
              <a:rPr lang="it-IT" sz="1600" dirty="0">
                <a:ea typeface="+mn-lt"/>
                <a:cs typeface="+mn-lt"/>
              </a:rPr>
              <a:t> alla soglia di tolleranza di erosione stimata in Europa.</a:t>
            </a:r>
            <a:endParaRPr lang="it-IT" sz="1600" dirty="0"/>
          </a:p>
        </p:txBody>
      </p:sp>
      <p:sp>
        <p:nvSpPr>
          <p:cNvPr id="21" name="CasellaDiTesto 20">
            <a:extLst>
              <a:ext uri="{FF2B5EF4-FFF2-40B4-BE49-F238E27FC236}">
                <a16:creationId xmlns:a16="http://schemas.microsoft.com/office/drawing/2014/main" id="{3CF0C241-FD2E-F074-DCCA-91D0548E5472}"/>
              </a:ext>
            </a:extLst>
          </p:cNvPr>
          <p:cNvSpPr txBox="1"/>
          <p:nvPr/>
        </p:nvSpPr>
        <p:spPr>
          <a:xfrm>
            <a:off x="3138422" y="2804396"/>
            <a:ext cx="689766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it-IT" sz="1500" dirty="0"/>
          </a:p>
        </p:txBody>
      </p:sp>
      <p:pic>
        <p:nvPicPr>
          <p:cNvPr id="4" name="Immagine 4" descr="Immagine che contiene testo, persona, cellulare&#10;&#10;Descrizione generata automaticamente">
            <a:extLst>
              <a:ext uri="{FF2B5EF4-FFF2-40B4-BE49-F238E27FC236}">
                <a16:creationId xmlns:a16="http://schemas.microsoft.com/office/drawing/2014/main" id="{CCA6B8F8-5918-6A36-E1F3-58E376EA4041}"/>
              </a:ext>
            </a:extLst>
          </p:cNvPr>
          <p:cNvPicPr>
            <a:picLocks noGrp="1" noChangeAspect="1"/>
          </p:cNvPicPr>
          <p:nvPr>
            <p:ph type="pic" sz="quarter" idx="10"/>
          </p:nvPr>
        </p:nvPicPr>
        <p:blipFill rotWithShape="1">
          <a:blip r:embed="rId3"/>
          <a:srcRect t="15408" b="15408"/>
          <a:stretch/>
        </p:blipFill>
        <p:spPr>
          <a:xfrm>
            <a:off x="5492294" y="0"/>
            <a:ext cx="6699705" cy="2588932"/>
          </a:xfrm>
        </p:spPr>
      </p:pic>
    </p:spTree>
    <p:extLst>
      <p:ext uri="{BB962C8B-B14F-4D97-AF65-F5344CB8AC3E}">
        <p14:creationId xmlns:p14="http://schemas.microsoft.com/office/powerpoint/2010/main" val="32326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olo 44">
            <a:extLst>
              <a:ext uri="{FF2B5EF4-FFF2-40B4-BE49-F238E27FC236}">
                <a16:creationId xmlns:a16="http://schemas.microsoft.com/office/drawing/2014/main" id="{783F2686-1393-4DFB-98E8-91B2C1C8BA4C}"/>
              </a:ext>
            </a:extLst>
          </p:cNvPr>
          <p:cNvSpPr>
            <a:spLocks noGrp="1"/>
          </p:cNvSpPr>
          <p:nvPr>
            <p:ph type="title"/>
          </p:nvPr>
        </p:nvSpPr>
        <p:spPr>
          <a:xfrm>
            <a:off x="3889487" y="129395"/>
            <a:ext cx="3944790" cy="1845127"/>
          </a:xfrm>
        </p:spPr>
        <p:txBody>
          <a:bodyPr lIns="91440" tIns="45720" rIns="91440" bIns="45720" rtlCol="0" anchor="ctr">
            <a:normAutofit/>
          </a:bodyPr>
          <a:lstStyle/>
          <a:p>
            <a:pPr algn="ctr" rtl="0"/>
            <a:r>
              <a:rPr lang="it-IT" dirty="0"/>
              <a:t>Unesco</a:t>
            </a:r>
            <a:endParaRPr lang="it-IT"/>
          </a:p>
        </p:txBody>
      </p:sp>
      <p:pic>
        <p:nvPicPr>
          <p:cNvPr id="16" name="Immagine 16">
            <a:extLst>
              <a:ext uri="{FF2B5EF4-FFF2-40B4-BE49-F238E27FC236}">
                <a16:creationId xmlns:a16="http://schemas.microsoft.com/office/drawing/2014/main" id="{8B358874-7D4C-4191-A2F1-08365E6E842C}"/>
              </a:ext>
            </a:extLst>
          </p:cNvPr>
          <p:cNvPicPr>
            <a:picLocks noChangeAspect="1"/>
          </p:cNvPicPr>
          <p:nvPr/>
        </p:nvPicPr>
        <p:blipFill>
          <a:blip r:embed="rId3"/>
          <a:stretch>
            <a:fillRect/>
          </a:stretch>
        </p:blipFill>
        <p:spPr>
          <a:xfrm>
            <a:off x="124030" y="1531977"/>
            <a:ext cx="5012871" cy="5012871"/>
          </a:xfrm>
          <a:prstGeom prst="rect">
            <a:avLst/>
          </a:prstGeom>
          <a:noFill/>
        </p:spPr>
      </p:pic>
      <p:sp>
        <p:nvSpPr>
          <p:cNvPr id="2" name="Segnaposto data 1">
            <a:extLst>
              <a:ext uri="{FF2B5EF4-FFF2-40B4-BE49-F238E27FC236}">
                <a16:creationId xmlns:a16="http://schemas.microsoft.com/office/drawing/2014/main" id="{FDFD7703-126A-48E3-A3B0-C2CD623BDE50}"/>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it-IT" dirty="0"/>
              <a:t>20XX</a:t>
            </a:r>
            <a:endParaRPr lang="it-IT"/>
          </a:p>
        </p:txBody>
      </p:sp>
      <p:sp>
        <p:nvSpPr>
          <p:cNvPr id="4" name="Segnaposto numero diapositiva 3">
            <a:extLst>
              <a:ext uri="{FF2B5EF4-FFF2-40B4-BE49-F238E27FC236}">
                <a16:creationId xmlns:a16="http://schemas.microsoft.com/office/drawing/2014/main" id="{651D04C2-233E-415F-8309-2906D8AB28FB}"/>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EA87306C-81BA-4795-A5CA-9392456A8C1E}" type="slidenum">
              <a:rPr lang="it-IT" smtClean="0"/>
              <a:pPr rtl="0">
                <a:spcAft>
                  <a:spcPts val="600"/>
                </a:spcAft>
              </a:pPr>
              <a:t>13</a:t>
            </a:fld>
            <a:endParaRPr lang="it-IT"/>
          </a:p>
        </p:txBody>
      </p:sp>
      <p:sp>
        <p:nvSpPr>
          <p:cNvPr id="17" name="Freccia a destra 16">
            <a:extLst>
              <a:ext uri="{FF2B5EF4-FFF2-40B4-BE49-F238E27FC236}">
                <a16:creationId xmlns:a16="http://schemas.microsoft.com/office/drawing/2014/main" id="{5B8F2984-283D-985D-15A2-6BAC11C1527C}"/>
              </a:ext>
            </a:extLst>
          </p:cNvPr>
          <p:cNvSpPr/>
          <p:nvPr/>
        </p:nvSpPr>
        <p:spPr>
          <a:xfrm>
            <a:off x="5775281" y="3452997"/>
            <a:ext cx="1597068" cy="1002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488C2289-85D5-A373-AF0D-BE06874F502A}"/>
              </a:ext>
            </a:extLst>
          </p:cNvPr>
          <p:cNvSpPr txBox="1"/>
          <p:nvPr/>
        </p:nvSpPr>
        <p:spPr>
          <a:xfrm>
            <a:off x="8334281" y="3299782"/>
            <a:ext cx="2743199" cy="1323439"/>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4000" dirty="0"/>
              <a:t>E' solo marketing?</a:t>
            </a:r>
          </a:p>
        </p:txBody>
      </p:sp>
    </p:spTree>
    <p:extLst>
      <p:ext uri="{BB962C8B-B14F-4D97-AF65-F5344CB8AC3E}">
        <p14:creationId xmlns:p14="http://schemas.microsoft.com/office/powerpoint/2010/main" val="187687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5A25FA4-A288-4460-BF12-637E077953CB}"/>
              </a:ext>
            </a:extLst>
          </p:cNvPr>
          <p:cNvSpPr>
            <a:spLocks noGrp="1"/>
          </p:cNvSpPr>
          <p:nvPr>
            <p:ph type="title"/>
          </p:nvPr>
        </p:nvSpPr>
        <p:spPr>
          <a:xfrm>
            <a:off x="-269071" y="-39078"/>
            <a:ext cx="3944790" cy="1845127"/>
          </a:xfrm>
          <a:solidFill>
            <a:srgbClr val="FFC000"/>
          </a:solidFill>
        </p:spPr>
        <p:txBody>
          <a:bodyPr lIns="91440" tIns="45720" rIns="91440" bIns="45720" rtlCol="0" anchor="ctr">
            <a:normAutofit/>
          </a:bodyPr>
          <a:lstStyle/>
          <a:p>
            <a:pPr algn="ctr" rtl="0"/>
            <a:r>
              <a:rPr lang="it-IT" b="1" dirty="0">
                <a:solidFill>
                  <a:schemeClr val="accent1">
                    <a:lumMod val="50000"/>
                  </a:schemeClr>
                </a:solidFill>
              </a:rPr>
              <a:t>Problema</a:t>
            </a:r>
            <a:endParaRPr lang="it-IT"/>
          </a:p>
        </p:txBody>
      </p:sp>
      <p:sp>
        <p:nvSpPr>
          <p:cNvPr id="57" name="Segnaposto data 56">
            <a:extLst>
              <a:ext uri="{FF2B5EF4-FFF2-40B4-BE49-F238E27FC236}">
                <a16:creationId xmlns:a16="http://schemas.microsoft.com/office/drawing/2014/main" id="{653BB8CA-23AF-4226-9FB3-FA1964EBA66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it-IT" dirty="0"/>
              <a:t>2022</a:t>
            </a:r>
          </a:p>
        </p:txBody>
      </p:sp>
      <p:sp>
        <p:nvSpPr>
          <p:cNvPr id="7" name="Segnaposto testo 6">
            <a:extLst>
              <a:ext uri="{FF2B5EF4-FFF2-40B4-BE49-F238E27FC236}">
                <a16:creationId xmlns:a16="http://schemas.microsoft.com/office/drawing/2014/main" id="{91C52C13-996F-4CF8-BBA5-F6CC233475A7}"/>
              </a:ext>
            </a:extLst>
          </p:cNvPr>
          <p:cNvSpPr>
            <a:spLocks noGrp="1"/>
          </p:cNvSpPr>
          <p:nvPr>
            <p:ph type="body" sz="quarter" idx="16"/>
          </p:nvPr>
        </p:nvSpPr>
        <p:spPr>
          <a:xfrm>
            <a:off x="3996451" y="0"/>
            <a:ext cx="8195548" cy="3614737"/>
          </a:xfrm>
        </p:spPr>
        <p:txBody>
          <a:bodyPr rtlCol="0" anchor="t">
            <a:normAutofit/>
          </a:bodyPr>
          <a:lstStyle/>
          <a:p>
            <a:pPr rtl="0">
              <a:spcAft>
                <a:spcPts val="600"/>
              </a:spcAft>
            </a:pPr>
            <a:r>
              <a:rPr lang="it-IT" dirty="0"/>
              <a:t>Le colline del Prosecco Conegliano-Valdobbiadene, sono una risorsa incredibile per il territorio della nostra regione Veneto. Dal 2019 sono riconosciute patrimonio UNESCO. Il problema è che questa straordinaria risorsa ha incontrato negli ultimi 30/40 anni, la poca lungimiranza di molti imprenditori che hanno approfittato del «Brand» per specularci. Come spesso accade business e bene comune non vanno d’ accordo.</a:t>
            </a:r>
          </a:p>
        </p:txBody>
      </p:sp>
      <p:sp>
        <p:nvSpPr>
          <p:cNvPr id="58" name="Segnaposto piè di pagina 57">
            <a:extLst>
              <a:ext uri="{FF2B5EF4-FFF2-40B4-BE49-F238E27FC236}">
                <a16:creationId xmlns:a16="http://schemas.microsoft.com/office/drawing/2014/main" id="{4DDD181B-D1CF-4E5A-B354-DE584F3F2B2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it-IT"/>
              <a:t>Presentazione</a:t>
            </a:r>
          </a:p>
        </p:txBody>
      </p:sp>
      <p:sp>
        <p:nvSpPr>
          <p:cNvPr id="59" name="Segnaposto numero diapositiva 58">
            <a:extLst>
              <a:ext uri="{FF2B5EF4-FFF2-40B4-BE49-F238E27FC236}">
                <a16:creationId xmlns:a16="http://schemas.microsoft.com/office/drawing/2014/main" id="{185AB600-E5B8-4AFD-A7DA-37E5D3AFF5FA}"/>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EA87306C-81BA-4795-A5CA-9392456A8C1E}" type="slidenum">
              <a:rPr lang="it-IT" smtClean="0"/>
              <a:pPr rtl="0">
                <a:spcAft>
                  <a:spcPts val="600"/>
                </a:spcAft>
              </a:pPr>
              <a:t>2</a:t>
            </a:fld>
            <a:endParaRPr lang="it-IT"/>
          </a:p>
        </p:txBody>
      </p:sp>
      <p:pic>
        <p:nvPicPr>
          <p:cNvPr id="5" name="Immagine 5" descr="Immagine che contiene erba, esterni, verde, pianta&#10;&#10;Descrizione generata automaticamente">
            <a:extLst>
              <a:ext uri="{FF2B5EF4-FFF2-40B4-BE49-F238E27FC236}">
                <a16:creationId xmlns:a16="http://schemas.microsoft.com/office/drawing/2014/main" id="{2DB6D40B-14D9-520A-A2E0-B500901490A0}"/>
              </a:ext>
            </a:extLst>
          </p:cNvPr>
          <p:cNvPicPr>
            <a:picLocks noGrp="1" noChangeAspect="1"/>
          </p:cNvPicPr>
          <p:nvPr>
            <p:ph type="pic" sz="quarter" idx="13"/>
          </p:nvPr>
        </p:nvPicPr>
        <p:blipFill rotWithShape="1">
          <a:blip r:embed="rId3"/>
          <a:srcRect t="22587" b="22587"/>
          <a:stretch/>
        </p:blipFill>
        <p:spPr>
          <a:xfrm>
            <a:off x="-114822" y="3607431"/>
            <a:ext cx="12192000" cy="5013325"/>
          </a:xfrm>
        </p:spPr>
      </p:pic>
    </p:spTree>
    <p:extLst>
      <p:ext uri="{BB962C8B-B14F-4D97-AF65-F5344CB8AC3E}">
        <p14:creationId xmlns:p14="http://schemas.microsoft.com/office/powerpoint/2010/main" val="28153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a:extLst>
              <a:ext uri="{FF2B5EF4-FFF2-40B4-BE49-F238E27FC236}">
                <a16:creationId xmlns:a16="http://schemas.microsoft.com/office/drawing/2014/main" id="{CDA2767E-38F3-49F7-BE02-EA3E6C7C8096}"/>
              </a:ext>
            </a:extLst>
          </p:cNvPr>
          <p:cNvSpPr>
            <a:spLocks noGrp="1"/>
          </p:cNvSpPr>
          <p:nvPr>
            <p:ph type="title"/>
          </p:nvPr>
        </p:nvSpPr>
        <p:spPr>
          <a:xfrm>
            <a:off x="914400" y="1331913"/>
            <a:ext cx="1871663" cy="641350"/>
          </a:xfrm>
        </p:spPr>
        <p:txBody>
          <a:bodyPr rtlCol="0"/>
          <a:lstStyle/>
          <a:p>
            <a:pPr rtl="0"/>
            <a:r>
              <a:rPr lang="it-IT" sz="1800"/>
              <a:t>problema</a:t>
            </a:r>
          </a:p>
        </p:txBody>
      </p:sp>
      <p:sp>
        <p:nvSpPr>
          <p:cNvPr id="22" name="Segnaposto testo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652826"/>
            <a:ext cx="3433138" cy="426393"/>
          </a:xfrm>
        </p:spPr>
        <p:txBody>
          <a:bodyPr rtlCol="0"/>
          <a:lstStyle/>
          <a:p>
            <a:pPr rtl="0"/>
            <a:endParaRPr lang="it-IT" dirty="0"/>
          </a:p>
        </p:txBody>
      </p:sp>
      <p:sp>
        <p:nvSpPr>
          <p:cNvPr id="18" name="Segnaposto testo 17">
            <a:extLst>
              <a:ext uri="{FF2B5EF4-FFF2-40B4-BE49-F238E27FC236}">
                <a16:creationId xmlns:a16="http://schemas.microsoft.com/office/drawing/2014/main" id="{62192F0C-65C9-4E6D-9314-81FB7E4DB469}"/>
              </a:ext>
            </a:extLst>
          </p:cNvPr>
          <p:cNvSpPr>
            <a:spLocks noGrp="1"/>
          </p:cNvSpPr>
          <p:nvPr>
            <p:ph type="body" sz="quarter" idx="12"/>
          </p:nvPr>
        </p:nvSpPr>
        <p:spPr>
          <a:xfrm>
            <a:off x="8217039" y="4299024"/>
            <a:ext cx="3433138" cy="1588231"/>
          </a:xfrm>
        </p:spPr>
        <p:txBody>
          <a:bodyPr rtlCol="0"/>
          <a:lstStyle/>
          <a:p>
            <a:pPr rtl="0"/>
            <a:endParaRPr lang="it-IT" sz="1500" dirty="0"/>
          </a:p>
        </p:txBody>
      </p:sp>
      <p:sp>
        <p:nvSpPr>
          <p:cNvPr id="25" name="Segnaposto testo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2620561"/>
            <a:ext cx="3433138" cy="428891"/>
          </a:xfrm>
        </p:spPr>
        <p:txBody>
          <a:bodyPr rtlCol="0"/>
          <a:lstStyle/>
          <a:p>
            <a:pPr rtl="0"/>
            <a:r>
              <a:rPr lang="it-IT"/>
              <a:t>Costi</a:t>
            </a:r>
          </a:p>
        </p:txBody>
      </p:sp>
      <p:sp>
        <p:nvSpPr>
          <p:cNvPr id="21" name="Segnaposto testo 20">
            <a:extLst>
              <a:ext uri="{FF2B5EF4-FFF2-40B4-BE49-F238E27FC236}">
                <a16:creationId xmlns:a16="http://schemas.microsoft.com/office/drawing/2014/main" id="{D5F29795-F227-44BE-8FFE-BEDE82043BB8}"/>
              </a:ext>
            </a:extLst>
          </p:cNvPr>
          <p:cNvSpPr>
            <a:spLocks noGrp="1"/>
          </p:cNvSpPr>
          <p:nvPr>
            <p:ph type="body" sz="quarter" idx="23"/>
          </p:nvPr>
        </p:nvSpPr>
        <p:spPr>
          <a:xfrm>
            <a:off x="4231042" y="3002562"/>
            <a:ext cx="3433138" cy="961350"/>
          </a:xfrm>
        </p:spPr>
        <p:txBody>
          <a:bodyPr rtlCol="0"/>
          <a:lstStyle/>
          <a:p>
            <a:pPr rtl="0"/>
            <a:r>
              <a:rPr lang="it-IT" sz="1500" dirty="0"/>
              <a:t>ancata offerta di prodotti biologici</a:t>
            </a:r>
          </a:p>
        </p:txBody>
      </p:sp>
      <p:sp>
        <p:nvSpPr>
          <p:cNvPr id="45" name="Segnaposto testo 44">
            <a:extLst>
              <a:ext uri="{FF2B5EF4-FFF2-40B4-BE49-F238E27FC236}">
                <a16:creationId xmlns:a16="http://schemas.microsoft.com/office/drawing/2014/main" id="{DD180B3D-49E9-46B9-A20B-5BB4BD204605}"/>
              </a:ext>
            </a:extLst>
          </p:cNvPr>
          <p:cNvSpPr>
            <a:spLocks noGrp="1"/>
          </p:cNvSpPr>
          <p:nvPr>
            <p:ph type="body" sz="quarter" idx="21"/>
          </p:nvPr>
        </p:nvSpPr>
        <p:spPr>
          <a:xfrm>
            <a:off x="8265631" y="3615483"/>
            <a:ext cx="3433138" cy="428891"/>
          </a:xfrm>
        </p:spPr>
        <p:txBody>
          <a:bodyPr rtlCol="0"/>
          <a:lstStyle/>
          <a:p>
            <a:pPr rtl="0"/>
            <a:endParaRPr lang="it-IT" dirty="0"/>
          </a:p>
        </p:txBody>
      </p:sp>
      <p:sp>
        <p:nvSpPr>
          <p:cNvPr id="20" name="Segnaposto testo 19">
            <a:extLst>
              <a:ext uri="{FF2B5EF4-FFF2-40B4-BE49-F238E27FC236}">
                <a16:creationId xmlns:a16="http://schemas.microsoft.com/office/drawing/2014/main" id="{B0C9F763-9E0D-4C82-9B80-0BC0FEBCD7FA}"/>
              </a:ext>
            </a:extLst>
          </p:cNvPr>
          <p:cNvSpPr>
            <a:spLocks noGrp="1"/>
          </p:cNvSpPr>
          <p:nvPr>
            <p:ph type="body" sz="quarter" idx="22"/>
          </p:nvPr>
        </p:nvSpPr>
        <p:spPr>
          <a:xfrm>
            <a:off x="8203339" y="3002562"/>
            <a:ext cx="3723618" cy="961350"/>
          </a:xfrm>
        </p:spPr>
        <p:txBody>
          <a:bodyPr rtlCol="0"/>
          <a:lstStyle/>
          <a:p>
            <a:pPr rtl="0"/>
            <a:r>
              <a:rPr lang="it-IT" sz="1500" dirty="0"/>
              <a:t>Le vendite al dettaglio di alimenti biologici sono aumentate di 112 miliardi di dollari nel 2019 </a:t>
            </a:r>
          </a:p>
        </p:txBody>
      </p:sp>
      <p:sp>
        <p:nvSpPr>
          <p:cNvPr id="24" name="Segnaposto testo 23">
            <a:extLst>
              <a:ext uri="{FF2B5EF4-FFF2-40B4-BE49-F238E27FC236}">
                <a16:creationId xmlns:a16="http://schemas.microsoft.com/office/drawing/2014/main" id="{4AB50F20-85E8-46ED-94DD-28F720071BF3}"/>
              </a:ext>
            </a:extLst>
          </p:cNvPr>
          <p:cNvSpPr>
            <a:spLocks noGrp="1"/>
          </p:cNvSpPr>
          <p:nvPr>
            <p:ph type="body" sz="quarter" idx="18"/>
          </p:nvPr>
        </p:nvSpPr>
        <p:spPr>
          <a:xfrm>
            <a:off x="4231042" y="4147932"/>
            <a:ext cx="3433138" cy="428891"/>
          </a:xfrm>
        </p:spPr>
        <p:txBody>
          <a:bodyPr rtlCol="0"/>
          <a:lstStyle/>
          <a:p>
            <a:pPr rtl="0"/>
            <a:endParaRPr lang="it-IT" dirty="0"/>
          </a:p>
        </p:txBody>
      </p:sp>
      <p:sp>
        <p:nvSpPr>
          <p:cNvPr id="44" name="Segnaposto testo 43">
            <a:extLst>
              <a:ext uri="{FF2B5EF4-FFF2-40B4-BE49-F238E27FC236}">
                <a16:creationId xmlns:a16="http://schemas.microsoft.com/office/drawing/2014/main" id="{540F4685-F7C7-4370-AF35-F80D53D13A43}"/>
              </a:ext>
            </a:extLst>
          </p:cNvPr>
          <p:cNvSpPr>
            <a:spLocks noGrp="1"/>
          </p:cNvSpPr>
          <p:nvPr>
            <p:ph type="body" sz="quarter" idx="24"/>
          </p:nvPr>
        </p:nvSpPr>
        <p:spPr>
          <a:xfrm>
            <a:off x="4231042" y="4529933"/>
            <a:ext cx="3433138" cy="1450988"/>
          </a:xfrm>
        </p:spPr>
        <p:txBody>
          <a:bodyPr rtlCol="0"/>
          <a:lstStyle/>
          <a:p>
            <a:pPr rtl="0"/>
            <a:endParaRPr lang="it-IT" sz="1500" dirty="0"/>
          </a:p>
        </p:txBody>
      </p:sp>
      <p:sp>
        <p:nvSpPr>
          <p:cNvPr id="323" name="Segnaposto data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324" name="Segnaposto piè di pagina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rtlCol="0"/>
          <a:lstStyle/>
          <a:p>
            <a:pPr rtl="0"/>
            <a:endParaRPr lang="it-IT" dirty="0"/>
          </a:p>
        </p:txBody>
      </p:sp>
      <p:sp>
        <p:nvSpPr>
          <p:cNvPr id="325" name="Segnaposto numero diapositiva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a:t>3</a:t>
            </a:fld>
            <a:endParaRPr lang="it-IT"/>
          </a:p>
        </p:txBody>
      </p:sp>
      <p:pic>
        <p:nvPicPr>
          <p:cNvPr id="3" name="Immagine 2">
            <a:extLst>
              <a:ext uri="{FF2B5EF4-FFF2-40B4-BE49-F238E27FC236}">
                <a16:creationId xmlns:a16="http://schemas.microsoft.com/office/drawing/2014/main" id="{8469DCD0-9373-4242-A3D0-5CC093B9B886}"/>
              </a:ext>
            </a:extLst>
          </p:cNvPr>
          <p:cNvPicPr>
            <a:picLocks noChangeAspect="1"/>
          </p:cNvPicPr>
          <p:nvPr/>
        </p:nvPicPr>
        <p:blipFill>
          <a:blip r:embed="rId3"/>
          <a:stretch>
            <a:fillRect/>
          </a:stretch>
        </p:blipFill>
        <p:spPr>
          <a:xfrm>
            <a:off x="3581401" y="0"/>
            <a:ext cx="4265480" cy="4299023"/>
          </a:xfrm>
          <a:prstGeom prst="rect">
            <a:avLst/>
          </a:prstGeom>
        </p:spPr>
      </p:pic>
      <p:pic>
        <p:nvPicPr>
          <p:cNvPr id="5" name="Immagine 4">
            <a:extLst>
              <a:ext uri="{FF2B5EF4-FFF2-40B4-BE49-F238E27FC236}">
                <a16:creationId xmlns:a16="http://schemas.microsoft.com/office/drawing/2014/main" id="{2A499193-60EB-4D0D-8442-30C868E46AA3}"/>
              </a:ext>
            </a:extLst>
          </p:cNvPr>
          <p:cNvPicPr>
            <a:picLocks noChangeAspect="1"/>
          </p:cNvPicPr>
          <p:nvPr/>
        </p:nvPicPr>
        <p:blipFill>
          <a:blip r:embed="rId4"/>
          <a:stretch>
            <a:fillRect/>
          </a:stretch>
        </p:blipFill>
        <p:spPr>
          <a:xfrm>
            <a:off x="7754701" y="1557341"/>
            <a:ext cx="4345119" cy="3849684"/>
          </a:xfrm>
          <a:prstGeom prst="rect">
            <a:avLst/>
          </a:prstGeom>
        </p:spPr>
      </p:pic>
      <p:pic>
        <p:nvPicPr>
          <p:cNvPr id="7" name="Immagine 6">
            <a:extLst>
              <a:ext uri="{FF2B5EF4-FFF2-40B4-BE49-F238E27FC236}">
                <a16:creationId xmlns:a16="http://schemas.microsoft.com/office/drawing/2014/main" id="{D8BAFE20-2788-41A9-B98A-C99462C75E5F}"/>
              </a:ext>
            </a:extLst>
          </p:cNvPr>
          <p:cNvPicPr>
            <a:picLocks noChangeAspect="1"/>
          </p:cNvPicPr>
          <p:nvPr/>
        </p:nvPicPr>
        <p:blipFill>
          <a:blip r:embed="rId5"/>
          <a:stretch>
            <a:fillRect/>
          </a:stretch>
        </p:blipFill>
        <p:spPr>
          <a:xfrm>
            <a:off x="3520660" y="4025440"/>
            <a:ext cx="4659825" cy="2716280"/>
          </a:xfrm>
          <a:prstGeom prst="rect">
            <a:avLst/>
          </a:prstGeom>
        </p:spPr>
      </p:pic>
      <p:pic>
        <p:nvPicPr>
          <p:cNvPr id="9" name="Immagine 8">
            <a:extLst>
              <a:ext uri="{FF2B5EF4-FFF2-40B4-BE49-F238E27FC236}">
                <a16:creationId xmlns:a16="http://schemas.microsoft.com/office/drawing/2014/main" id="{30ED5CCB-281B-4168-8DBA-4384A3D07B53}"/>
              </a:ext>
            </a:extLst>
          </p:cNvPr>
          <p:cNvPicPr>
            <a:picLocks noChangeAspect="1"/>
          </p:cNvPicPr>
          <p:nvPr/>
        </p:nvPicPr>
        <p:blipFill>
          <a:blip r:embed="rId6"/>
          <a:stretch>
            <a:fillRect/>
          </a:stretch>
        </p:blipFill>
        <p:spPr>
          <a:xfrm>
            <a:off x="7960607" y="222897"/>
            <a:ext cx="4142638" cy="983002"/>
          </a:xfrm>
          <a:prstGeom prst="rect">
            <a:avLst/>
          </a:prstGeom>
        </p:spPr>
      </p:pic>
      <p:sp>
        <p:nvSpPr>
          <p:cNvPr id="2" name="CasellaDiTesto 1">
            <a:extLst>
              <a:ext uri="{FF2B5EF4-FFF2-40B4-BE49-F238E27FC236}">
                <a16:creationId xmlns:a16="http://schemas.microsoft.com/office/drawing/2014/main" id="{8C54FB04-6309-2688-77E1-45E67AB0C47D}"/>
              </a:ext>
            </a:extLst>
          </p:cNvPr>
          <p:cNvSpPr txBox="1"/>
          <p:nvPr/>
        </p:nvSpPr>
        <p:spPr>
          <a:xfrm>
            <a:off x="246345" y="304382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dirty="0">
                <a:ea typeface="+mn-lt"/>
                <a:cs typeface="+mn-lt"/>
                <a:hlinkClick r:id="rId7"/>
              </a:rPr>
              <a:t>https://www.facebook.com/watch/?ref=external&amp;v=264836077777558</a:t>
            </a:r>
            <a:endParaRPr lang="it-IT" dirty="0"/>
          </a:p>
        </p:txBody>
      </p:sp>
    </p:spTree>
    <p:extLst>
      <p:ext uri="{BB962C8B-B14F-4D97-AF65-F5344CB8AC3E}">
        <p14:creationId xmlns:p14="http://schemas.microsoft.com/office/powerpoint/2010/main" val="21740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Segnaposto immagine 26" descr="Vista aerea di un viale alberato e pascoli su entrambi i lati">
            <a:extLst>
              <a:ext uri="{FF2B5EF4-FFF2-40B4-BE49-F238E27FC236}">
                <a16:creationId xmlns:a16="http://schemas.microsoft.com/office/drawing/2014/main" id="{290FBD7A-BEB6-4C4C-B057-7A00B6FBB7D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tretch/>
        </p:blipFill>
        <p:spPr>
          <a:xfrm>
            <a:off x="6605677" y="0"/>
            <a:ext cx="4491990" cy="6858000"/>
          </a:xfrm>
          <a:prstGeom prst="rect">
            <a:avLst/>
          </a:prstGeom>
          <a:noFill/>
        </p:spPr>
      </p:pic>
      <p:sp>
        <p:nvSpPr>
          <p:cNvPr id="71" name="Title 2">
            <a:extLst>
              <a:ext uri="{FF2B5EF4-FFF2-40B4-BE49-F238E27FC236}">
                <a16:creationId xmlns:a16="http://schemas.microsoft.com/office/drawing/2014/main" id="{48B3D527-F38A-DFED-8810-6E6C58EA980F}"/>
              </a:ext>
            </a:extLst>
          </p:cNvPr>
          <p:cNvSpPr>
            <a:spLocks noGrp="1"/>
          </p:cNvSpPr>
          <p:nvPr>
            <p:ph type="title"/>
          </p:nvPr>
        </p:nvSpPr>
        <p:spPr>
          <a:xfrm>
            <a:off x="1581655" y="860841"/>
            <a:ext cx="2341256" cy="640698"/>
          </a:xfrm>
          <a:solidFill>
            <a:srgbClr val="FFC000"/>
          </a:solidFill>
        </p:spPr>
        <p:txBody>
          <a:bodyPr lIns="91440" tIns="45720" rIns="91440" bIns="45720" rtlCol="0" anchor="ctr"/>
          <a:lstStyle/>
          <a:p>
            <a:r>
              <a:rPr lang="en-US" b="1" err="1">
                <a:solidFill>
                  <a:schemeClr val="accent1">
                    <a:lumMod val="50000"/>
                  </a:schemeClr>
                </a:solidFill>
              </a:rPr>
              <a:t>Quesito</a:t>
            </a:r>
            <a:r>
              <a:rPr lang="en-US" b="1" dirty="0">
                <a:solidFill>
                  <a:schemeClr val="accent1">
                    <a:lumMod val="50000"/>
                  </a:schemeClr>
                </a:solidFill>
              </a:rPr>
              <a:t> </a:t>
            </a:r>
          </a:p>
        </p:txBody>
      </p:sp>
      <p:sp>
        <p:nvSpPr>
          <p:cNvPr id="73" name="Text Placeholder 3">
            <a:extLst>
              <a:ext uri="{FF2B5EF4-FFF2-40B4-BE49-F238E27FC236}">
                <a16:creationId xmlns:a16="http://schemas.microsoft.com/office/drawing/2014/main" id="{F541877C-372D-3CCA-2CAE-388749A5BB4B}"/>
              </a:ext>
            </a:extLst>
          </p:cNvPr>
          <p:cNvSpPr>
            <a:spLocks noGrp="1"/>
          </p:cNvSpPr>
          <p:nvPr>
            <p:ph type="body" sz="quarter" idx="14"/>
          </p:nvPr>
        </p:nvSpPr>
        <p:spPr>
          <a:xfrm>
            <a:off x="137997" y="2401033"/>
            <a:ext cx="5760719" cy="4137879"/>
          </a:xfrm>
        </p:spPr>
        <p:txBody>
          <a:bodyPr/>
          <a:lstStyle/>
          <a:p>
            <a:pPr algn="ctr"/>
            <a:r>
              <a:rPr lang="en-US" sz="3200" b="1" dirty="0"/>
              <a:t>Il </a:t>
            </a:r>
            <a:r>
              <a:rPr lang="en-US" sz="3200" b="1" dirty="0" err="1"/>
              <a:t>marchio</a:t>
            </a:r>
            <a:r>
              <a:rPr lang="en-US" sz="3200" b="1" dirty="0"/>
              <a:t> UNESCO è un’ </a:t>
            </a:r>
            <a:r>
              <a:rPr lang="en-US" sz="3200" b="1" dirty="0" err="1"/>
              <a:t>opportunità</a:t>
            </a:r>
            <a:r>
              <a:rPr lang="en-US" sz="3200" b="1" dirty="0"/>
              <a:t> o un nuovo </a:t>
            </a:r>
            <a:r>
              <a:rPr lang="en-US" sz="3200" b="1" dirty="0" err="1"/>
              <a:t>rischio</a:t>
            </a:r>
            <a:r>
              <a:rPr lang="en-US" sz="3200" b="1" dirty="0"/>
              <a:t> per la salute?</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it-IT" dirty="0"/>
              <a:t>2022</a:t>
            </a:r>
          </a:p>
        </p:txBody>
      </p:sp>
      <p:sp>
        <p:nvSpPr>
          <p:cNvPr id="257" name="Segnaposto piè di pagina 256">
            <a:extLst>
              <a:ext uri="{FF2B5EF4-FFF2-40B4-BE49-F238E27FC236}">
                <a16:creationId xmlns:a16="http://schemas.microsoft.com/office/drawing/2014/main" id="{8DBC7823-0B82-44CB-B937-1DAF28C165B4}"/>
              </a:ext>
            </a:extLst>
          </p:cNvPr>
          <p:cNvSpPr>
            <a:spLocks noGrp="1"/>
          </p:cNvSpPr>
          <p:nvPr>
            <p:ph type="ftr" sz="quarter" idx="3"/>
          </p:nvPr>
        </p:nvSpPr>
        <p:spPr>
          <a:xfrm>
            <a:off x="6473608" y="6356350"/>
            <a:ext cx="2743200" cy="365125"/>
          </a:xfrm>
        </p:spPr>
        <p:txBody>
          <a:bodyPr rtlCol="0" anchor="ctr">
            <a:normAutofit/>
          </a:bodyPr>
          <a:lstStyle/>
          <a:p>
            <a:pPr rtl="0">
              <a:spcAft>
                <a:spcPts val="600"/>
              </a:spcAft>
            </a:pPr>
            <a:r>
              <a:rPr lang="it-IT"/>
              <a:t>Presentazione</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9791700" y="6356350"/>
            <a:ext cx="1562100" cy="365125"/>
          </a:xfrm>
        </p:spPr>
        <p:txBody>
          <a:bodyPr rtlCol="0" anchor="ctr">
            <a:normAutofit/>
          </a:bodyPr>
          <a:lstStyle/>
          <a:p>
            <a:pPr rtl="0">
              <a:spcAft>
                <a:spcPts val="600"/>
              </a:spcAft>
            </a:pPr>
            <a:fld id="{EA87306C-81BA-4795-A5CA-9392456A8C1E}" type="slidenum">
              <a:rPr lang="it-IT" smtClean="0"/>
              <a:pPr rtl="0">
                <a:spcAft>
                  <a:spcPts val="600"/>
                </a:spcAft>
              </a:pPr>
              <a:t>4</a:t>
            </a:fld>
            <a:endParaRPr lang="it-IT"/>
          </a:p>
        </p:txBody>
      </p:sp>
    </p:spTree>
    <p:extLst>
      <p:ext uri="{BB962C8B-B14F-4D97-AF65-F5344CB8AC3E}">
        <p14:creationId xmlns:p14="http://schemas.microsoft.com/office/powerpoint/2010/main" val="109430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4C00070-CA58-471A-A6DD-EA03B8F96FBA}"/>
              </a:ext>
            </a:extLst>
          </p:cNvPr>
          <p:cNvPicPr>
            <a:picLocks noChangeAspect="1"/>
          </p:cNvPicPr>
          <p:nvPr/>
        </p:nvPicPr>
        <p:blipFill>
          <a:blip r:embed="rId3"/>
          <a:stretch>
            <a:fillRect/>
          </a:stretch>
        </p:blipFill>
        <p:spPr>
          <a:xfrm>
            <a:off x="5511344" y="1341295"/>
            <a:ext cx="6680656" cy="4175410"/>
          </a:xfrm>
          <a:prstGeom prst="rect">
            <a:avLst/>
          </a:prstGeom>
          <a:noFill/>
        </p:spPr>
      </p:pic>
      <p:sp>
        <p:nvSpPr>
          <p:cNvPr id="30" name="Titolo 29">
            <a:extLst>
              <a:ext uri="{FF2B5EF4-FFF2-40B4-BE49-F238E27FC236}">
                <a16:creationId xmlns:a16="http://schemas.microsoft.com/office/drawing/2014/main" id="{F580F041-DC12-4416-8D50-10D5CB88036E}"/>
              </a:ext>
            </a:extLst>
          </p:cNvPr>
          <p:cNvSpPr>
            <a:spLocks noGrp="1"/>
          </p:cNvSpPr>
          <p:nvPr>
            <p:ph type="title"/>
          </p:nvPr>
        </p:nvSpPr>
        <p:spPr>
          <a:xfrm>
            <a:off x="502920" y="2577890"/>
            <a:ext cx="3957320" cy="640698"/>
          </a:xfrm>
        </p:spPr>
        <p:txBody>
          <a:bodyPr rtlCol="0" anchor="ctr">
            <a:noAutofit/>
          </a:bodyPr>
          <a:lstStyle/>
          <a:p>
            <a:pPr rtl="0"/>
            <a:r>
              <a:rPr lang="it-IT" sz="3600" b="1" dirty="0"/>
              <a:t>Panoramica Sulla zona prosecco</a:t>
            </a:r>
          </a:p>
        </p:txBody>
      </p:sp>
      <p:sp>
        <p:nvSpPr>
          <p:cNvPr id="26" name="Segnaposto data 25">
            <a:extLst>
              <a:ext uri="{FF2B5EF4-FFF2-40B4-BE49-F238E27FC236}">
                <a16:creationId xmlns:a16="http://schemas.microsoft.com/office/drawing/2014/main" id="{F72F8167-A007-470B-91F8-9FD147915936}"/>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it-IT" dirty="0"/>
              <a:t>2022</a:t>
            </a:r>
          </a:p>
        </p:txBody>
      </p:sp>
      <p:sp>
        <p:nvSpPr>
          <p:cNvPr id="28" name="Segnaposto numero diapositiva 27">
            <a:extLst>
              <a:ext uri="{FF2B5EF4-FFF2-40B4-BE49-F238E27FC236}">
                <a16:creationId xmlns:a16="http://schemas.microsoft.com/office/drawing/2014/main" id="{657CD656-D89A-42CD-A918-0CA133A22C45}"/>
              </a:ext>
            </a:extLst>
          </p:cNvPr>
          <p:cNvSpPr>
            <a:spLocks noGrp="1"/>
          </p:cNvSpPr>
          <p:nvPr>
            <p:ph type="sldNum" sz="quarter" idx="4"/>
          </p:nvPr>
        </p:nvSpPr>
        <p:spPr>
          <a:xfrm>
            <a:off x="9791700" y="6356350"/>
            <a:ext cx="1562100" cy="365125"/>
          </a:xfrm>
        </p:spPr>
        <p:txBody>
          <a:bodyPr rtlCol="0" anchor="ctr">
            <a:normAutofit/>
          </a:bodyPr>
          <a:lstStyle/>
          <a:p>
            <a:pPr rtl="0">
              <a:spcAft>
                <a:spcPts val="600"/>
              </a:spcAft>
            </a:pPr>
            <a:fld id="{EA87306C-81BA-4795-A5CA-9392456A8C1E}" type="slidenum">
              <a:rPr lang="it-IT" smtClean="0"/>
              <a:pPr rtl="0">
                <a:spcAft>
                  <a:spcPts val="600"/>
                </a:spcAft>
              </a:pPr>
              <a:t>5</a:t>
            </a:fld>
            <a:endParaRPr lang="it-IT"/>
          </a:p>
        </p:txBody>
      </p:sp>
    </p:spTree>
    <p:extLst>
      <p:ext uri="{BB962C8B-B14F-4D97-AF65-F5344CB8AC3E}">
        <p14:creationId xmlns:p14="http://schemas.microsoft.com/office/powerpoint/2010/main" val="288355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egnaposto immagine 23" descr="Una foglia con gocce d'acqua">
            <a:extLst>
              <a:ext uri="{FF2B5EF4-FFF2-40B4-BE49-F238E27FC236}">
                <a16:creationId xmlns:a16="http://schemas.microsoft.com/office/drawing/2014/main" id="{218F3EFB-1B94-46C4-961E-9E4CCDFCA1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0"/>
            <a:ext cx="12192000" cy="2470946"/>
          </a:xfrm>
        </p:spPr>
      </p:pic>
      <p:sp>
        <p:nvSpPr>
          <p:cNvPr id="9" name="Titolo 8">
            <a:extLst>
              <a:ext uri="{FF2B5EF4-FFF2-40B4-BE49-F238E27FC236}">
                <a16:creationId xmlns:a16="http://schemas.microsoft.com/office/drawing/2014/main" id="{1EE5A625-CF8D-4DB8-B64A-918374A7C3E4}"/>
              </a:ext>
            </a:extLst>
          </p:cNvPr>
          <p:cNvSpPr>
            <a:spLocks noGrp="1"/>
          </p:cNvSpPr>
          <p:nvPr>
            <p:ph type="title"/>
          </p:nvPr>
        </p:nvSpPr>
        <p:spPr>
          <a:xfrm>
            <a:off x="0" y="0"/>
            <a:ext cx="4979988" cy="6858000"/>
          </a:xfrm>
        </p:spPr>
        <p:txBody>
          <a:bodyPr rtlCol="0"/>
          <a:lstStyle/>
          <a:p>
            <a:pPr rtl="0"/>
            <a:r>
              <a:rPr lang="it-IT" sz="1800" dirty="0"/>
              <a:t>Unesco</a:t>
            </a:r>
          </a:p>
        </p:txBody>
      </p:sp>
      <p:sp>
        <p:nvSpPr>
          <p:cNvPr id="12" name="Segnaposto data 11">
            <a:extLst>
              <a:ext uri="{FF2B5EF4-FFF2-40B4-BE49-F238E27FC236}">
                <a16:creationId xmlns:a16="http://schemas.microsoft.com/office/drawing/2014/main" id="{F9D1E4F5-C5CC-4509-A364-CC20767557A7}"/>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13" name="Segnaposto piè di pagina 12">
            <a:extLst>
              <a:ext uri="{FF2B5EF4-FFF2-40B4-BE49-F238E27FC236}">
                <a16:creationId xmlns:a16="http://schemas.microsoft.com/office/drawing/2014/main" id="{106CB055-2C7B-4271-88ED-F5872EAF95F7}"/>
              </a:ext>
            </a:extLst>
          </p:cNvPr>
          <p:cNvSpPr>
            <a:spLocks noGrp="1"/>
          </p:cNvSpPr>
          <p:nvPr>
            <p:ph type="ftr" sz="quarter" idx="3"/>
          </p:nvPr>
        </p:nvSpPr>
        <p:spPr>
          <a:xfrm>
            <a:off x="4038600" y="6356350"/>
            <a:ext cx="4114800" cy="365125"/>
          </a:xfrm>
        </p:spPr>
        <p:txBody>
          <a:bodyPr rtlCol="0"/>
          <a:lstStyle/>
          <a:p>
            <a:pPr rtl="0"/>
            <a:r>
              <a:rPr lang="it-IT"/>
              <a:t>Presentazione</a:t>
            </a:r>
          </a:p>
        </p:txBody>
      </p:sp>
      <p:sp>
        <p:nvSpPr>
          <p:cNvPr id="14" name="Segnaposto numero diapositiva 13">
            <a:extLst>
              <a:ext uri="{FF2B5EF4-FFF2-40B4-BE49-F238E27FC236}">
                <a16:creationId xmlns:a16="http://schemas.microsoft.com/office/drawing/2014/main" id="{1C31DFE7-B40B-46F0-B411-4719122FE54E}"/>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6</a:t>
            </a:fld>
            <a:endParaRPr lang="it-IT"/>
          </a:p>
        </p:txBody>
      </p:sp>
      <p:sp>
        <p:nvSpPr>
          <p:cNvPr id="23" name="Segnaposto testo 22">
            <a:extLst>
              <a:ext uri="{FF2B5EF4-FFF2-40B4-BE49-F238E27FC236}">
                <a16:creationId xmlns:a16="http://schemas.microsoft.com/office/drawing/2014/main" id="{8662E445-5222-442C-9812-2FA51B852A71}"/>
              </a:ext>
            </a:extLst>
          </p:cNvPr>
          <p:cNvSpPr>
            <a:spLocks noGrp="1"/>
          </p:cNvSpPr>
          <p:nvPr>
            <p:ph type="body" sz="quarter" idx="16"/>
          </p:nvPr>
        </p:nvSpPr>
        <p:spPr>
          <a:xfrm>
            <a:off x="5062061" y="3429000"/>
            <a:ext cx="7047865" cy="1769419"/>
          </a:xfrm>
        </p:spPr>
        <p:txBody>
          <a:bodyPr lIns="91440" tIns="45720" rIns="91440" bIns="45720" rtlCol="0" anchor="ctr"/>
          <a:lstStyle/>
          <a:p>
            <a:pPr>
              <a:lnSpc>
                <a:spcPct val="100000"/>
              </a:lnSpc>
            </a:pPr>
            <a:r>
              <a:rPr lang="it-IT" dirty="0"/>
              <a:t>Unesco  documento decisionale 43 8B.37 ha deciso sulla base del</a:t>
            </a:r>
            <a:r>
              <a:rPr lang="it-IT" dirty="0">
                <a:solidFill>
                  <a:srgbClr val="212121"/>
                </a:solidFill>
                <a:latin typeface="Inter"/>
              </a:rPr>
              <a:t>l</a:t>
            </a:r>
            <a:r>
              <a:rPr lang="it-IT" b="0" i="0" dirty="0">
                <a:solidFill>
                  <a:srgbClr val="212121"/>
                </a:solidFill>
                <a:effectLst/>
                <a:latin typeface="Inter"/>
              </a:rPr>
              <a:t>'adattamento e la trasformazione del terreno impegnativo della geomorfologia </a:t>
            </a:r>
            <a:r>
              <a:rPr lang="it-IT" b="0" i="0" dirty="0" err="1">
                <a:solidFill>
                  <a:srgbClr val="212121"/>
                </a:solidFill>
                <a:effectLst/>
                <a:latin typeface="Inter"/>
              </a:rPr>
              <a:t>hogback</a:t>
            </a:r>
            <a:r>
              <a:rPr lang="it-IT" dirty="0">
                <a:solidFill>
                  <a:srgbClr val="212121"/>
                </a:solidFill>
                <a:latin typeface="Inter"/>
              </a:rPr>
              <a:t> che il territorio del prosecco fosse idoneo.</a:t>
            </a:r>
            <a:endParaRPr lang="it-IT"/>
          </a:p>
          <a:p>
            <a:pPr rtl="0">
              <a:lnSpc>
                <a:spcPct val="100000"/>
              </a:lnSpc>
            </a:pPr>
            <a:endParaRPr lang="it-IT" dirty="0">
              <a:solidFill>
                <a:srgbClr val="212121"/>
              </a:solidFill>
              <a:latin typeface="Inter"/>
            </a:endParaRPr>
          </a:p>
          <a:p>
            <a:pPr marL="285750" indent="-285750" rtl="0">
              <a:lnSpc>
                <a:spcPct val="100000"/>
              </a:lnSpc>
              <a:buFont typeface="Arial" panose="020B0604020202020204" pitchFamily="34" charset="0"/>
              <a:buChar char="•"/>
            </a:pPr>
            <a:r>
              <a:rPr lang="it-IT" b="1" i="0" dirty="0">
                <a:solidFill>
                  <a:srgbClr val="212121"/>
                </a:solidFill>
                <a:effectLst/>
                <a:latin typeface="Inter"/>
              </a:rPr>
              <a:t>Integrità</a:t>
            </a:r>
          </a:p>
          <a:p>
            <a:pPr marL="285750" indent="-285750" rtl="0">
              <a:lnSpc>
                <a:spcPct val="100000"/>
              </a:lnSpc>
              <a:buFont typeface="Arial" panose="020B0604020202020204" pitchFamily="34" charset="0"/>
              <a:buChar char="•"/>
            </a:pPr>
            <a:r>
              <a:rPr lang="it-IT" b="1" dirty="0">
                <a:solidFill>
                  <a:srgbClr val="212121"/>
                </a:solidFill>
                <a:latin typeface="Inter"/>
              </a:rPr>
              <a:t>Autenticità</a:t>
            </a:r>
          </a:p>
          <a:p>
            <a:pPr marL="285750" indent="-285750" rtl="0">
              <a:lnSpc>
                <a:spcPct val="100000"/>
              </a:lnSpc>
              <a:buFont typeface="Arial" panose="020B0604020202020204" pitchFamily="34" charset="0"/>
              <a:buChar char="•"/>
            </a:pPr>
            <a:r>
              <a:rPr lang="it-IT" b="1" i="0" dirty="0">
                <a:solidFill>
                  <a:srgbClr val="212121"/>
                </a:solidFill>
                <a:effectLst/>
                <a:latin typeface="Inter"/>
              </a:rPr>
              <a:t>Requisiti di protezione e gestione</a:t>
            </a:r>
          </a:p>
          <a:p>
            <a:pPr rtl="0">
              <a:lnSpc>
                <a:spcPct val="100000"/>
              </a:lnSpc>
            </a:pPr>
            <a:br>
              <a:rPr lang="it-IT" b="0" i="0" dirty="0">
                <a:solidFill>
                  <a:srgbClr val="212121"/>
                </a:solidFill>
                <a:effectLst/>
                <a:latin typeface="Inter"/>
              </a:rPr>
            </a:br>
            <a:br>
              <a:rPr lang="it-IT" b="0" i="0" dirty="0">
                <a:solidFill>
                  <a:srgbClr val="212121"/>
                </a:solidFill>
                <a:effectLst/>
                <a:latin typeface="Inter"/>
              </a:rPr>
            </a:br>
            <a:endParaRPr lang="it-IT" dirty="0"/>
          </a:p>
        </p:txBody>
      </p:sp>
      <p:sp>
        <p:nvSpPr>
          <p:cNvPr id="127" name="Rettangolo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829486" y="4715995"/>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98444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051A9B79-5E2C-CC8B-8AAE-634AC120E874}"/>
              </a:ext>
            </a:extLst>
          </p:cNvPr>
          <p:cNvSpPr>
            <a:spLocks noGrp="1"/>
          </p:cNvSpPr>
          <p:nvPr>
            <p:ph type="title"/>
          </p:nvPr>
        </p:nvSpPr>
        <p:spPr>
          <a:xfrm>
            <a:off x="754038" y="518088"/>
            <a:ext cx="4143432" cy="548711"/>
          </a:xfrm>
        </p:spPr>
        <p:txBody>
          <a:bodyPr rtlCol="0" anchor="b">
            <a:noAutofit/>
          </a:bodyPr>
          <a:lstStyle/>
          <a:p>
            <a:r>
              <a:rPr lang="it-IT" b="1" kern="1200" cap="all" spc="100" baseline="0" dirty="0">
                <a:latin typeface="+mj-lt"/>
                <a:ea typeface="+mj-ea"/>
                <a:cs typeface="+mj-cs"/>
              </a:rPr>
              <a:t>Normativa ambientale a livello Europeo</a:t>
            </a:r>
          </a:p>
        </p:txBody>
      </p:sp>
      <p:pic>
        <p:nvPicPr>
          <p:cNvPr id="16" name="Segnaposto immagine 15" descr="Immagine con erba, cielo, aria aperta, campo">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t="22888" r="2" b="7918"/>
          <a:stretch/>
        </p:blipFill>
        <p:spPr>
          <a:xfrm>
            <a:off x="4837756" y="10"/>
            <a:ext cx="7354243" cy="2862460"/>
          </a:xfrm>
          <a:prstGeom prst="ellipse">
            <a:avLst/>
          </a:prstGeom>
          <a:no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asellaDiTesto 3">
            <a:extLst>
              <a:ext uri="{FF2B5EF4-FFF2-40B4-BE49-F238E27FC236}">
                <a16:creationId xmlns:a16="http://schemas.microsoft.com/office/drawing/2014/main" id="{D1D23DDA-5B2D-4D1B-94DE-319214B3EF65}"/>
              </a:ext>
            </a:extLst>
          </p:cNvPr>
          <p:cNvSpPr txBox="1"/>
          <p:nvPr/>
        </p:nvSpPr>
        <p:spPr>
          <a:xfrm>
            <a:off x="121129" y="2155492"/>
            <a:ext cx="5336843" cy="3272694"/>
          </a:xfrm>
          <a:prstGeom prst="rect">
            <a:avLst/>
          </a:prstGeom>
          <a:scene3d>
            <a:camera prst="orthographicFront">
              <a:rot lat="0" lon="0" rev="0"/>
            </a:camera>
            <a:lightRig rig="contrasting" dir="t">
              <a:rot lat="0" lon="0" rev="7800000"/>
            </a:lightRig>
          </a:scene3d>
        </p:spPr>
        <p:txBody>
          <a:bodyPr rtlCol="0" anchor="t">
            <a:normAutofit/>
          </a:bodyPr>
          <a:lstStyle/>
          <a:p>
            <a:pPr>
              <a:lnSpc>
                <a:spcPct val="90000"/>
              </a:lnSpc>
              <a:spcAft>
                <a:spcPts val="600"/>
              </a:spcAft>
            </a:pPr>
            <a:r>
              <a:rPr lang="it-IT" sz="1400" kern="1200" cap="none" spc="100" baseline="0" dirty="0">
                <a:latin typeface="Georgia" panose="02040502050405020303" pitchFamily="18" charset="0"/>
              </a:rPr>
              <a:t>Articoli 11 e da 191 a 193 del trattato sul funzionamento dell'Unione europea (TFUE). L'Unione europea dispone delle competenze per intervenire in tutti gli ambiti della politica ambientale, come ad esempio l'inquinamento dell'aria e dell'acqua, la gestione dei rifiuti e i cambiamenti climatici. Il suo campo d'azione è limitato dal principio di sussidiarietà e dal requisito dell'unanimità in seno al Consiglio per quanto riguarda le questioni di natura fiscale, la pianificazione del territorio, la destinazione dei suoli, la gestione quantitativa delle risorse idriche, la scelta delle fonti di energia e la struttura dell'approvvigionamento energetico.</a:t>
            </a:r>
          </a:p>
          <a:p>
            <a:pPr>
              <a:lnSpc>
                <a:spcPct val="90000"/>
              </a:lnSpc>
              <a:spcAft>
                <a:spcPts val="600"/>
              </a:spcAft>
            </a:pPr>
            <a:endParaRPr lang="it-IT" sz="1000" kern="1200" cap="none" spc="100" baseline="0" dirty="0">
              <a:latin typeface="+mn-lt"/>
              <a:ea typeface="+mn-ea"/>
              <a:cs typeface="+mn-cs"/>
            </a:endParaRPr>
          </a:p>
          <a:p>
            <a:pPr>
              <a:lnSpc>
                <a:spcPct val="90000"/>
              </a:lnSpc>
              <a:spcAft>
                <a:spcPts val="600"/>
              </a:spcAft>
            </a:pPr>
            <a:endParaRPr lang="it-IT" sz="1000" kern="1200" cap="none" spc="100" baseline="0" dirty="0">
              <a:latin typeface="+mn-lt"/>
              <a:ea typeface="+mn-ea"/>
              <a:cs typeface="+mn-cs"/>
            </a:endParaRPr>
          </a:p>
        </p:txBody>
      </p:sp>
      <p:sp>
        <p:nvSpPr>
          <p:cNvPr id="28" name="Text Placeholder 5">
            <a:extLst>
              <a:ext uri="{FF2B5EF4-FFF2-40B4-BE49-F238E27FC236}">
                <a16:creationId xmlns:a16="http://schemas.microsoft.com/office/drawing/2014/main" id="{0DEC1C30-36E8-66F9-6A05-A7656F89535A}"/>
              </a:ext>
            </a:extLst>
          </p:cNvPr>
          <p:cNvSpPr>
            <a:spLocks noGrp="1"/>
          </p:cNvSpPr>
          <p:nvPr>
            <p:ph type="body" sz="quarter" idx="18"/>
          </p:nvPr>
        </p:nvSpPr>
        <p:spPr>
          <a:xfrm>
            <a:off x="6400800" y="3365446"/>
            <a:ext cx="4953000" cy="426393"/>
          </a:xfrm>
        </p:spPr>
        <p:txBody>
          <a:bodyPr/>
          <a:lstStyle/>
          <a:p>
            <a:pPr>
              <a:lnSpc>
                <a:spcPct val="90000"/>
              </a:lnSpc>
              <a:spcAft>
                <a:spcPts val="600"/>
              </a:spcAft>
            </a:pPr>
            <a:endParaRPr lang="it-IT" sz="1800" kern="1200" cap="none" spc="100" baseline="0" dirty="0">
              <a:latin typeface="+mn-lt"/>
              <a:ea typeface="+mn-ea"/>
              <a:cs typeface="+mn-cs"/>
            </a:endParaRPr>
          </a:p>
          <a:p>
            <a:pPr>
              <a:lnSpc>
                <a:spcPct val="90000"/>
              </a:lnSpc>
              <a:spcAft>
                <a:spcPts val="600"/>
              </a:spcAft>
            </a:pPr>
            <a:r>
              <a:rPr lang="it-IT" sz="1800" b="1" kern="1200" cap="none" spc="100" baseline="0" dirty="0">
                <a:latin typeface="+mn-lt"/>
                <a:ea typeface="+mn-ea"/>
                <a:cs typeface="+mn-cs"/>
              </a:rPr>
              <a:t>Biodiversità:</a:t>
            </a:r>
            <a:r>
              <a:rPr lang="it-IT" sz="1800" kern="1200" cap="none" spc="100" baseline="0" dirty="0">
                <a:latin typeface="+mn-lt"/>
                <a:ea typeface="+mn-ea"/>
                <a:cs typeface="+mn-cs"/>
              </a:rPr>
              <a:t> Articoli 3, 11 e da 191 a 193 </a:t>
            </a:r>
            <a:endParaRPr lang="en-US" dirty="0"/>
          </a:p>
        </p:txBody>
      </p:sp>
      <p:sp>
        <p:nvSpPr>
          <p:cNvPr id="30" name="Text Placeholder 6">
            <a:extLst>
              <a:ext uri="{FF2B5EF4-FFF2-40B4-BE49-F238E27FC236}">
                <a16:creationId xmlns:a16="http://schemas.microsoft.com/office/drawing/2014/main" id="{06243B6A-6C67-EB20-A2E3-7443B70E7949}"/>
              </a:ext>
            </a:extLst>
          </p:cNvPr>
          <p:cNvSpPr>
            <a:spLocks noGrp="1"/>
          </p:cNvSpPr>
          <p:nvPr>
            <p:ph type="body" sz="quarter" idx="17"/>
          </p:nvPr>
        </p:nvSpPr>
        <p:spPr>
          <a:xfrm>
            <a:off x="6400800" y="3744950"/>
            <a:ext cx="4953000" cy="2777770"/>
          </a:xfrm>
        </p:spPr>
        <p:txBody>
          <a:bodyPr lIns="91440" tIns="45720" rIns="91440" bIns="45720" rtlCol="0" anchor="t"/>
          <a:lstStyle/>
          <a:p>
            <a:r>
              <a:rPr lang="it-IT" b="0" i="0" dirty="0">
                <a:solidFill>
                  <a:srgbClr val="1E1E1F"/>
                </a:solidFill>
                <a:effectLst/>
                <a:latin typeface="Helvetica"/>
                <a:cs typeface="Helvetica"/>
              </a:rPr>
              <a:t>La conferenza delle Nazioni Unite sull'ambiente e lo sviluppo del 1992 ha rappresentato un decisivo passo in avanti per la conservazione della biodiversità e la protezione della natura grazie all'adozione della convenzione sulla diversità biologica.</a:t>
            </a:r>
            <a:br>
              <a:rPr lang="it-IT" b="0" i="0" dirty="0">
                <a:effectLst/>
                <a:latin typeface="Helvetica" panose="020B0604020202020204" pitchFamily="34" charset="0"/>
              </a:rPr>
            </a:br>
            <a:r>
              <a:rPr lang="it-IT" b="0" i="0" dirty="0">
                <a:solidFill>
                  <a:srgbClr val="1E1E1F"/>
                </a:solidFill>
                <a:effectLst/>
                <a:latin typeface="Helvetica"/>
                <a:cs typeface="Helvetica"/>
              </a:rPr>
              <a:t>Nel 2011 UE si è impegnata nella lotta a bloccare la</a:t>
            </a:r>
            <a:r>
              <a:rPr lang="it-IT" dirty="0">
                <a:solidFill>
                  <a:srgbClr val="1E1E1F"/>
                </a:solidFill>
                <a:latin typeface="Helvetica"/>
                <a:cs typeface="Helvetica"/>
              </a:rPr>
              <a:t> </a:t>
            </a:r>
            <a:r>
              <a:rPr lang="it-IT" b="0" i="0" dirty="0">
                <a:solidFill>
                  <a:srgbClr val="1E1E1F"/>
                </a:solidFill>
                <a:effectLst/>
                <a:latin typeface="Helvetica"/>
                <a:cs typeface="Helvetica"/>
              </a:rPr>
              <a:t> </a:t>
            </a:r>
            <a:r>
              <a:rPr lang="it-IT" dirty="0">
                <a:solidFill>
                  <a:srgbClr val="1E1E1F"/>
                </a:solidFill>
                <a:latin typeface="Helvetica"/>
                <a:cs typeface="Helvetica"/>
              </a:rPr>
              <a:t>diminuzione di biodiversità</a:t>
            </a:r>
            <a:r>
              <a:rPr lang="it-IT" b="0" i="0" dirty="0">
                <a:solidFill>
                  <a:srgbClr val="1E1E1F"/>
                </a:solidFill>
                <a:effectLst/>
                <a:latin typeface="Helvetica"/>
                <a:cs typeface="Helvetica"/>
              </a:rPr>
              <a:t>. 2015 accordo di Parigi e </a:t>
            </a:r>
            <a:r>
              <a:rPr lang="it-IT" dirty="0">
                <a:solidFill>
                  <a:srgbClr val="1E1E1F"/>
                </a:solidFill>
                <a:latin typeface="Helvetica"/>
                <a:cs typeface="Helvetica"/>
              </a:rPr>
              <a:t>New Green deal quest’ ultimo si impegna entro il 2030 a invertire il trend sulla biodiversità </a:t>
            </a:r>
            <a:endParaRPr lang="it-IT" b="0" i="0" dirty="0">
              <a:solidFill>
                <a:srgbClr val="1E1E1F"/>
              </a:solidFill>
              <a:effectLst/>
              <a:latin typeface="Helvetica" panose="020B0604020202020204" pitchFamily="34" charset="0"/>
            </a:endParaRPr>
          </a:p>
          <a:p>
            <a:endParaRPr lang="en-US" dirty="0"/>
          </a:p>
        </p:txBody>
      </p:sp>
      <p:sp>
        <p:nvSpPr>
          <p:cNvPr id="32" name="Date Placeholder 7">
            <a:extLst>
              <a:ext uri="{FF2B5EF4-FFF2-40B4-BE49-F238E27FC236}">
                <a16:creationId xmlns:a16="http://schemas.microsoft.com/office/drawing/2014/main" id="{A6B1E19F-66DC-CECE-2180-B8D4DEFFD721}"/>
              </a:ext>
            </a:extLst>
          </p:cNvPr>
          <p:cNvSpPr>
            <a:spLocks noGrp="1"/>
          </p:cNvSpPr>
          <p:nvPr>
            <p:ph type="dt" sz="half" idx="2"/>
          </p:nvPr>
        </p:nvSpPr>
        <p:spPr>
          <a:xfrm>
            <a:off x="838200" y="6383020"/>
            <a:ext cx="2743200" cy="365125"/>
          </a:xfrm>
        </p:spPr>
        <p:txBody>
          <a:bodyPr/>
          <a:lstStyle/>
          <a:p>
            <a:pPr rtl="0">
              <a:spcAft>
                <a:spcPts val="600"/>
              </a:spcAft>
            </a:pPr>
            <a:r>
              <a:rPr lang="it-IT" noProof="0" dirty="0"/>
              <a:t>2022</a:t>
            </a:r>
          </a:p>
        </p:txBody>
      </p:sp>
      <p:sp>
        <p:nvSpPr>
          <p:cNvPr id="36" name="Slide Number Placeholder 9">
            <a:extLst>
              <a:ext uri="{FF2B5EF4-FFF2-40B4-BE49-F238E27FC236}">
                <a16:creationId xmlns:a16="http://schemas.microsoft.com/office/drawing/2014/main" id="{1C09444F-EC43-07CC-43FF-6556C40E3E1B}"/>
              </a:ext>
            </a:extLst>
          </p:cNvPr>
          <p:cNvSpPr>
            <a:spLocks noGrp="1"/>
          </p:cNvSpPr>
          <p:nvPr>
            <p:ph type="sldNum" sz="quarter" idx="4"/>
          </p:nvPr>
        </p:nvSpPr>
        <p:spPr>
          <a:xfrm>
            <a:off x="8610600" y="6356350"/>
            <a:ext cx="2743200" cy="365125"/>
          </a:xfrm>
        </p:spPr>
        <p:txBody>
          <a:bodyPr/>
          <a:lstStyle/>
          <a:p>
            <a:pPr rtl="0">
              <a:spcAft>
                <a:spcPts val="600"/>
              </a:spcAft>
            </a:pPr>
            <a:fld id="{EA87306C-81BA-4795-A5CA-9392456A8C1E}" type="slidenum">
              <a:rPr lang="it-IT" noProof="0" smtClean="0"/>
              <a:pPr rtl="0">
                <a:spcAft>
                  <a:spcPts val="600"/>
                </a:spcAft>
              </a:pPr>
              <a:t>7</a:t>
            </a:fld>
            <a:endParaRPr lang="it-IT" noProof="0"/>
          </a:p>
        </p:txBody>
      </p:sp>
    </p:spTree>
    <p:extLst>
      <p:ext uri="{BB962C8B-B14F-4D97-AF65-F5344CB8AC3E}">
        <p14:creationId xmlns:p14="http://schemas.microsoft.com/office/powerpoint/2010/main" val="160827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051A9B79-5E2C-CC8B-8AAE-634AC120E874}"/>
              </a:ext>
            </a:extLst>
          </p:cNvPr>
          <p:cNvSpPr>
            <a:spLocks noGrp="1"/>
          </p:cNvSpPr>
          <p:nvPr>
            <p:ph type="title"/>
          </p:nvPr>
        </p:nvSpPr>
        <p:spPr>
          <a:xfrm>
            <a:off x="754038" y="518088"/>
            <a:ext cx="4143432" cy="548711"/>
          </a:xfrm>
        </p:spPr>
        <p:txBody>
          <a:bodyPr rtlCol="0" anchor="b">
            <a:noAutofit/>
          </a:bodyPr>
          <a:lstStyle/>
          <a:p>
            <a:r>
              <a:rPr lang="it-IT" b="1" kern="1200" cap="all" spc="100" baseline="0" dirty="0">
                <a:latin typeface="+mj-lt"/>
                <a:ea typeface="+mj-ea"/>
                <a:cs typeface="+mj-cs"/>
              </a:rPr>
              <a:t>Normativa ambientale a livello Europeo</a:t>
            </a:r>
          </a:p>
        </p:txBody>
      </p:sp>
      <p:pic>
        <p:nvPicPr>
          <p:cNvPr id="16" name="Segnaposto immagine 15" descr="Immagine con erba, cielo, aria aperta, campo">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t="22888" r="2" b="7918"/>
          <a:stretch/>
        </p:blipFill>
        <p:spPr>
          <a:xfrm>
            <a:off x="4837756" y="10"/>
            <a:ext cx="7354243" cy="2862460"/>
          </a:xfrm>
          <a:prstGeom prst="ellipse">
            <a:avLst/>
          </a:prstGeom>
          <a:no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asellaDiTesto 3">
            <a:extLst>
              <a:ext uri="{FF2B5EF4-FFF2-40B4-BE49-F238E27FC236}">
                <a16:creationId xmlns:a16="http://schemas.microsoft.com/office/drawing/2014/main" id="{D1D23DDA-5B2D-4D1B-94DE-319214B3EF65}"/>
              </a:ext>
            </a:extLst>
          </p:cNvPr>
          <p:cNvSpPr txBox="1"/>
          <p:nvPr/>
        </p:nvSpPr>
        <p:spPr>
          <a:xfrm>
            <a:off x="5262879" y="3479209"/>
            <a:ext cx="6929119" cy="3242265"/>
          </a:xfrm>
          <a:prstGeom prst="rect">
            <a:avLst/>
          </a:prstGeom>
          <a:scene3d>
            <a:camera prst="orthographicFront">
              <a:rot lat="0" lon="0" rev="0"/>
            </a:camera>
            <a:lightRig rig="contrasting" dir="t">
              <a:rot lat="0" lon="0" rev="7800000"/>
            </a:lightRig>
          </a:scene3d>
        </p:spPr>
        <p:txBody>
          <a:bodyPr rtlCol="0" anchor="t">
            <a:normAutofit/>
          </a:bodyPr>
          <a:lstStyle/>
          <a:p>
            <a:pPr>
              <a:lnSpc>
                <a:spcPct val="90000"/>
              </a:lnSpc>
              <a:spcAft>
                <a:spcPts val="600"/>
              </a:spcAft>
            </a:pPr>
            <a:r>
              <a:rPr lang="it-IT" sz="1400" kern="1200" cap="none" spc="100" baseline="0" dirty="0">
                <a:latin typeface="Georgia" panose="02040502050405020303" pitchFamily="18" charset="0"/>
              </a:rPr>
              <a:t>Il 14 ottobre 2020 la Commissione ha pubblicato una nuova strategia in materia di sostanze chimiche per la sostenibilità, che rientra nell'ambizione dell'UE di azzerare l'inquinamento, uno degli impegni principali del Green Deal europeo.</a:t>
            </a:r>
          </a:p>
          <a:p>
            <a:pPr>
              <a:lnSpc>
                <a:spcPct val="90000"/>
              </a:lnSpc>
              <a:spcAft>
                <a:spcPts val="600"/>
              </a:spcAft>
            </a:pPr>
            <a:endParaRPr lang="it-IT" sz="1400" spc="100" dirty="0">
              <a:latin typeface="Georgia" panose="02040502050405020303" pitchFamily="18" charset="0"/>
              <a:ea typeface="+mn-ea"/>
              <a:cs typeface="+mn-cs"/>
            </a:endParaRPr>
          </a:p>
          <a:p>
            <a:pPr>
              <a:lnSpc>
                <a:spcPct val="90000"/>
              </a:lnSpc>
              <a:spcAft>
                <a:spcPts val="600"/>
              </a:spcAft>
            </a:pPr>
            <a:r>
              <a:rPr lang="it-IT" sz="1600" b="0" i="0" dirty="0">
                <a:solidFill>
                  <a:srgbClr val="1E1E1F"/>
                </a:solidFill>
                <a:effectLst/>
                <a:latin typeface="Georgia" panose="02040502050405020303" pitchFamily="18" charset="0"/>
              </a:rPr>
              <a:t>Nell'ambito del Green Deal europeo e in particolare della strategia «Dal produttore al consumatore» e di quella per la biodiversità, la Commissione adotterà provvedimenti per ridurre del 50 % l'utilizzo dei pesticidi chimici e il pertinente rischio, compreso l'utilizzo dei pesticidi più pericolosi, entro il 2030. A tal fine, la Commissione procederà alla revisione della direttiva sull'utilizzo sostenibile dei pesticidi e promuoverà un utilizzo maggiore di soluzioni alternative per proteggere i raccolti dai parassiti e dalle malattie.</a:t>
            </a:r>
            <a:endParaRPr lang="it-IT" sz="1600" kern="1200" cap="none" spc="100" baseline="0" dirty="0">
              <a:latin typeface="Georgia" panose="02040502050405020303" pitchFamily="18" charset="0"/>
            </a:endParaRPr>
          </a:p>
          <a:p>
            <a:pPr>
              <a:lnSpc>
                <a:spcPct val="90000"/>
              </a:lnSpc>
              <a:spcAft>
                <a:spcPts val="600"/>
              </a:spcAft>
            </a:pPr>
            <a:endParaRPr lang="it-IT" sz="1000" kern="1200" cap="none" spc="100" baseline="0" dirty="0">
              <a:latin typeface="+mn-lt"/>
              <a:ea typeface="+mn-ea"/>
              <a:cs typeface="+mn-cs"/>
            </a:endParaRPr>
          </a:p>
        </p:txBody>
      </p:sp>
      <p:sp>
        <p:nvSpPr>
          <p:cNvPr id="28" name="Text Placeholder 5">
            <a:extLst>
              <a:ext uri="{FF2B5EF4-FFF2-40B4-BE49-F238E27FC236}">
                <a16:creationId xmlns:a16="http://schemas.microsoft.com/office/drawing/2014/main" id="{0DEC1C30-36E8-66F9-6A05-A7656F89535A}"/>
              </a:ext>
            </a:extLst>
          </p:cNvPr>
          <p:cNvSpPr>
            <a:spLocks noGrp="1"/>
          </p:cNvSpPr>
          <p:nvPr>
            <p:ph type="body" sz="quarter" idx="18"/>
          </p:nvPr>
        </p:nvSpPr>
        <p:spPr>
          <a:xfrm>
            <a:off x="191921" y="2012857"/>
            <a:ext cx="4953000" cy="426393"/>
          </a:xfrm>
        </p:spPr>
        <p:txBody>
          <a:bodyPr/>
          <a:lstStyle/>
          <a:p>
            <a:pPr>
              <a:lnSpc>
                <a:spcPct val="90000"/>
              </a:lnSpc>
              <a:spcAft>
                <a:spcPts val="600"/>
              </a:spcAft>
            </a:pPr>
            <a:r>
              <a:rPr lang="en-US" dirty="0" err="1"/>
              <a:t>Sostanze</a:t>
            </a:r>
            <a:r>
              <a:rPr lang="en-US" dirty="0"/>
              <a:t> </a:t>
            </a:r>
            <a:r>
              <a:rPr lang="en-US" dirty="0" err="1"/>
              <a:t>chimiche</a:t>
            </a:r>
            <a:r>
              <a:rPr lang="en-US" dirty="0"/>
              <a:t> e </a:t>
            </a:r>
            <a:r>
              <a:rPr lang="en-US" dirty="0" err="1"/>
              <a:t>pesticidi</a:t>
            </a:r>
            <a:endParaRPr lang="en-US" dirty="0"/>
          </a:p>
        </p:txBody>
      </p:sp>
      <p:sp>
        <p:nvSpPr>
          <p:cNvPr id="30" name="Text Placeholder 6">
            <a:extLst>
              <a:ext uri="{FF2B5EF4-FFF2-40B4-BE49-F238E27FC236}">
                <a16:creationId xmlns:a16="http://schemas.microsoft.com/office/drawing/2014/main" id="{06243B6A-6C67-EB20-A2E3-7443B70E7949}"/>
              </a:ext>
            </a:extLst>
          </p:cNvPr>
          <p:cNvSpPr>
            <a:spLocks noGrp="1"/>
          </p:cNvSpPr>
          <p:nvPr>
            <p:ph type="body" sz="quarter" idx="17"/>
          </p:nvPr>
        </p:nvSpPr>
        <p:spPr>
          <a:xfrm>
            <a:off x="191921" y="2606646"/>
            <a:ext cx="4953000" cy="2777770"/>
          </a:xfrm>
        </p:spPr>
        <p:txBody>
          <a:bodyPr/>
          <a:lstStyle/>
          <a:p>
            <a:r>
              <a:rPr lang="it-IT" b="0" i="0" dirty="0">
                <a:solidFill>
                  <a:srgbClr val="1E1E1F"/>
                </a:solidFill>
                <a:effectLst/>
                <a:latin typeface="Helvetica" panose="020B0604020202020204" pitchFamily="34" charset="0"/>
              </a:rPr>
              <a:t>La politica dell'UE in materia di sostanze chimiche è stata oggetto di una radicale revisione con l'introduzione nel 2006 del regolamento (CE) n. 1907/2006. Il regolamento è entrato in vigore il 1</a:t>
            </a:r>
            <a:r>
              <a:rPr lang="it-IT" b="0" i="0" baseline="30000" dirty="0">
                <a:solidFill>
                  <a:srgbClr val="1E1E1F"/>
                </a:solidFill>
                <a:effectLst/>
                <a:latin typeface="Helvetica" panose="020B0604020202020204" pitchFamily="34" charset="0"/>
              </a:rPr>
              <a:t>o</a:t>
            </a:r>
            <a:r>
              <a:rPr lang="it-IT" b="0" i="0" dirty="0">
                <a:solidFill>
                  <a:srgbClr val="1E1E1F"/>
                </a:solidFill>
                <a:effectLst/>
                <a:latin typeface="Helvetica" panose="020B0604020202020204" pitchFamily="34" charset="0"/>
              </a:rPr>
              <a:t> giugno 2007 e ha istituito un nuovo quadro normativo per regolamentare lo sviluppo e la sperimentazione, la produzione, l'immissione sul mercato e l'uso delle sostanze chimiche, sostituendo circa 40 atti legislativi precedenti.</a:t>
            </a:r>
            <a:endParaRPr lang="en-US" dirty="0"/>
          </a:p>
        </p:txBody>
      </p:sp>
      <p:sp>
        <p:nvSpPr>
          <p:cNvPr id="32" name="Date Placeholder 7">
            <a:extLst>
              <a:ext uri="{FF2B5EF4-FFF2-40B4-BE49-F238E27FC236}">
                <a16:creationId xmlns:a16="http://schemas.microsoft.com/office/drawing/2014/main" id="{A6B1E19F-66DC-CECE-2180-B8D4DEFFD721}"/>
              </a:ext>
            </a:extLst>
          </p:cNvPr>
          <p:cNvSpPr>
            <a:spLocks noGrp="1"/>
          </p:cNvSpPr>
          <p:nvPr>
            <p:ph type="dt" sz="half" idx="2"/>
          </p:nvPr>
        </p:nvSpPr>
        <p:spPr>
          <a:xfrm>
            <a:off x="838200" y="6356350"/>
            <a:ext cx="2743200" cy="365125"/>
          </a:xfrm>
        </p:spPr>
        <p:txBody>
          <a:bodyPr/>
          <a:lstStyle/>
          <a:p>
            <a:pPr rtl="0">
              <a:spcAft>
                <a:spcPts val="600"/>
              </a:spcAft>
            </a:pPr>
            <a:r>
              <a:rPr lang="it-IT" noProof="0" dirty="0"/>
              <a:t>2022</a:t>
            </a:r>
          </a:p>
        </p:txBody>
      </p:sp>
      <p:sp>
        <p:nvSpPr>
          <p:cNvPr id="36" name="Slide Number Placeholder 9">
            <a:extLst>
              <a:ext uri="{FF2B5EF4-FFF2-40B4-BE49-F238E27FC236}">
                <a16:creationId xmlns:a16="http://schemas.microsoft.com/office/drawing/2014/main" id="{1C09444F-EC43-07CC-43FF-6556C40E3E1B}"/>
              </a:ext>
            </a:extLst>
          </p:cNvPr>
          <p:cNvSpPr>
            <a:spLocks noGrp="1"/>
          </p:cNvSpPr>
          <p:nvPr>
            <p:ph type="sldNum" sz="quarter" idx="4"/>
          </p:nvPr>
        </p:nvSpPr>
        <p:spPr>
          <a:xfrm>
            <a:off x="8610600" y="6356350"/>
            <a:ext cx="2743200" cy="365125"/>
          </a:xfrm>
        </p:spPr>
        <p:txBody>
          <a:bodyPr/>
          <a:lstStyle/>
          <a:p>
            <a:pPr rtl="0">
              <a:spcAft>
                <a:spcPts val="600"/>
              </a:spcAft>
            </a:pPr>
            <a:fld id="{EA87306C-81BA-4795-A5CA-9392456A8C1E}" type="slidenum">
              <a:rPr lang="it-IT" noProof="0" smtClean="0"/>
              <a:pPr rtl="0">
                <a:spcAft>
                  <a:spcPts val="600"/>
                </a:spcAft>
              </a:pPr>
              <a:t>8</a:t>
            </a:fld>
            <a:endParaRPr lang="it-IT" noProof="0"/>
          </a:p>
        </p:txBody>
      </p:sp>
      <p:sp>
        <p:nvSpPr>
          <p:cNvPr id="6" name="CasellaDiTesto 5">
            <a:extLst>
              <a:ext uri="{FF2B5EF4-FFF2-40B4-BE49-F238E27FC236}">
                <a16:creationId xmlns:a16="http://schemas.microsoft.com/office/drawing/2014/main" id="{352688D4-8D63-4426-9AD2-D321A68BD59E}"/>
              </a:ext>
            </a:extLst>
          </p:cNvPr>
          <p:cNvSpPr txBox="1"/>
          <p:nvPr/>
        </p:nvSpPr>
        <p:spPr>
          <a:xfrm>
            <a:off x="314960" y="5596205"/>
            <a:ext cx="4104640" cy="646331"/>
          </a:xfrm>
          <a:prstGeom prst="rect">
            <a:avLst/>
          </a:prstGeom>
          <a:noFill/>
        </p:spPr>
        <p:txBody>
          <a:bodyPr wrap="square" rtlCol="0">
            <a:spAutoFit/>
          </a:bodyPr>
          <a:lstStyle/>
          <a:p>
            <a:r>
              <a:rPr lang="it-IT" b="1" dirty="0">
                <a:solidFill>
                  <a:srgbClr val="FF0000"/>
                </a:solidFill>
              </a:rPr>
              <a:t>Biocidi e POP(inquinanti organici persistenti)</a:t>
            </a:r>
          </a:p>
        </p:txBody>
      </p:sp>
    </p:spTree>
    <p:extLst>
      <p:ext uri="{BB962C8B-B14F-4D97-AF65-F5344CB8AC3E}">
        <p14:creationId xmlns:p14="http://schemas.microsoft.com/office/powerpoint/2010/main" val="424127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egnaposto testo 81">
            <a:extLst>
              <a:ext uri="{FF2B5EF4-FFF2-40B4-BE49-F238E27FC236}">
                <a16:creationId xmlns:a16="http://schemas.microsoft.com/office/drawing/2014/main" id="{3F5597E2-E045-4B3D-8F17-983390E18BE1}"/>
              </a:ext>
            </a:extLst>
          </p:cNvPr>
          <p:cNvSpPr>
            <a:spLocks noGrp="1"/>
          </p:cNvSpPr>
          <p:nvPr>
            <p:ph type="body" sz="quarter" idx="18"/>
          </p:nvPr>
        </p:nvSpPr>
        <p:spPr>
          <a:xfrm>
            <a:off x="7394112" y="578841"/>
            <a:ext cx="3421103" cy="426393"/>
          </a:xfrm>
        </p:spPr>
        <p:txBody>
          <a:bodyPr rtlCol="0"/>
          <a:lstStyle/>
          <a:p>
            <a:pPr rtl="0"/>
            <a:r>
              <a:rPr lang="it-IT" sz="2400" b="1" dirty="0"/>
              <a:t>Questione glifosato</a:t>
            </a:r>
          </a:p>
        </p:txBody>
      </p:sp>
      <p:sp>
        <p:nvSpPr>
          <p:cNvPr id="81" name="Segnaposto testo 80">
            <a:extLst>
              <a:ext uri="{FF2B5EF4-FFF2-40B4-BE49-F238E27FC236}">
                <a16:creationId xmlns:a16="http://schemas.microsoft.com/office/drawing/2014/main" id="{A64F1920-095B-403C-80E1-A2F024F58071}"/>
              </a:ext>
            </a:extLst>
          </p:cNvPr>
          <p:cNvSpPr>
            <a:spLocks noGrp="1"/>
          </p:cNvSpPr>
          <p:nvPr>
            <p:ph type="body" sz="quarter" idx="17"/>
          </p:nvPr>
        </p:nvSpPr>
        <p:spPr>
          <a:xfrm>
            <a:off x="7822086" y="3046207"/>
            <a:ext cx="3421103" cy="1490368"/>
          </a:xfrm>
        </p:spPr>
        <p:txBody>
          <a:bodyPr rtlCol="0"/>
          <a:lstStyle/>
          <a:p>
            <a:pPr rtl="0"/>
            <a:r>
              <a:rPr lang="it-IT" dirty="0"/>
              <a:t>​</a:t>
            </a:r>
          </a:p>
        </p:txBody>
      </p:sp>
      <p:sp>
        <p:nvSpPr>
          <p:cNvPr id="83" name="Segnaposto testo 82">
            <a:extLst>
              <a:ext uri="{FF2B5EF4-FFF2-40B4-BE49-F238E27FC236}">
                <a16:creationId xmlns:a16="http://schemas.microsoft.com/office/drawing/2014/main" id="{CC67F132-FEAB-45AE-BAFB-DCA57F360572}"/>
              </a:ext>
            </a:extLst>
          </p:cNvPr>
          <p:cNvSpPr>
            <a:spLocks noGrp="1"/>
          </p:cNvSpPr>
          <p:nvPr>
            <p:ph type="body" sz="quarter" idx="19"/>
          </p:nvPr>
        </p:nvSpPr>
        <p:spPr>
          <a:xfrm>
            <a:off x="7822086" y="4916080"/>
            <a:ext cx="3421103" cy="1017102"/>
          </a:xfrm>
        </p:spPr>
        <p:txBody>
          <a:bodyPr rtlCol="0"/>
          <a:lstStyle/>
          <a:p>
            <a:pPr rtl="0"/>
            <a:r>
              <a:rPr lang="it-IT" dirty="0"/>
              <a:t>​</a:t>
            </a:r>
          </a:p>
        </p:txBody>
      </p:sp>
      <p:sp>
        <p:nvSpPr>
          <p:cNvPr id="26" name="Segnaposto data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rtlCol="0"/>
          <a:lstStyle/>
          <a:p>
            <a:pPr rtl="0"/>
            <a:r>
              <a:rPr lang="it-IT" dirty="0"/>
              <a:t>2022</a:t>
            </a:r>
          </a:p>
        </p:txBody>
      </p:sp>
      <p:sp>
        <p:nvSpPr>
          <p:cNvPr id="28" name="Segnaposto numero diapositiva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it-IT" smtClean="0"/>
              <a:pPr rtl="0"/>
              <a:t>9</a:t>
            </a:fld>
            <a:endParaRPr lang="it-IT"/>
          </a:p>
        </p:txBody>
      </p:sp>
      <p:sp>
        <p:nvSpPr>
          <p:cNvPr id="29" name="Rettangolo 14">
            <a:extLst>
              <a:ext uri="{FF2B5EF4-FFF2-40B4-BE49-F238E27FC236}">
                <a16:creationId xmlns:a16="http://schemas.microsoft.com/office/drawing/2014/main" id="{C7070E84-7C6C-417F-AB09-EC34EAFFD611}"/>
              </a:ext>
              <a:ext uri="{C183D7F6-B498-43B3-948B-1728B52AA6E4}">
                <adec:decorative xmlns:adec="http://schemas.microsoft.com/office/drawing/2017/decorative" val="1"/>
              </a:ext>
            </a:extLst>
          </p:cNvPr>
          <p:cNvSpPr/>
          <p:nvPr/>
        </p:nvSpPr>
        <p:spPr>
          <a:xfrm>
            <a:off x="3383071" y="0"/>
            <a:ext cx="3376958" cy="6858000"/>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 name="Titolo 2">
            <a:extLst>
              <a:ext uri="{FF2B5EF4-FFF2-40B4-BE49-F238E27FC236}">
                <a16:creationId xmlns:a16="http://schemas.microsoft.com/office/drawing/2014/main" id="{79179C09-70E5-49CC-9C15-351EC2395833}"/>
              </a:ext>
            </a:extLst>
          </p:cNvPr>
          <p:cNvSpPr>
            <a:spLocks noGrp="1"/>
          </p:cNvSpPr>
          <p:nvPr>
            <p:ph type="title"/>
          </p:nvPr>
        </p:nvSpPr>
        <p:spPr/>
        <p:txBody>
          <a:bodyPr/>
          <a:lstStyle/>
          <a:p>
            <a:endParaRPr lang="it-IT" dirty="0"/>
          </a:p>
        </p:txBody>
      </p:sp>
      <p:pic>
        <p:nvPicPr>
          <p:cNvPr id="7" name="Segnaposto immagine 6" descr="Immagine che contiene testo&#10;&#10;Descrizione generata automaticamente">
            <a:extLst>
              <a:ext uri="{FF2B5EF4-FFF2-40B4-BE49-F238E27FC236}">
                <a16:creationId xmlns:a16="http://schemas.microsoft.com/office/drawing/2014/main" id="{762D7CFE-54A2-4253-9084-56B029254ED9}"/>
              </a:ext>
            </a:extLst>
          </p:cNvPr>
          <p:cNvPicPr>
            <a:picLocks noGrp="1" noChangeAspect="1"/>
          </p:cNvPicPr>
          <p:nvPr>
            <p:ph type="pic" sz="quarter" idx="10"/>
          </p:nvPr>
        </p:nvPicPr>
        <p:blipFill>
          <a:blip r:embed="rId3"/>
          <a:srcRect l="22535" r="22535"/>
          <a:stretch>
            <a:fillRect/>
          </a:stretch>
        </p:blipFill>
        <p:spPr/>
      </p:pic>
      <p:sp>
        <p:nvSpPr>
          <p:cNvPr id="8" name="CasellaDiTesto 7">
            <a:extLst>
              <a:ext uri="{FF2B5EF4-FFF2-40B4-BE49-F238E27FC236}">
                <a16:creationId xmlns:a16="http://schemas.microsoft.com/office/drawing/2014/main" id="{34F232E0-28A2-426C-805C-6C8DDB16B91D}"/>
              </a:ext>
            </a:extLst>
          </p:cNvPr>
          <p:cNvSpPr txBox="1"/>
          <p:nvPr/>
        </p:nvSpPr>
        <p:spPr>
          <a:xfrm>
            <a:off x="7247281" y="1113981"/>
            <a:ext cx="4389120" cy="2308324"/>
          </a:xfrm>
          <a:prstGeom prst="rect">
            <a:avLst/>
          </a:prstGeom>
          <a:noFill/>
        </p:spPr>
        <p:txBody>
          <a:bodyPr wrap="square" rtlCol="0">
            <a:spAutoFit/>
          </a:bodyPr>
          <a:lstStyle/>
          <a:p>
            <a:r>
              <a:rPr lang="it-IT" dirty="0"/>
              <a:t>Fin dal 2015 questione dibattuta poiché  UE ha prorogato il suo utilizzo perché </a:t>
            </a:r>
            <a:r>
              <a:rPr lang="it-IT" b="1" dirty="0"/>
              <a:t>EFSA</a:t>
            </a:r>
            <a:r>
              <a:rPr lang="it-IT" dirty="0"/>
              <a:t>( Autorità europea per la sicurezza alimentare) e </a:t>
            </a:r>
            <a:r>
              <a:rPr lang="it-IT" b="1" dirty="0"/>
              <a:t>ECHA</a:t>
            </a:r>
            <a:r>
              <a:rPr lang="it-IT" dirty="0"/>
              <a:t>( Agenzia europea delle sostanze chimiche) lo hanno classificato come non cancerogeno.</a:t>
            </a:r>
            <a:br>
              <a:rPr lang="it-IT" dirty="0"/>
            </a:br>
            <a:r>
              <a:rPr lang="it-IT" dirty="0"/>
              <a:t>Mentre </a:t>
            </a:r>
            <a:r>
              <a:rPr lang="it-IT" b="1" dirty="0"/>
              <a:t>OMS</a:t>
            </a:r>
            <a:r>
              <a:rPr lang="it-IT" dirty="0"/>
              <a:t> lo ha classificato come potenzialmente cancerogeno</a:t>
            </a:r>
          </a:p>
        </p:txBody>
      </p:sp>
      <p:sp>
        <p:nvSpPr>
          <p:cNvPr id="2" name="CasellaDiTesto 1">
            <a:extLst>
              <a:ext uri="{FF2B5EF4-FFF2-40B4-BE49-F238E27FC236}">
                <a16:creationId xmlns:a16="http://schemas.microsoft.com/office/drawing/2014/main" id="{30022A6D-D374-B62C-60D7-80656053CC8A}"/>
              </a:ext>
            </a:extLst>
          </p:cNvPr>
          <p:cNvSpPr txBox="1"/>
          <p:nvPr/>
        </p:nvSpPr>
        <p:spPr>
          <a:xfrm>
            <a:off x="7052153" y="4171167"/>
            <a:ext cx="1417529" cy="646331"/>
          </a:xfrm>
          <a:prstGeom prst="rect">
            <a:avLst/>
          </a:prstGeom>
          <a:solidFill>
            <a:schemeClr val="bg1">
              <a:lumMod val="6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ea typeface="+mn-lt"/>
                <a:cs typeface="+mn-lt"/>
              </a:rPr>
              <a:t>247.497 kg di glifosato</a:t>
            </a:r>
            <a:endParaRPr lang="it-IT" dirty="0"/>
          </a:p>
        </p:txBody>
      </p:sp>
      <p:sp>
        <p:nvSpPr>
          <p:cNvPr id="4" name="CasellaDiTesto 3">
            <a:extLst>
              <a:ext uri="{FF2B5EF4-FFF2-40B4-BE49-F238E27FC236}">
                <a16:creationId xmlns:a16="http://schemas.microsoft.com/office/drawing/2014/main" id="{8874BBBE-0CAC-D201-0D37-2D44D391D61B}"/>
              </a:ext>
            </a:extLst>
          </p:cNvPr>
          <p:cNvSpPr txBox="1"/>
          <p:nvPr/>
        </p:nvSpPr>
        <p:spPr>
          <a:xfrm>
            <a:off x="8781659" y="4167905"/>
            <a:ext cx="1334021" cy="646331"/>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ea typeface="+mn-lt"/>
                <a:cs typeface="+mn-lt"/>
              </a:rPr>
              <a:t>262.250 kg di </a:t>
            </a:r>
            <a:r>
              <a:rPr lang="it-IT" dirty="0" err="1">
                <a:ea typeface="+mn-lt"/>
                <a:cs typeface="+mn-lt"/>
              </a:rPr>
              <a:t>folpet</a:t>
            </a:r>
            <a:endParaRPr lang="it-IT" dirty="0" err="1"/>
          </a:p>
        </p:txBody>
      </p:sp>
      <p:sp>
        <p:nvSpPr>
          <p:cNvPr id="5" name="CasellaDiTesto 4">
            <a:extLst>
              <a:ext uri="{FF2B5EF4-FFF2-40B4-BE49-F238E27FC236}">
                <a16:creationId xmlns:a16="http://schemas.microsoft.com/office/drawing/2014/main" id="{8BEF710E-2704-6FA0-5FCC-022EF61AB5C5}"/>
              </a:ext>
            </a:extLst>
          </p:cNvPr>
          <p:cNvSpPr txBox="1"/>
          <p:nvPr/>
        </p:nvSpPr>
        <p:spPr>
          <a:xfrm>
            <a:off x="10458972" y="4164643"/>
            <a:ext cx="1563665" cy="646331"/>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ea typeface="+mn-lt"/>
                <a:cs typeface="+mn-lt"/>
              </a:rPr>
              <a:t>176.124 kg di </a:t>
            </a:r>
            <a:r>
              <a:rPr lang="it-IT" dirty="0" err="1">
                <a:ea typeface="+mn-lt"/>
                <a:cs typeface="+mn-lt"/>
              </a:rPr>
              <a:t>mancozeb</a:t>
            </a:r>
            <a:endParaRPr lang="it-IT" dirty="0" err="1"/>
          </a:p>
        </p:txBody>
      </p:sp>
      <p:sp>
        <p:nvSpPr>
          <p:cNvPr id="6" name="CasellaDiTesto 5">
            <a:extLst>
              <a:ext uri="{FF2B5EF4-FFF2-40B4-BE49-F238E27FC236}">
                <a16:creationId xmlns:a16="http://schemas.microsoft.com/office/drawing/2014/main" id="{B4102472-E2C5-B112-83D4-DFC9C3FFE7BB}"/>
              </a:ext>
            </a:extLst>
          </p:cNvPr>
          <p:cNvSpPr txBox="1"/>
          <p:nvPr/>
        </p:nvSpPr>
        <p:spPr>
          <a:xfrm>
            <a:off x="6979737" y="5153025"/>
            <a:ext cx="52170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L' acquisto di questi prodotti è in continuo aumento </a:t>
            </a:r>
            <a:r>
              <a:rPr lang="it-IT" dirty="0">
                <a:ea typeface="+mn-lt"/>
                <a:cs typeface="+mn-lt"/>
              </a:rPr>
              <a:t>tanto da aver superato nel 2018 le 4622 tonnellate, pari a più di 36 kg per ogni ettaro di superficie coltivabile</a:t>
            </a:r>
            <a:endParaRPr lang="it-IT" dirty="0"/>
          </a:p>
        </p:txBody>
      </p:sp>
    </p:spTree>
    <p:extLst>
      <p:ext uri="{BB962C8B-B14F-4D97-AF65-F5344CB8AC3E}">
        <p14:creationId xmlns:p14="http://schemas.microsoft.com/office/powerpoint/2010/main" val="860759002"/>
      </p:ext>
    </p:extLst>
  </p:cSld>
  <p:clrMapOvr>
    <a:masterClrMapping/>
  </p:clrMapOvr>
</p:sld>
</file>

<file path=ppt/theme/theme1.xml><?xml version="1.0" encoding="utf-8"?>
<a:theme xmlns:a="http://schemas.openxmlformats.org/drawingml/2006/main" name="Tema di Offic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26_TF16411175_Win32" id="{0E6DA5FA-5A93-4D36-B482-AEF4439B1478}" vid="{330180D4-9202-4996-AB2E-CC5B7E6700C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39292-23DE-4FBC-B000-AFED89AC64F3}">
  <ds:schemaRefs>
    <ds:schemaRef ds:uri="http://schemas.microsoft.com/sharepoint/v3"/>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B15C2-B622-4464-872A-FFB13E3A35C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Presentazione verdeggiante</Template>
  <TotalTime>110</TotalTime>
  <Words>1051</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Calibri</vt:lpstr>
      <vt:lpstr>Georgia</vt:lpstr>
      <vt:lpstr>Helvetica</vt:lpstr>
      <vt:lpstr>Inter</vt:lpstr>
      <vt:lpstr>Tenorite </vt:lpstr>
      <vt:lpstr>Tenorite Bold</vt:lpstr>
      <vt:lpstr>Tema di Office</vt:lpstr>
      <vt:lpstr>Colline del prosecco</vt:lpstr>
      <vt:lpstr>Problema</vt:lpstr>
      <vt:lpstr>problema</vt:lpstr>
      <vt:lpstr>Quesito </vt:lpstr>
      <vt:lpstr>Panoramica Sulla zona prosecco</vt:lpstr>
      <vt:lpstr>Unesco</vt:lpstr>
      <vt:lpstr>Normativa ambientale a livello Europeo</vt:lpstr>
      <vt:lpstr>Normativa ambientale a livello Europeo</vt:lpstr>
      <vt:lpstr>Presentazione standard di PowerPoint</vt:lpstr>
      <vt:lpstr>Presentazione standard di PowerPoint</vt:lpstr>
      <vt:lpstr>Biodiversità</vt:lpstr>
      <vt:lpstr>Presentazione standard di PowerPoint</vt:lpstr>
      <vt:lpstr>Unesco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Colline del prossecco</dc:title>
  <dc:creator>Alberto Gava</dc:creator>
  <cp:lastModifiedBy>Malo</cp:lastModifiedBy>
  <cp:revision>242</cp:revision>
  <dcterms:created xsi:type="dcterms:W3CDTF">2022-05-04T12:45:06Z</dcterms:created>
  <dcterms:modified xsi:type="dcterms:W3CDTF">2022-05-12T09:44:40Z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