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2" r:id="rId2"/>
    <p:sldId id="356" r:id="rId3"/>
    <p:sldId id="357" r:id="rId4"/>
    <p:sldId id="362" r:id="rId5"/>
    <p:sldId id="358" r:id="rId6"/>
    <p:sldId id="367" r:id="rId7"/>
    <p:sldId id="361" r:id="rId8"/>
    <p:sldId id="317" r:id="rId9"/>
    <p:sldId id="350" r:id="rId10"/>
    <p:sldId id="373" r:id="rId11"/>
    <p:sldId id="370" r:id="rId12"/>
    <p:sldId id="372" r:id="rId13"/>
    <p:sldId id="346" r:id="rId14"/>
    <p:sldId id="353" r:id="rId15"/>
    <p:sldId id="336" r:id="rId16"/>
    <p:sldId id="278" r:id="rId17"/>
    <p:sldId id="282" r:id="rId18"/>
    <p:sldId id="284" r:id="rId19"/>
    <p:sldId id="298" r:id="rId20"/>
    <p:sldId id="299" r:id="rId21"/>
    <p:sldId id="301" r:id="rId22"/>
    <p:sldId id="315" r:id="rId2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F79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34" cy="496732"/>
          </a:xfrm>
          <a:prstGeom prst="rect">
            <a:avLst/>
          </a:prstGeom>
        </p:spPr>
        <p:txBody>
          <a:bodyPr vert="horz" lIns="95555" tIns="47778" rIns="95555" bIns="477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632" y="1"/>
            <a:ext cx="2945534" cy="496732"/>
          </a:xfrm>
          <a:prstGeom prst="rect">
            <a:avLst/>
          </a:prstGeom>
        </p:spPr>
        <p:txBody>
          <a:bodyPr vert="horz" lIns="95555" tIns="47778" rIns="95555" bIns="477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64587B-4C75-4BD4-BF3B-F74FC717950B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5534" cy="496731"/>
          </a:xfrm>
          <a:prstGeom prst="rect">
            <a:avLst/>
          </a:prstGeom>
        </p:spPr>
        <p:txBody>
          <a:bodyPr vert="horz" lIns="95555" tIns="47778" rIns="95555" bIns="477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632" y="9428309"/>
            <a:ext cx="2945534" cy="496731"/>
          </a:xfrm>
          <a:prstGeom prst="rect">
            <a:avLst/>
          </a:prstGeom>
        </p:spPr>
        <p:txBody>
          <a:bodyPr vert="horz" lIns="95555" tIns="47778" rIns="95555" bIns="477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64F89E-CAD9-4CE0-93AB-8A3FEA3636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18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34" cy="496732"/>
          </a:xfrm>
          <a:prstGeom prst="rect">
            <a:avLst/>
          </a:prstGeom>
        </p:spPr>
        <p:txBody>
          <a:bodyPr vert="horz" lIns="63286" tIns="31643" rIns="63286" bIns="31643" rtlCol="0"/>
          <a:lstStyle>
            <a:lvl1pPr algn="l">
              <a:defRPr sz="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632" y="1"/>
            <a:ext cx="2945534" cy="496732"/>
          </a:xfrm>
          <a:prstGeom prst="rect">
            <a:avLst/>
          </a:prstGeom>
        </p:spPr>
        <p:txBody>
          <a:bodyPr vert="horz" lIns="63286" tIns="31643" rIns="63286" bIns="31643" rtlCol="0"/>
          <a:lstStyle>
            <a:lvl1pPr algn="r">
              <a:defRPr sz="800"/>
            </a:lvl1pPr>
          </a:lstStyle>
          <a:p>
            <a:pPr>
              <a:defRPr/>
            </a:pPr>
            <a:fld id="{B36F4E5E-8CF2-47BC-9ABA-568871AA0C6C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286" tIns="31643" rIns="63286" bIns="3164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145" y="4714953"/>
            <a:ext cx="5438140" cy="4467387"/>
          </a:xfrm>
          <a:prstGeom prst="rect">
            <a:avLst/>
          </a:prstGeom>
        </p:spPr>
        <p:txBody>
          <a:bodyPr vert="horz" lIns="63286" tIns="31643" rIns="63286" bIns="31643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5534" cy="496731"/>
          </a:xfrm>
          <a:prstGeom prst="rect">
            <a:avLst/>
          </a:prstGeom>
        </p:spPr>
        <p:txBody>
          <a:bodyPr vert="horz" lIns="63286" tIns="31643" rIns="63286" bIns="31643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632" y="9428309"/>
            <a:ext cx="2945534" cy="496731"/>
          </a:xfrm>
          <a:prstGeom prst="rect">
            <a:avLst/>
          </a:prstGeom>
        </p:spPr>
        <p:txBody>
          <a:bodyPr vert="horz" lIns="63286" tIns="31643" rIns="63286" bIns="31643" rtlCol="0" anchor="b"/>
          <a:lstStyle>
            <a:lvl1pPr algn="r">
              <a:defRPr sz="800"/>
            </a:lvl1pPr>
          </a:lstStyle>
          <a:p>
            <a:pPr>
              <a:defRPr/>
            </a:pPr>
            <a:fld id="{D51B3B9C-C60E-4296-BD11-EC027664FD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1B3B9C-C60E-4296-BD11-EC027664FD1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45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24226" y="755480"/>
            <a:ext cx="2549223" cy="37214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55" tIns="47778" rIns="95555" bIns="47778" anchor="ctr"/>
          <a:lstStyle/>
          <a:p>
            <a:endParaRPr lang="it-IT" altLang="it-IT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0145" y="4714954"/>
            <a:ext cx="5434366" cy="446419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3E61-E305-4F66-A91A-472235D40924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FF1A-85A5-4F9D-80F0-0B9FA150F8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91C3-DCFA-4DA7-95CE-0635D8A2C3C7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8851-F73C-41E8-B122-EC38A22E42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BB73-680C-4520-85A4-8A82B5C6EA3D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C626-59DA-4176-B3FF-FE0B05319F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AB8BCE-2FF9-4A53-BA5A-59776897DA97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9B539E-DC75-453C-AFD4-CDA128628B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EAF6-0AD6-4E22-8B6B-4DCCD5501FAF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AFF4-03EB-4C95-85CB-96042FE443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CE70-A714-4F16-A7BF-E3BE7809E54D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37DA-53C1-4897-91B3-8708AAB077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1204-C879-4D9D-848E-F715DD327FAD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5A5D-E350-4C03-BC23-8BAD4ED721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017056-1838-4AE6-B31F-D139C2754BE9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6302EC-C672-4B61-B782-1A9038A411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FDAC-9D23-4F53-B6DA-94CF95F3B0ED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0449-6BC3-415C-B86E-36D5781420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ttore 1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ttore 1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Connettore 1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8CB61E-94E5-4465-9311-28547E5EA8E1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5735CF-2BD7-4397-AC91-60501A85FE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ttore 1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ttore 1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ttore 1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4DE9A2-7E6E-43B0-AA10-0B9126D1366B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71E28A-C906-41ED-A44D-7A0CA3346D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CFEDD-19A2-412B-B489-2A743C44792A}" type="datetimeFigureOut">
              <a:rPr lang="it-IT"/>
              <a:pPr>
                <a:defRPr/>
              </a:pPr>
              <a:t>15/03/2021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557-475B-4830-BFEF-44F77BD83F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33" r:id="rId4"/>
    <p:sldLayoutId id="2147483934" r:id="rId5"/>
    <p:sldLayoutId id="2147483941" r:id="rId6"/>
    <p:sldLayoutId id="2147483935" r:id="rId7"/>
    <p:sldLayoutId id="2147483942" r:id="rId8"/>
    <p:sldLayoutId id="2147483943" r:id="rId9"/>
    <p:sldLayoutId id="2147483936" r:id="rId10"/>
    <p:sldLayoutId id="21474839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M4um9Vvb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JQBjWYD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3ESVKigh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y8yLaoWyb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79712" y="1916832"/>
            <a:ext cx="6632685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The importance of 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recognizing  (and fight against!)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stereotypes</a:t>
            </a:r>
            <a:endParaRPr lang="en-US" sz="2400" dirty="0">
              <a:latin typeface="+mn-lt"/>
            </a:endParaRPr>
          </a:p>
          <a:p>
            <a:pPr algn="ctr">
              <a:defRPr/>
            </a:pPr>
            <a:r>
              <a:rPr lang="en-US" sz="2400" dirty="0">
                <a:latin typeface="+mn-lt"/>
              </a:rPr>
              <a:t>in the digital era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D8F66-5648-4C2A-952B-CA1B3A83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56" y="2128292"/>
            <a:ext cx="7467600" cy="1143000"/>
          </a:xfrm>
        </p:spPr>
        <p:txBody>
          <a:bodyPr/>
          <a:lstStyle/>
          <a:p>
            <a:r>
              <a:rPr lang="it-IT" dirty="0"/>
              <a:t>Un on the elimination of </a:t>
            </a:r>
            <a:r>
              <a:rPr lang="it-IT" dirty="0" err="1"/>
              <a:t>stereotypes</a:t>
            </a:r>
            <a:r>
              <a:rPr lang="it-IT" dirty="0"/>
              <a:t>, 2014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68D170-9FC8-4130-A9D0-8658EA5348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0757" y="1556792"/>
            <a:ext cx="7467600" cy="820688"/>
          </a:xfrm>
        </p:spPr>
        <p:txBody>
          <a:bodyPr/>
          <a:lstStyle/>
          <a:p>
            <a:r>
              <a:rPr lang="it-IT" dirty="0"/>
              <a:t>https://eige.europa.eu/gender-stereotypes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BE6D506-1646-447E-86BD-0CA76D80B494}"/>
              </a:ext>
            </a:extLst>
          </p:cNvPr>
          <p:cNvSpPr/>
          <p:nvPr/>
        </p:nvSpPr>
        <p:spPr>
          <a:xfrm>
            <a:off x="611560" y="3412127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https://www.ohchr.org/documents/issues/women/wrgs/onepagers/gender_stereotyping.pdf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9603F44-3971-4193-97E8-38C44435D03B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it-IT"/>
              <a:t>Eu motion for the elination of gener stereotypes (2012)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35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The sex of the brain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7375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Does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brain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have a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sex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dirty="0" err="1"/>
              <a:t>TEDxParis</a:t>
            </a:r>
            <a:r>
              <a:rPr lang="fr-FR" dirty="0"/>
              <a:t> 2011 - Catherine Vidal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hlinkClick r:id="rId2"/>
              </a:rPr>
              <a:t>https://www.youtube.com/watch?v=OgM4um9Vvb8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753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0244"/>
            <a:ext cx="8075240" cy="101297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ACT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 girl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 girl»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insult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7222" t="16545" r="42183" b="41670"/>
          <a:stretch/>
        </p:blipFill>
        <p:spPr>
          <a:xfrm>
            <a:off x="1372816" y="1988839"/>
            <a:ext cx="6120680" cy="3888433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064896" cy="1800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https://www.youtube.com/watch?v=XjJQBjWYDTs</a:t>
            </a:r>
            <a:endParaRPr lang="it-IT" dirty="0"/>
          </a:p>
          <a:p>
            <a:endParaRPr lang="it-IT" dirty="0"/>
          </a:p>
          <a:p>
            <a:r>
              <a:rPr lang="it-IT" dirty="0"/>
              <a:t>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46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sz="quarter" idx="1"/>
          </p:nvPr>
        </p:nvSpPr>
        <p:spPr>
          <a:xfrm>
            <a:off x="250825" y="1628775"/>
            <a:ext cx="8066088" cy="430847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It is important to recognize stereotypes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 order to show that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our identity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/>
              <a:t>IS NOT A GIVEN ATTRIBUTE,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but rather an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/>
              <a:t>HISTORICAL construction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politically situated in the social interactions. 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That’s why it  always changes, evolves, moves.</a:t>
            </a:r>
            <a:br>
              <a:rPr lang="en-US" b="1" dirty="0">
                <a:solidFill>
                  <a:srgbClr val="C00000"/>
                </a:solidFill>
              </a:rPr>
            </a:b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580926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it-IT" cap="none" dirty="0" err="1">
                <a:solidFill>
                  <a:schemeClr val="tx1"/>
                </a:solidFill>
              </a:rPr>
              <a:t>Stereotypes</a:t>
            </a:r>
            <a:r>
              <a:rPr lang="it-IT" cap="none" dirty="0">
                <a:solidFill>
                  <a:schemeClr val="tx1"/>
                </a:solidFill>
              </a:rPr>
              <a:t> </a:t>
            </a:r>
            <a:r>
              <a:rPr lang="it-IT" cap="none" dirty="0" err="1">
                <a:solidFill>
                  <a:schemeClr val="tx1"/>
                </a:solidFill>
              </a:rPr>
              <a:t>as</a:t>
            </a:r>
            <a:r>
              <a:rPr lang="it-IT" cap="none" dirty="0">
                <a:solidFill>
                  <a:schemeClr val="tx1"/>
                </a:solidFill>
              </a:rPr>
              <a:t> social  </a:t>
            </a:r>
            <a:r>
              <a:rPr lang="it-IT" cap="none" dirty="0" err="1">
                <a:solidFill>
                  <a:schemeClr val="tx1"/>
                </a:solidFill>
              </a:rPr>
              <a:t>construction</a:t>
            </a:r>
            <a:endParaRPr lang="it-IT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llaDiTesto 3"/>
          <p:cNvSpPr txBox="1">
            <a:spLocks noChangeArrowheads="1"/>
          </p:cNvSpPr>
          <p:nvPr/>
        </p:nvSpPr>
        <p:spPr bwMode="auto">
          <a:xfrm>
            <a:off x="468313" y="476250"/>
            <a:ext cx="7007225" cy="59102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t-IT" b="1" i="1"/>
              <a:t>I say no</a:t>
            </a:r>
            <a:endParaRPr lang="en-US" altLang="it-IT"/>
          </a:p>
          <a:p>
            <a:r>
              <a:rPr lang="en-US" altLang="it-IT" i="1"/>
              <a:t>to mass-media tyranny of attractiveness</a:t>
            </a:r>
            <a:endParaRPr lang="en-US" altLang="it-IT"/>
          </a:p>
          <a:p>
            <a:r>
              <a:rPr lang="en-US" altLang="it-IT" i="1"/>
              <a:t>where I only exist if I am pretty or toothsome</a:t>
            </a:r>
            <a:endParaRPr lang="en-US" altLang="it-IT"/>
          </a:p>
          <a:p>
            <a:r>
              <a:rPr lang="en-US" altLang="it-IT" i="1"/>
              <a:t>trading in my brain for a meagre </a:t>
            </a:r>
            <a:endParaRPr lang="en-US" altLang="it-IT"/>
          </a:p>
          <a:p>
            <a:r>
              <a:rPr lang="en-US" altLang="it-IT" i="1"/>
              <a:t>visibility.</a:t>
            </a:r>
            <a:endParaRPr lang="en-US" altLang="it-IT"/>
          </a:p>
          <a:p>
            <a:r>
              <a:rPr lang="en-US" altLang="it-IT" b="1" i="1"/>
              <a:t>I say no</a:t>
            </a:r>
            <a:endParaRPr lang="en-US" altLang="it-IT"/>
          </a:p>
          <a:p>
            <a:r>
              <a:rPr lang="en-US" altLang="it-IT" i="1"/>
              <a:t>to being a mere body.</a:t>
            </a:r>
            <a:endParaRPr lang="en-US" altLang="it-IT"/>
          </a:p>
          <a:p>
            <a:r>
              <a:rPr lang="en-US" altLang="it-IT" i="1"/>
              <a:t>To be watched</a:t>
            </a:r>
            <a:endParaRPr lang="en-US" altLang="it-IT"/>
          </a:p>
          <a:p>
            <a:r>
              <a:rPr lang="en-US" altLang="it-IT" i="1"/>
              <a:t>touched</a:t>
            </a:r>
            <a:endParaRPr lang="en-US" altLang="it-IT"/>
          </a:p>
          <a:p>
            <a:r>
              <a:rPr lang="en-US" altLang="it-IT" i="1"/>
              <a:t>judged</a:t>
            </a:r>
            <a:endParaRPr lang="en-US" altLang="it-IT"/>
          </a:p>
          <a:p>
            <a:r>
              <a:rPr lang="en-US" altLang="it-IT" i="1"/>
              <a:t>traded.</a:t>
            </a:r>
            <a:endParaRPr lang="en-US" altLang="it-IT"/>
          </a:p>
          <a:p>
            <a:r>
              <a:rPr lang="en-US" altLang="it-IT" b="1" i="1"/>
              <a:t>I say no</a:t>
            </a:r>
            <a:endParaRPr lang="en-US" altLang="it-IT"/>
          </a:p>
          <a:p>
            <a:r>
              <a:rPr lang="en-US" altLang="it-IT" i="1"/>
              <a:t>since I know</a:t>
            </a:r>
            <a:endParaRPr lang="en-US" altLang="it-IT"/>
          </a:p>
          <a:p>
            <a:r>
              <a:rPr lang="en-US" altLang="it-IT" i="1"/>
              <a:t>how this pledding of my flesh</a:t>
            </a:r>
            <a:endParaRPr lang="en-US" altLang="it-IT"/>
          </a:p>
          <a:p>
            <a:r>
              <a:rPr lang="en-US" altLang="it-IT" i="1"/>
              <a:t>moulds unwitting eyes.</a:t>
            </a:r>
            <a:endParaRPr lang="en-US" altLang="it-IT"/>
          </a:p>
          <a:p>
            <a:r>
              <a:rPr lang="en-US" altLang="it-IT" b="1" i="1"/>
              <a:t>I say no</a:t>
            </a:r>
            <a:endParaRPr lang="en-US" altLang="it-IT"/>
          </a:p>
          <a:p>
            <a:r>
              <a:rPr lang="en-US" altLang="it-IT" i="1"/>
              <a:t>and I demand respect</a:t>
            </a:r>
            <a:endParaRPr lang="en-US" altLang="it-IT"/>
          </a:p>
          <a:p>
            <a:r>
              <a:rPr lang="en-US" altLang="it-IT" i="1"/>
              <a:t>and that room be made for all my diversity</a:t>
            </a:r>
            <a:endParaRPr lang="en-US" altLang="it-IT"/>
          </a:p>
          <a:p>
            <a:r>
              <a:rPr lang="en-US" altLang="it-IT" i="1"/>
              <a:t>My revolution start from my rejection</a:t>
            </a:r>
            <a:endParaRPr lang="en-US" altLang="it-IT"/>
          </a:p>
          <a:p>
            <a:r>
              <a:rPr lang="en-US" altLang="it-IT" i="1"/>
              <a:t>of the image thrust upon us</a:t>
            </a:r>
            <a:endParaRPr lang="en-US" altLang="it-IT"/>
          </a:p>
          <a:p>
            <a:r>
              <a:rPr lang="en-US" altLang="it-IT" i="1"/>
              <a:t>to turn into a breathing of a newfound dignity. </a:t>
            </a:r>
            <a:endParaRPr lang="en-US" alt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51275" y="2708275"/>
            <a:ext cx="452755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“I </a:t>
            </a:r>
            <a:r>
              <a:rPr lang="it-IT" dirty="0" err="1"/>
              <a:t>say</a:t>
            </a:r>
            <a:r>
              <a:rPr lang="it-IT" dirty="0"/>
              <a:t> no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stereotypes</a:t>
            </a:r>
            <a:r>
              <a:rPr lang="it-IT" dirty="0"/>
              <a:t>”</a:t>
            </a:r>
          </a:p>
          <a:p>
            <a:pPr>
              <a:defRPr/>
            </a:pPr>
            <a:r>
              <a:rPr lang="it-IT" dirty="0"/>
              <a:t>(</a:t>
            </a:r>
            <a:r>
              <a:rPr lang="it-IT" dirty="0" err="1"/>
              <a:t>from</a:t>
            </a:r>
            <a:r>
              <a:rPr lang="it-IT" dirty="0"/>
              <a:t> the site Vita da streghe, </a:t>
            </a:r>
          </a:p>
          <a:p>
            <a:pPr>
              <a:defRPr/>
            </a:pPr>
            <a:r>
              <a:rPr lang="it-IT" dirty="0" err="1"/>
              <a:t>for</a:t>
            </a:r>
            <a:r>
              <a:rPr lang="it-IT" dirty="0"/>
              <a:t> 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r>
              <a:rPr lang="it-IT" dirty="0"/>
              <a:t>, Italy)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for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a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different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kind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of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communication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give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value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to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n-lt"/>
              </a:rPr>
              <a:t>differences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!!!</a:t>
            </a:r>
          </a:p>
        </p:txBody>
      </p:sp>
      <p:sp>
        <p:nvSpPr>
          <p:cNvPr id="48132" name="CasellaDiTesto 3"/>
          <p:cNvSpPr txBox="1">
            <a:spLocks noChangeArrowheads="1"/>
          </p:cNvSpPr>
          <p:nvPr/>
        </p:nvSpPr>
        <p:spPr bwMode="auto">
          <a:xfrm>
            <a:off x="468313" y="1989138"/>
            <a:ext cx="7416800" cy="2308324"/>
          </a:xfrm>
          <a:prstGeom prst="rect">
            <a:avLst/>
          </a:prstGeom>
          <a:solidFill>
            <a:srgbClr val="FAD2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We promote </a:t>
            </a:r>
          </a:p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DIFFERENCE of bodies  IN  the EQUALITY of rights.</a:t>
            </a:r>
            <a:r>
              <a:rPr lang="en-US" sz="2400" dirty="0">
                <a:latin typeface="+mn-lt"/>
              </a:rPr>
              <a:t> </a:t>
            </a:r>
          </a:p>
          <a:p>
            <a:pPr algn="ctr">
              <a:defRPr/>
            </a:pP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There is not only one type of woman 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as there is not only one type of man.</a:t>
            </a:r>
            <a:endParaRPr lang="it-IT" sz="2400" dirty="0">
              <a:latin typeface="+mn-lt"/>
            </a:endParaRPr>
          </a:p>
        </p:txBody>
      </p:sp>
      <p:sp>
        <p:nvSpPr>
          <p:cNvPr id="4" name="Freccia in giù 3"/>
          <p:cNvSpPr/>
          <p:nvPr/>
        </p:nvSpPr>
        <p:spPr>
          <a:xfrm rot="18513444">
            <a:off x="826839" y="4449243"/>
            <a:ext cx="864096" cy="987907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35ABE45-56B5-415A-946B-1289B554CB34}"/>
              </a:ext>
            </a:extLst>
          </p:cNvPr>
          <p:cNvSpPr/>
          <p:nvPr/>
        </p:nvSpPr>
        <p:spPr>
          <a:xfrm>
            <a:off x="2051720" y="45572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Jill </a:t>
            </a:r>
            <a:r>
              <a:rPr lang="it-IT" dirty="0" err="1"/>
              <a:t>Killbourne</a:t>
            </a:r>
            <a:r>
              <a:rPr lang="it-IT" dirty="0"/>
              <a:t>, killing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softly</a:t>
            </a:r>
            <a:r>
              <a:rPr lang="it-IT" dirty="0"/>
              <a:t>, complete video </a:t>
            </a:r>
            <a:r>
              <a:rPr lang="it-IT" dirty="0">
                <a:hlinkClick r:id="rId3"/>
              </a:rPr>
              <a:t>https://www.youtube.com/watch?v=MQ3ESVKighs</a:t>
            </a:r>
            <a:endParaRPr lang="it-IT" dirty="0"/>
          </a:p>
          <a:p>
            <a:endParaRPr lang="it-IT" dirty="0"/>
          </a:p>
          <a:p>
            <a:r>
              <a:rPr lang="it-IT" dirty="0"/>
              <a:t>Short trailer </a:t>
            </a:r>
          </a:p>
          <a:p>
            <a:r>
              <a:rPr lang="it-IT" dirty="0">
                <a:hlinkClick r:id="rId4"/>
              </a:rPr>
              <a:t>https://www.youtube.com/watch?v=Uy8yLaoWybk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67600" cy="98072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cap="none" dirty="0"/>
              <a:t>Traps are not hidden  only  in </a:t>
            </a:r>
            <a:br>
              <a:rPr lang="en-US" sz="3200" cap="none" dirty="0"/>
            </a:br>
            <a:r>
              <a:rPr lang="en-US" sz="3200" cap="none" dirty="0"/>
              <a:t>a naked body…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205038"/>
            <a:ext cx="5902325" cy="39306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644366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825" y="2205038"/>
            <a:ext cx="2376488" cy="2308324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accent6"/>
                </a:solidFill>
              </a:rPr>
              <a:t>She</a:t>
            </a:r>
            <a:r>
              <a:rPr lang="it-IT" b="1" dirty="0">
                <a:solidFill>
                  <a:schemeClr val="accent6"/>
                </a:solidFill>
              </a:rPr>
              <a:t> can’t </a:t>
            </a:r>
            <a:r>
              <a:rPr lang="it-IT" b="1" dirty="0" err="1">
                <a:solidFill>
                  <a:schemeClr val="accent6"/>
                </a:solidFill>
              </a:rPr>
              <a:t>speak</a:t>
            </a:r>
            <a:r>
              <a:rPr lang="it-IT" b="1" dirty="0">
                <a:solidFill>
                  <a:schemeClr val="accent6"/>
                </a:solidFill>
              </a:rPr>
              <a:t>, and </a:t>
            </a:r>
            <a:r>
              <a:rPr lang="it-IT" b="1" dirty="0" err="1">
                <a:solidFill>
                  <a:schemeClr val="accent6"/>
                </a:solidFill>
              </a:rPr>
              <a:t>she</a:t>
            </a:r>
            <a:r>
              <a:rPr lang="it-IT" b="1" dirty="0">
                <a:solidFill>
                  <a:schemeClr val="accent6"/>
                </a:solidFill>
              </a:rPr>
              <a:t> </a:t>
            </a:r>
            <a:r>
              <a:rPr lang="it-IT" b="1" dirty="0" err="1">
                <a:solidFill>
                  <a:schemeClr val="accent6"/>
                </a:solidFill>
              </a:rPr>
              <a:t>seems</a:t>
            </a:r>
            <a:r>
              <a:rPr lang="it-IT" b="1" dirty="0">
                <a:solidFill>
                  <a:schemeClr val="accent6"/>
                </a:solidFill>
              </a:rPr>
              <a:t> HAPPY for </a:t>
            </a:r>
            <a:r>
              <a:rPr lang="it-IT" b="1" dirty="0" err="1">
                <a:solidFill>
                  <a:schemeClr val="accent6"/>
                </a:solidFill>
              </a:rPr>
              <a:t>her</a:t>
            </a:r>
            <a:r>
              <a:rPr lang="it-IT" b="1" dirty="0">
                <a:solidFill>
                  <a:schemeClr val="accent6"/>
                </a:solidFill>
              </a:rPr>
              <a:t> new </a:t>
            </a:r>
            <a:r>
              <a:rPr lang="it-IT" b="1" dirty="0" err="1">
                <a:solidFill>
                  <a:schemeClr val="accent6"/>
                </a:solidFill>
              </a:rPr>
              <a:t>loundry</a:t>
            </a:r>
            <a:r>
              <a:rPr lang="it-IT" b="1" dirty="0">
                <a:solidFill>
                  <a:schemeClr val="accent6"/>
                </a:solidFill>
              </a:rPr>
              <a:t> </a:t>
            </a:r>
            <a:r>
              <a:rPr lang="it-IT" b="1" dirty="0" err="1">
                <a:solidFill>
                  <a:schemeClr val="accent6"/>
                </a:solidFill>
              </a:rPr>
              <a:t>cleaner</a:t>
            </a:r>
            <a:r>
              <a:rPr lang="it-IT" b="1" dirty="0">
                <a:solidFill>
                  <a:schemeClr val="accent6"/>
                </a:solidFill>
              </a:rPr>
              <a:t>…</a:t>
            </a:r>
          </a:p>
          <a:p>
            <a:pPr>
              <a:defRPr/>
            </a:pPr>
            <a:endParaRPr lang="it-IT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it-IT" b="1" dirty="0">
                <a:solidFill>
                  <a:schemeClr val="accent6"/>
                </a:solidFill>
              </a:rPr>
              <a:t>The </a:t>
            </a:r>
            <a:r>
              <a:rPr lang="it-IT" b="1" dirty="0" err="1">
                <a:solidFill>
                  <a:schemeClr val="accent6"/>
                </a:solidFill>
              </a:rPr>
              <a:t>message</a:t>
            </a:r>
            <a:r>
              <a:rPr lang="it-IT" b="1" dirty="0">
                <a:solidFill>
                  <a:schemeClr val="accent6"/>
                </a:solidFill>
              </a:rPr>
              <a:t> </a:t>
            </a:r>
            <a:r>
              <a:rPr lang="it-IT" b="1" dirty="0" err="1">
                <a:solidFill>
                  <a:schemeClr val="accent6"/>
                </a:solidFill>
              </a:rPr>
              <a:t>is</a:t>
            </a:r>
            <a:r>
              <a:rPr lang="it-IT" b="1" dirty="0">
                <a:solidFill>
                  <a:schemeClr val="accent6"/>
                </a:solidFill>
              </a:rPr>
              <a:t> «</a:t>
            </a:r>
            <a:r>
              <a:rPr lang="it-IT" b="1" dirty="0" err="1">
                <a:solidFill>
                  <a:schemeClr val="accent6"/>
                </a:solidFill>
              </a:rPr>
              <a:t>Make</a:t>
            </a:r>
            <a:r>
              <a:rPr lang="it-IT" b="1" dirty="0">
                <a:solidFill>
                  <a:schemeClr val="accent6"/>
                </a:solidFill>
              </a:rPr>
              <a:t> </a:t>
            </a:r>
            <a:r>
              <a:rPr lang="it-IT" b="1" dirty="0" err="1">
                <a:solidFill>
                  <a:schemeClr val="accent6"/>
                </a:solidFill>
              </a:rPr>
              <a:t>loundry</a:t>
            </a:r>
            <a:r>
              <a:rPr lang="it-IT" b="1" dirty="0">
                <a:solidFill>
                  <a:schemeClr val="accent6"/>
                </a:solidFill>
              </a:rPr>
              <a:t> </a:t>
            </a:r>
            <a:r>
              <a:rPr lang="it-IT" b="1" dirty="0" err="1">
                <a:solidFill>
                  <a:schemeClr val="accent6"/>
                </a:solidFill>
              </a:rPr>
              <a:t>is</a:t>
            </a:r>
            <a:r>
              <a:rPr lang="it-IT" b="1" dirty="0">
                <a:solidFill>
                  <a:schemeClr val="accent6"/>
                </a:solidFill>
              </a:rPr>
              <a:t> cool»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027488" y="14288"/>
            <a:ext cx="250666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it-IT" sz="3600" b="1" u="sng">
                <a:solidFill>
                  <a:srgbClr val="FFFFFF"/>
                </a:solidFill>
                <a:latin typeface="Verdana" pitchFamily="34" charset="0"/>
              </a:rPr>
              <a:t>Analisi: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it-IT" b="1">
                <a:solidFill>
                  <a:srgbClr val="FFFFFF"/>
                </a:solidFill>
                <a:latin typeface="Verdana" pitchFamily="34" charset="0"/>
              </a:rPr>
              <a:t>Non categorizzate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45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19588"/>
            <a:ext cx="9217025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319588" y="1619250"/>
            <a:ext cx="4500562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solidFill>
                  <a:srgbClr val="FFFFFF"/>
                </a:solidFill>
                <a:latin typeface="Verdana" pitchFamily="34" charset="0"/>
              </a:rPr>
              <a:t>Donna nel suo dominio è felice, presenza anche della figlia, tende ad avvalorare ciò che Goffman affermava sul ruolo d'ausilio domestico delle figlie femmine.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7380288" y="360363"/>
            <a:ext cx="1809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487" name="CasellaDiTesto 6"/>
          <p:cNvSpPr txBox="1">
            <a:spLocks noChangeArrowheads="1"/>
          </p:cNvSpPr>
          <p:nvPr/>
        </p:nvSpPr>
        <p:spPr bwMode="auto">
          <a:xfrm>
            <a:off x="4572000" y="620713"/>
            <a:ext cx="3865161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dirty="0" err="1"/>
              <a:t>She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happy in a </a:t>
            </a:r>
            <a:r>
              <a:rPr lang="it-IT" altLang="it-IT" sz="2400" dirty="0" err="1"/>
              <a:t>domestic</a:t>
            </a:r>
            <a:endParaRPr lang="it-IT" altLang="it-IT" sz="2400" dirty="0"/>
          </a:p>
          <a:p>
            <a:r>
              <a:rPr lang="it-IT" altLang="it-IT" sz="2400" dirty="0"/>
              <a:t>Environment (</a:t>
            </a:r>
            <a:r>
              <a:rPr lang="it-IT" altLang="it-IT" sz="2400" dirty="0" err="1"/>
              <a:t>looking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like</a:t>
            </a:r>
            <a:endParaRPr lang="it-IT" altLang="it-IT" sz="2400" dirty="0"/>
          </a:p>
          <a:p>
            <a:r>
              <a:rPr lang="it-IT" altLang="it-IT" sz="2400" dirty="0"/>
              <a:t> a </a:t>
            </a:r>
            <a:r>
              <a:rPr lang="it-IT" altLang="it-IT" sz="2400" dirty="0" err="1"/>
              <a:t>tecno-scientific</a:t>
            </a:r>
            <a:r>
              <a:rPr lang="it-IT" altLang="it-IT" sz="2400" dirty="0"/>
              <a:t> lab…)</a:t>
            </a:r>
          </a:p>
          <a:p>
            <a:endParaRPr lang="it-IT" altLang="it-IT" sz="2400" dirty="0"/>
          </a:p>
          <a:p>
            <a:endParaRPr lang="it-IT" altLang="it-IT" sz="2400" dirty="0"/>
          </a:p>
          <a:p>
            <a:r>
              <a:rPr lang="it-IT" altLang="it-IT" sz="2400" dirty="0"/>
              <a:t>(are </a:t>
            </a:r>
            <a:r>
              <a:rPr lang="it-IT" altLang="it-IT" sz="2400" dirty="0" err="1"/>
              <a:t>we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sure</a:t>
            </a:r>
            <a:r>
              <a:rPr lang="it-IT" altLang="it-IT" sz="2400" dirty="0"/>
              <a:t>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705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sellaDiTesto 2"/>
          <p:cNvSpPr txBox="1">
            <a:spLocks noChangeArrowheads="1"/>
          </p:cNvSpPr>
          <p:nvPr/>
        </p:nvSpPr>
        <p:spPr bwMode="auto">
          <a:xfrm>
            <a:off x="5292080" y="2254999"/>
            <a:ext cx="2991525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dirty="0" err="1"/>
              <a:t>Explicit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gesture</a:t>
            </a:r>
            <a:r>
              <a:rPr lang="it-IT" altLang="it-IT" sz="2400" dirty="0"/>
              <a:t> </a:t>
            </a:r>
          </a:p>
          <a:p>
            <a:r>
              <a:rPr lang="it-IT" altLang="it-IT" sz="2400" dirty="0"/>
              <a:t>of </a:t>
            </a:r>
            <a:r>
              <a:rPr lang="it-IT" altLang="it-IT" sz="2400" dirty="0" err="1"/>
              <a:t>hands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mouth</a:t>
            </a:r>
            <a:r>
              <a:rPr lang="it-IT" altLang="it-IT" sz="2400" dirty="0"/>
              <a:t> </a:t>
            </a:r>
          </a:p>
          <a:p>
            <a:r>
              <a:rPr lang="it-IT" altLang="it-IT" sz="2400" dirty="0"/>
              <a:t>(</a:t>
            </a:r>
            <a:r>
              <a:rPr lang="it-IT" altLang="it-IT" sz="2400" dirty="0" err="1"/>
              <a:t>Goffman</a:t>
            </a:r>
            <a:r>
              <a:rPr lang="it-IT" altLang="it-IT" sz="2400" dirty="0"/>
              <a:t> ,1979)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988840"/>
            <a:ext cx="7467600" cy="32403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The issue of 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</a:rPr>
              <a:t>stereotypes </a:t>
            </a:r>
            <a:r>
              <a:rPr lang="en-US" dirty="0"/>
              <a:t>is a very crucial one, because its roots</a:t>
            </a:r>
          </a:p>
          <a:p>
            <a:pPr algn="ctr">
              <a:buNone/>
            </a:pPr>
            <a:r>
              <a:rPr lang="en-US" dirty="0"/>
              <a:t>are deeply embedded in the history, culture,</a:t>
            </a:r>
          </a:p>
          <a:p>
            <a:pPr algn="ctr">
              <a:buNone/>
            </a:pPr>
            <a:r>
              <a:rPr lang="en-US" dirty="0"/>
              <a:t>education and psychology of individuals</a:t>
            </a:r>
            <a:r>
              <a:rPr lang="it-IT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g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912"/>
            <a:ext cx="49498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652120" y="2828834"/>
            <a:ext cx="2991525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dirty="0" err="1"/>
              <a:t>Explicit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gesture</a:t>
            </a:r>
            <a:r>
              <a:rPr lang="it-IT" altLang="it-IT" sz="2400" dirty="0"/>
              <a:t> </a:t>
            </a:r>
          </a:p>
          <a:p>
            <a:r>
              <a:rPr lang="it-IT" altLang="it-IT" sz="2400" dirty="0"/>
              <a:t>of </a:t>
            </a:r>
            <a:r>
              <a:rPr lang="it-IT" altLang="it-IT" sz="2400" dirty="0" err="1"/>
              <a:t>hands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mouth</a:t>
            </a:r>
            <a:r>
              <a:rPr lang="it-IT" altLang="it-IT" sz="2400" dirty="0"/>
              <a:t> </a:t>
            </a:r>
          </a:p>
          <a:p>
            <a:r>
              <a:rPr lang="it-IT" altLang="it-IT" sz="2400" dirty="0"/>
              <a:t>(</a:t>
            </a:r>
            <a:r>
              <a:rPr lang="it-IT" altLang="it-IT" sz="2400" dirty="0" err="1"/>
              <a:t>Goffman</a:t>
            </a:r>
            <a:r>
              <a:rPr lang="it-IT" altLang="it-IT" sz="2400" dirty="0"/>
              <a:t> ,1979)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5888"/>
            <a:ext cx="474345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652120" y="2798673"/>
            <a:ext cx="2991525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dirty="0" err="1"/>
              <a:t>Explicit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gesture</a:t>
            </a:r>
            <a:r>
              <a:rPr lang="it-IT" altLang="it-IT" sz="2400" dirty="0"/>
              <a:t> </a:t>
            </a:r>
          </a:p>
          <a:p>
            <a:r>
              <a:rPr lang="it-IT" altLang="it-IT" sz="2400" dirty="0"/>
              <a:t>of </a:t>
            </a:r>
            <a:r>
              <a:rPr lang="it-IT" altLang="it-IT" sz="2400" dirty="0" err="1"/>
              <a:t>hands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mouth</a:t>
            </a:r>
            <a:r>
              <a:rPr lang="it-IT" altLang="it-IT" sz="2400" dirty="0"/>
              <a:t> </a:t>
            </a:r>
          </a:p>
          <a:p>
            <a:r>
              <a:rPr lang="it-IT" altLang="it-IT" sz="2400" dirty="0"/>
              <a:t>(</a:t>
            </a:r>
            <a:r>
              <a:rPr lang="it-IT" altLang="it-IT" sz="2400" dirty="0" err="1"/>
              <a:t>Goffman</a:t>
            </a:r>
            <a:r>
              <a:rPr lang="it-IT" altLang="it-IT" sz="2400" dirty="0"/>
              <a:t> ,1979)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8147050" cy="59975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it-IT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“be the change you want to see”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36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it-IT" sz="3600" b="1" dirty="0" err="1">
                <a:solidFill>
                  <a:srgbClr val="C00000"/>
                </a:solidFill>
              </a:rPr>
              <a:t>Thanks</a:t>
            </a:r>
            <a:r>
              <a:rPr lang="it-IT" sz="3600" b="1" dirty="0">
                <a:solidFill>
                  <a:srgbClr val="C00000"/>
                </a:solidFill>
              </a:rPr>
              <a:t>!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Lorenza </a:t>
            </a:r>
            <a:r>
              <a:rPr lang="it-IT" dirty="0" err="1"/>
              <a:t>Perini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it-IT" dirty="0" err="1">
                <a:solidFill>
                  <a:schemeClr val="tx1"/>
                </a:solidFill>
              </a:rPr>
              <a:t>surrounded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stereotypes</a:t>
            </a:r>
            <a:r>
              <a:rPr lang="it-IT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3412975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Stereotypes are </a:t>
            </a:r>
          </a:p>
          <a:p>
            <a:pPr algn="ctr">
              <a:buNone/>
            </a:pPr>
            <a:r>
              <a:rPr lang="en-US" dirty="0"/>
              <a:t>shared social beliefs, </a:t>
            </a:r>
          </a:p>
          <a:p>
            <a:pPr algn="ctr">
              <a:buNone/>
            </a:pPr>
            <a:r>
              <a:rPr lang="en-US" dirty="0"/>
              <a:t>values and norms </a:t>
            </a:r>
          </a:p>
          <a:p>
            <a:pPr algn="ctr">
              <a:buNone/>
            </a:pPr>
            <a:r>
              <a:rPr lang="en-US" dirty="0"/>
              <a:t>which reflect the roles assigned </a:t>
            </a:r>
          </a:p>
          <a:p>
            <a:pPr algn="ctr">
              <a:buNone/>
            </a:pPr>
            <a:r>
              <a:rPr lang="en-US" dirty="0"/>
              <a:t>to men and women </a:t>
            </a:r>
          </a:p>
          <a:p>
            <a:pPr algn="ctr">
              <a:buNone/>
            </a:pPr>
            <a:r>
              <a:rPr lang="en-US" dirty="0"/>
              <a:t>by a certain culture. </a:t>
            </a:r>
          </a:p>
          <a:p>
            <a:pPr>
              <a:buNone/>
            </a:pPr>
            <a:endParaRPr lang="en-US" b="1" dirty="0"/>
          </a:p>
          <a:p>
            <a:pPr algn="ctr">
              <a:buNone/>
            </a:pP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They are the product of </a:t>
            </a:r>
            <a:r>
              <a:rPr lang="it-IT" b="1" u="sng" dirty="0" err="1">
                <a:solidFill>
                  <a:schemeClr val="accent2">
                    <a:lumMod val="50000"/>
                  </a:schemeClr>
                </a:solidFill>
              </a:rPr>
              <a:t>specific</a:t>
            </a:r>
            <a:r>
              <a:rPr lang="it-IT" b="1" u="sng" dirty="0">
                <a:solidFill>
                  <a:schemeClr val="accent2">
                    <a:lumMod val="50000"/>
                  </a:schemeClr>
                </a:solidFill>
              </a:rPr>
              <a:t> historical,</a:t>
            </a:r>
          </a:p>
          <a:p>
            <a:pPr algn="ctr">
              <a:buNone/>
            </a:pPr>
            <a:r>
              <a:rPr lang="it-IT" b="1" u="sng" dirty="0">
                <a:solidFill>
                  <a:schemeClr val="accent2">
                    <a:lumMod val="50000"/>
                  </a:schemeClr>
                </a:solidFill>
              </a:rPr>
              <a:t>cultural and social </a:t>
            </a:r>
            <a:r>
              <a:rPr lang="it-IT" b="1" u="sng" dirty="0" err="1">
                <a:solidFill>
                  <a:schemeClr val="accent2">
                    <a:lumMod val="50000"/>
                  </a:schemeClr>
                </a:solidFill>
              </a:rPr>
              <a:t>contexts</a:t>
            </a:r>
            <a:r>
              <a:rPr lang="it-IT" b="1" u="sng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65293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err="1"/>
              <a:t>Stereotypes</a:t>
            </a:r>
            <a:r>
              <a:rPr lang="it-IT" dirty="0"/>
              <a:t>  in </a:t>
            </a:r>
            <a:r>
              <a:rPr lang="it-IT" dirty="0" err="1"/>
              <a:t>threatening</a:t>
            </a:r>
            <a:r>
              <a:rPr lang="it-IT" dirty="0"/>
              <a:t> situation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Stereotypes are often used to maintain control and power over  group of people </a:t>
            </a:r>
            <a:r>
              <a:rPr lang="en-US" dirty="0"/>
              <a:t>(women, </a:t>
            </a:r>
            <a:r>
              <a:rPr lang="en-US" dirty="0" err="1"/>
              <a:t>lgbt</a:t>
            </a:r>
            <a:r>
              <a:rPr lang="en-US" dirty="0"/>
              <a:t>, black, </a:t>
            </a:r>
            <a:r>
              <a:rPr lang="en-US" dirty="0" err="1"/>
              <a:t>muslims</a:t>
            </a:r>
            <a:r>
              <a:rPr lang="en-US" dirty="0"/>
              <a:t>….)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8689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b="1" dirty="0" err="1"/>
              <a:t>Origin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the word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/>
              <a:t>In 1922 the journalist </a:t>
            </a:r>
            <a:r>
              <a:rPr lang="en-US" dirty="0">
                <a:solidFill>
                  <a:srgbClr val="C00000"/>
                </a:solidFill>
              </a:rPr>
              <a:t>W. Lippmann </a:t>
            </a:r>
            <a:r>
              <a:rPr lang="en-US" dirty="0"/>
              <a:t>used the word in his book </a:t>
            </a:r>
            <a:r>
              <a:rPr lang="en-US" i="1" dirty="0"/>
              <a:t>Public opinion, (New York, Free</a:t>
            </a:r>
          </a:p>
          <a:p>
            <a:pPr>
              <a:buNone/>
            </a:pPr>
            <a:r>
              <a:rPr lang="en-US" dirty="0"/>
              <a:t>Press, 1965)  when referring to </a:t>
            </a:r>
          </a:p>
          <a:p>
            <a:pPr>
              <a:buNone/>
            </a:pPr>
            <a:r>
              <a:rPr lang="en-US" b="1" dirty="0"/>
              <a:t>the processes involved in forming public opinion</a:t>
            </a:r>
            <a:r>
              <a:rPr lang="en-US" dirty="0"/>
              <a:t> (= OPINION OF THE SOCIETY).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Today the cognitive nexus with reality is not always based on direct individual experience,  but they are mostly </a:t>
            </a:r>
            <a:r>
              <a:rPr lang="en-US" b="1" dirty="0">
                <a:solidFill>
                  <a:srgbClr val="C00000"/>
                </a:solidFill>
              </a:rPr>
              <a:t>a common sense belief, something “taken for granted”, not validated, an image repeated again and again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7467600" cy="72494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    common </a:t>
            </a:r>
            <a:r>
              <a:rPr lang="it-IT" b="1" dirty="0" err="1">
                <a:solidFill>
                  <a:schemeClr val="tx1"/>
                </a:solidFill>
              </a:rPr>
              <a:t>sense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difficult</a:t>
            </a:r>
            <a:r>
              <a:rPr lang="it-IT" b="1" dirty="0">
                <a:solidFill>
                  <a:schemeClr val="tx1"/>
                </a:solidFill>
              </a:rPr>
              <a:t> to </a:t>
            </a:r>
            <a:r>
              <a:rPr lang="it-IT" b="1" dirty="0" err="1">
                <a:solidFill>
                  <a:schemeClr val="tx1"/>
                </a:solidFill>
              </a:rPr>
              <a:t>wipe</a:t>
            </a:r>
            <a:r>
              <a:rPr lang="it-IT" b="1" dirty="0">
                <a:solidFill>
                  <a:schemeClr val="tx1"/>
                </a:solidFill>
              </a:rPr>
              <a:t> out</a:t>
            </a:r>
          </a:p>
        </p:txBody>
      </p:sp>
      <p:sp>
        <p:nvSpPr>
          <p:cNvPr id="4" name="AutoShape 2" descr="https://mail.google.com/mail/u/0/h/rpmqpixjavu4/?view=att&amp;th=14cf42e1b24e562c&amp;attid=0.1&amp;disp=thd&amp;realattid=1499490698548740096-1&amp;safe=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 descr="C:\Documents and Settings\Lorenza\Desktop\biulding stereoty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b="10273"/>
          <a:stretch/>
        </p:blipFill>
        <p:spPr bwMode="auto">
          <a:xfrm>
            <a:off x="335399" y="2217420"/>
            <a:ext cx="8197041" cy="43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4959" y="1065292"/>
            <a:ext cx="7467600" cy="1152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Attacking and changing the” common sense” that is the repository of gender stereotypes is </a:t>
            </a:r>
            <a:r>
              <a:rPr lang="it-IT" dirty="0" err="1"/>
              <a:t>not</a:t>
            </a:r>
            <a:r>
              <a:rPr lang="it-IT" dirty="0"/>
              <a:t> a linear </a:t>
            </a:r>
            <a:r>
              <a:rPr lang="it-IT" dirty="0" err="1"/>
              <a:t>process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never</a:t>
            </a:r>
            <a:r>
              <a:rPr lang="it-IT" dirty="0"/>
              <a:t> </a:t>
            </a:r>
            <a:r>
              <a:rPr lang="it-IT" dirty="0" err="1"/>
              <a:t>sure</a:t>
            </a:r>
            <a:r>
              <a:rPr lang="it-IT" dirty="0"/>
              <a:t> to </a:t>
            </a:r>
            <a:r>
              <a:rPr lang="it-IT" dirty="0" err="1"/>
              <a:t>succeed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!!!!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65293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stereotype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forever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/>
              <a:t>Young children need stereotypes to build cognitive maps and orient themselves into the world.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Stereotypes are part of our way of dealing with our perception of things happening around us, and hence we have to deal with them.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Nowadays, increased experience and greater information on cultural diversities can lead to more flexible categorizations that can be challenged, but sill a lot of our knowledge remain  in the cage of the stereotypes. </a:t>
            </a:r>
            <a:r>
              <a:rPr lang="en-US" dirty="0">
                <a:highlight>
                  <a:srgbClr val="00FF00"/>
                </a:highlight>
              </a:rPr>
              <a:t>The are all over!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/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/>
              <a:t>Our duty is to </a:t>
            </a:r>
            <a:r>
              <a:rPr lang="en-US" b="1" u="sng" dirty="0">
                <a:solidFill>
                  <a:srgbClr val="C00000"/>
                </a:solidFill>
              </a:rPr>
              <a:t>recognize and then deconstruct stereotypes</a:t>
            </a:r>
            <a:r>
              <a:rPr lang="en-US" b="1" dirty="0"/>
              <a:t>  that we are producing through language, produced around us by and through the media,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/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/>
              <a:t>being very well aware that we swim in a sea full of stereotypes, that they  are all around us and </a:t>
            </a:r>
            <a:r>
              <a:rPr lang="en-US" b="1" dirty="0">
                <a:solidFill>
                  <a:srgbClr val="FF0000"/>
                </a:solidFill>
              </a:rPr>
              <a:t>they are the easiest and faster vehicle of knowledge </a:t>
            </a:r>
            <a:r>
              <a:rPr lang="en-US" b="1" dirty="0"/>
              <a:t>of the world among the human beings. </a:t>
            </a:r>
          </a:p>
          <a:p>
            <a:pPr>
              <a:defRPr/>
            </a:pPr>
            <a:endParaRPr lang="en-US" b="1" u="sng" dirty="0"/>
          </a:p>
          <a:p>
            <a:pPr>
              <a:defRPr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6688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b="1" cap="none" dirty="0">
                <a:solidFill>
                  <a:schemeClr val="tx1"/>
                </a:solidFill>
              </a:rPr>
              <a:t>A </a:t>
            </a:r>
            <a:r>
              <a:rPr lang="it-IT" b="1" cap="none" dirty="0" err="1">
                <a:solidFill>
                  <a:schemeClr val="tx1"/>
                </a:solidFill>
              </a:rPr>
              <a:t>sea</a:t>
            </a:r>
            <a:r>
              <a:rPr lang="it-IT" b="1" cap="none" dirty="0">
                <a:solidFill>
                  <a:schemeClr val="tx1"/>
                </a:solidFill>
              </a:rPr>
              <a:t> full of </a:t>
            </a:r>
            <a:r>
              <a:rPr lang="it-IT" b="1" cap="none" dirty="0" err="1">
                <a:solidFill>
                  <a:schemeClr val="tx1"/>
                </a:solidFill>
              </a:rPr>
              <a:t>stereotypes</a:t>
            </a:r>
            <a:endParaRPr lang="it-IT" b="1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sz="quarter" idx="1"/>
          </p:nvPr>
        </p:nvSpPr>
        <p:spPr>
          <a:xfrm>
            <a:off x="539750" y="2205038"/>
            <a:ext cx="7467600" cy="238442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Stereotypes provide simplified images of reality that help us understand and communicate,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but </a:t>
            </a:r>
          </a:p>
          <a:p>
            <a:pPr algn="ctr">
              <a:defRPr/>
            </a:pPr>
            <a:r>
              <a:rPr lang="en-US" dirty="0"/>
              <a:t>they also operate striking simplifications</a:t>
            </a:r>
            <a:br>
              <a:rPr lang="en-US" dirty="0"/>
            </a:br>
            <a:r>
              <a:rPr lang="en-US" dirty="0"/>
              <a:t>that may transcend even the real  intentions of the speakers.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it-IT" cap="none" dirty="0">
                <a:solidFill>
                  <a:schemeClr val="tx1"/>
                </a:solidFill>
              </a:rPr>
              <a:t> </a:t>
            </a:r>
            <a:r>
              <a:rPr lang="it-IT" sz="3200" cap="none" dirty="0" err="1">
                <a:solidFill>
                  <a:schemeClr val="tx1"/>
                </a:solidFill>
                <a:latin typeface="+mn-lt"/>
              </a:rPr>
              <a:t>Unwanted</a:t>
            </a:r>
            <a:r>
              <a:rPr lang="it-IT" sz="32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200" cap="none" dirty="0" err="1">
                <a:solidFill>
                  <a:schemeClr val="tx1"/>
                </a:solidFill>
                <a:latin typeface="+mn-lt"/>
              </a:rPr>
              <a:t>semplifications</a:t>
            </a:r>
            <a:endParaRPr lang="it-IT" sz="3200" cap="non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3617</TotalTime>
  <Words>914</Words>
  <Application>Microsoft Office PowerPoint</Application>
  <PresentationFormat>Presentazione su schermo (4:3)</PresentationFormat>
  <Paragraphs>130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Verdana</vt:lpstr>
      <vt:lpstr>Wingdings</vt:lpstr>
      <vt:lpstr>Wingdings 2</vt:lpstr>
      <vt:lpstr>Loggia</vt:lpstr>
      <vt:lpstr>Presentazione standard di PowerPoint</vt:lpstr>
      <vt:lpstr>Presentazione standard di PowerPoint</vt:lpstr>
      <vt:lpstr>surrounded by stereotypes!</vt:lpstr>
      <vt:lpstr>Stereotypes  in threatening situation</vt:lpstr>
      <vt:lpstr>Origin of the word</vt:lpstr>
      <vt:lpstr>    common sense difficult to wipe out</vt:lpstr>
      <vt:lpstr>A stereotype is forever</vt:lpstr>
      <vt:lpstr>A sea full of stereotypes</vt:lpstr>
      <vt:lpstr> Unwanted semplifications</vt:lpstr>
      <vt:lpstr>Un on the elimination of stereotypes, 2014</vt:lpstr>
      <vt:lpstr>The sex of the brain </vt:lpstr>
      <vt:lpstr>  ACT like a girl using «like a girl» as an insult</vt:lpstr>
      <vt:lpstr>Stereotypes as social  construction</vt:lpstr>
      <vt:lpstr>Presentazione standard di PowerPoint</vt:lpstr>
      <vt:lpstr> for a different kind of communication give value to differences!!!</vt:lpstr>
      <vt:lpstr>Traps are not hidden  only  in  a naked body…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DSSP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http://cirspg.cab.unipd.it/</dc:title>
  <dc:creator>Lorenza</dc:creator>
  <cp:lastModifiedBy>prestiti</cp:lastModifiedBy>
  <cp:revision>169</cp:revision>
  <cp:lastPrinted>2017-02-07T13:05:18Z</cp:lastPrinted>
  <dcterms:created xsi:type="dcterms:W3CDTF">2011-02-14T16:47:08Z</dcterms:created>
  <dcterms:modified xsi:type="dcterms:W3CDTF">2021-03-15T21:09:11Z</dcterms:modified>
</cp:coreProperties>
</file>