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1" r:id="rId1"/>
  </p:sldMasterIdLst>
  <p:notesMasterIdLst>
    <p:notesMasterId r:id="rId32"/>
  </p:notesMasterIdLst>
  <p:sldIdLst>
    <p:sldId id="479" r:id="rId2"/>
    <p:sldId id="382" r:id="rId3"/>
    <p:sldId id="369" r:id="rId4"/>
    <p:sldId id="478" r:id="rId5"/>
    <p:sldId id="394" r:id="rId6"/>
    <p:sldId id="395" r:id="rId7"/>
    <p:sldId id="396" r:id="rId8"/>
    <p:sldId id="397" r:id="rId9"/>
    <p:sldId id="398" r:id="rId10"/>
    <p:sldId id="399" r:id="rId11"/>
    <p:sldId id="400" r:id="rId12"/>
    <p:sldId id="401" r:id="rId13"/>
    <p:sldId id="402" r:id="rId14"/>
    <p:sldId id="408" r:id="rId15"/>
    <p:sldId id="405" r:id="rId16"/>
    <p:sldId id="458" r:id="rId17"/>
    <p:sldId id="476" r:id="rId18"/>
    <p:sldId id="459" r:id="rId19"/>
    <p:sldId id="409" r:id="rId20"/>
    <p:sldId id="461" r:id="rId21"/>
    <p:sldId id="410" r:id="rId22"/>
    <p:sldId id="462" r:id="rId23"/>
    <p:sldId id="411" r:id="rId24"/>
    <p:sldId id="412" r:id="rId25"/>
    <p:sldId id="413" r:id="rId26"/>
    <p:sldId id="444" r:id="rId27"/>
    <p:sldId id="475" r:id="rId28"/>
    <p:sldId id="439" r:id="rId29"/>
    <p:sldId id="480" r:id="rId30"/>
    <p:sldId id="481"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6" charset="0"/>
        <a:ea typeface="+mn-ea"/>
        <a:cs typeface="+mn-cs"/>
      </a:defRPr>
    </a:lvl1pPr>
    <a:lvl2pPr marL="457200" algn="l" rtl="0" fontAlgn="base">
      <a:spcBef>
        <a:spcPct val="0"/>
      </a:spcBef>
      <a:spcAft>
        <a:spcPct val="0"/>
      </a:spcAft>
      <a:defRPr kern="1200">
        <a:solidFill>
          <a:schemeClr val="tx1"/>
        </a:solidFill>
        <a:latin typeface="Times New Roman" pitchFamily="16" charset="0"/>
        <a:ea typeface="+mn-ea"/>
        <a:cs typeface="+mn-cs"/>
      </a:defRPr>
    </a:lvl2pPr>
    <a:lvl3pPr marL="914400" algn="l" rtl="0" fontAlgn="base">
      <a:spcBef>
        <a:spcPct val="0"/>
      </a:spcBef>
      <a:spcAft>
        <a:spcPct val="0"/>
      </a:spcAft>
      <a:defRPr kern="1200">
        <a:solidFill>
          <a:schemeClr val="tx1"/>
        </a:solidFill>
        <a:latin typeface="Times New Roman" pitchFamily="16" charset="0"/>
        <a:ea typeface="+mn-ea"/>
        <a:cs typeface="+mn-cs"/>
      </a:defRPr>
    </a:lvl3pPr>
    <a:lvl4pPr marL="1371600" algn="l" rtl="0" fontAlgn="base">
      <a:spcBef>
        <a:spcPct val="0"/>
      </a:spcBef>
      <a:spcAft>
        <a:spcPct val="0"/>
      </a:spcAft>
      <a:defRPr kern="1200">
        <a:solidFill>
          <a:schemeClr val="tx1"/>
        </a:solidFill>
        <a:latin typeface="Times New Roman" pitchFamily="16" charset="0"/>
        <a:ea typeface="+mn-ea"/>
        <a:cs typeface="+mn-cs"/>
      </a:defRPr>
    </a:lvl4pPr>
    <a:lvl5pPr marL="1828800" algn="l" rtl="0" fontAlgn="base">
      <a:spcBef>
        <a:spcPct val="0"/>
      </a:spcBef>
      <a:spcAft>
        <a:spcPct val="0"/>
      </a:spcAft>
      <a:defRPr kern="1200">
        <a:solidFill>
          <a:schemeClr val="tx1"/>
        </a:solidFill>
        <a:latin typeface="Times New Roman" pitchFamily="16" charset="0"/>
        <a:ea typeface="+mn-ea"/>
        <a:cs typeface="+mn-cs"/>
      </a:defRPr>
    </a:lvl5pPr>
    <a:lvl6pPr marL="2286000" algn="l" defTabSz="914400" rtl="0" eaLnBrk="1" latinLnBrk="0" hangingPunct="1">
      <a:defRPr kern="1200">
        <a:solidFill>
          <a:schemeClr val="tx1"/>
        </a:solidFill>
        <a:latin typeface="Times New Roman" pitchFamily="16" charset="0"/>
        <a:ea typeface="+mn-ea"/>
        <a:cs typeface="+mn-cs"/>
      </a:defRPr>
    </a:lvl6pPr>
    <a:lvl7pPr marL="2743200" algn="l" defTabSz="914400" rtl="0" eaLnBrk="1" latinLnBrk="0" hangingPunct="1">
      <a:defRPr kern="1200">
        <a:solidFill>
          <a:schemeClr val="tx1"/>
        </a:solidFill>
        <a:latin typeface="Times New Roman" pitchFamily="16" charset="0"/>
        <a:ea typeface="+mn-ea"/>
        <a:cs typeface="+mn-cs"/>
      </a:defRPr>
    </a:lvl7pPr>
    <a:lvl8pPr marL="3200400" algn="l" defTabSz="914400" rtl="0" eaLnBrk="1" latinLnBrk="0" hangingPunct="1">
      <a:defRPr kern="1200">
        <a:solidFill>
          <a:schemeClr val="tx1"/>
        </a:solidFill>
        <a:latin typeface="Times New Roman" pitchFamily="16" charset="0"/>
        <a:ea typeface="+mn-ea"/>
        <a:cs typeface="+mn-cs"/>
      </a:defRPr>
    </a:lvl8pPr>
    <a:lvl9pPr marL="3657600" algn="l" defTabSz="914400" rtl="0" eaLnBrk="1" latinLnBrk="0" hangingPunct="1">
      <a:defRPr kern="1200">
        <a:solidFill>
          <a:schemeClr val="tx1"/>
        </a:solidFill>
        <a:latin typeface="Times New Roman"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CC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5" autoAdjust="0"/>
  </p:normalViewPr>
  <p:slideViewPr>
    <p:cSldViewPr>
      <p:cViewPr varScale="1">
        <p:scale>
          <a:sx n="104" d="100"/>
          <a:sy n="104" d="100"/>
        </p:scale>
        <p:origin x="1218" y="114"/>
      </p:cViewPr>
      <p:guideLst>
        <p:guide orient="horz" pos="2160"/>
        <p:guide pos="2880"/>
      </p:guideLst>
    </p:cSldViewPr>
  </p:slideViewPr>
  <p:outlineViewPr>
    <p:cViewPr>
      <p:scale>
        <a:sx n="33" d="100"/>
        <a:sy n="33" d="100"/>
      </p:scale>
      <p:origin x="0" y="-65328"/>
    </p:cViewPr>
  </p:outlin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8" charset="0"/>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New Roman" pitchFamily="18" charset="0"/>
              </a:defRPr>
            </a:lvl1pPr>
          </a:lstStyle>
          <a:p>
            <a:pPr>
              <a:defRPr/>
            </a:pPr>
            <a:fld id="{F8631C1E-CBD3-49EF-986D-61DB2FD659F9}" type="datetimeFigureOut">
              <a:rPr lang="it-IT"/>
              <a:pPr>
                <a:defRPr/>
              </a:pPr>
              <a:t>21/03/2022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8" charset="0"/>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imes New Roman" pitchFamily="18" charset="0"/>
              </a:defRPr>
            </a:lvl1pPr>
          </a:lstStyle>
          <a:p>
            <a:pPr>
              <a:defRPr/>
            </a:pPr>
            <a:fld id="{AF6DF1DE-9D30-44F3-9C36-6BE48AE9DD45}" type="slidenum">
              <a:rPr lang="it-IT"/>
              <a:pPr>
                <a:defRPr/>
              </a:pPr>
              <a:t>‹N›</a:t>
            </a:fld>
            <a:endParaRPr lang="it-IT"/>
          </a:p>
        </p:txBody>
      </p:sp>
    </p:spTree>
    <p:extLst>
      <p:ext uri="{BB962C8B-B14F-4D97-AF65-F5344CB8AC3E}">
        <p14:creationId xmlns:p14="http://schemas.microsoft.com/office/powerpoint/2010/main" val="1976573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AF6DF1DE-9D30-44F3-9C36-6BE48AE9DD45}" type="slidenum">
              <a:rPr lang="it-IT" smtClean="0"/>
              <a:pPr>
                <a:defRPr/>
              </a:pPr>
              <a:t>16</a:t>
            </a:fld>
            <a:endParaRPr lang="it-IT"/>
          </a:p>
        </p:txBody>
      </p:sp>
    </p:spTree>
    <p:extLst>
      <p:ext uri="{BB962C8B-B14F-4D97-AF65-F5344CB8AC3E}">
        <p14:creationId xmlns:p14="http://schemas.microsoft.com/office/powerpoint/2010/main" val="427550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F015BE8-A285-4B81-A9C7-3F293DF3E7D2}"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B1529EDB-3F89-4673-81D8-D8217ED72A04}"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pPr>
              <a:defRPr/>
            </a:pPr>
            <a:endParaRPr lang="it-IT"/>
          </a:p>
        </p:txBody>
      </p:sp>
      <p:sp>
        <p:nvSpPr>
          <p:cNvPr id="5" name="Segnaposto piè di pagina 4"/>
          <p:cNvSpPr>
            <a:spLocks noGrp="1"/>
          </p:cNvSpPr>
          <p:nvPr>
            <p:ph type="ftr" sz="quarter" idx="11"/>
          </p:nvPr>
        </p:nvSpPr>
        <p:spPr>
          <a:xfrm>
            <a:off x="457201" y="6248207"/>
            <a:ext cx="5573483" cy="365125"/>
          </a:xfrm>
        </p:spPr>
        <p:txBody>
          <a:bodyPr/>
          <a:lstStyle/>
          <a:p>
            <a:pPr>
              <a:defRPr/>
            </a:pPr>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pPr>
              <a:defRPr/>
            </a:pPr>
            <a:fld id="{A9C7F02E-97E1-4B64-9358-B790A46964CB}" type="slidenum">
              <a:rPr lang="it-IT" smtClean="0"/>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pPr>
              <a:defRPr/>
            </a:pPr>
            <a:fld id="{4AD9B7B6-6495-4CF6-A8F3-D817A1E18523}" type="slidenum">
              <a:rPr lang="it-IT" smtClean="0"/>
              <a:pPr>
                <a:defRPr/>
              </a:pPr>
              <a:t>‹N›</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a:t>Fare clic per modificare lo stile del titolo</a:t>
            </a:r>
            <a:endParaRPr kumimoji="0" lang="en-US"/>
          </a:p>
        </p:txBody>
      </p:sp>
      <p:sp>
        <p:nvSpPr>
          <p:cNvPr id="12" name="Segnaposto data 11"/>
          <p:cNvSpPr>
            <a:spLocks noGrp="1"/>
          </p:cNvSpPr>
          <p:nvPr>
            <p:ph type="dt" sz="half" idx="10"/>
          </p:nvPr>
        </p:nvSpPr>
        <p:spPr/>
        <p:txBody>
          <a:bodyPr/>
          <a:lstStyle/>
          <a:p>
            <a:pPr>
              <a:defRPr/>
            </a:pPr>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213E25FC-0A4A-49E5-A410-EBF557E62278}" type="slidenum">
              <a:rPr lang="it-IT" smtClean="0"/>
              <a:pPr>
                <a:defRPr/>
              </a:pPr>
              <a:t>‹N›</a:t>
            </a:fld>
            <a:endParaRPr lang="it-IT"/>
          </a:p>
        </p:txBody>
      </p:sp>
      <p:sp>
        <p:nvSpPr>
          <p:cNvPr id="14" name="Segnaposto piè di pagina 13"/>
          <p:cNvSpPr>
            <a:spLocks noGrp="1"/>
          </p:cNvSpPr>
          <p:nvPr>
            <p:ph type="ftr" sz="quarter" idx="12"/>
          </p:nvPr>
        </p:nvSpPr>
        <p:spPr/>
        <p:txBody>
          <a:bodyPr/>
          <a:lstStyle/>
          <a:p>
            <a:pPr>
              <a:defRPr/>
            </a:pPr>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8" name="Segnaposto data 7"/>
          <p:cNvSpPr>
            <a:spLocks noGrp="1"/>
          </p:cNvSpPr>
          <p:nvPr>
            <p:ph type="dt" sz="half" idx="15"/>
          </p:nvPr>
        </p:nvSpPr>
        <p:spPr/>
        <p:txBody>
          <a:bodyPr rtlCol="0"/>
          <a:lstStyle/>
          <a:p>
            <a:pPr>
              <a:defRPr/>
            </a:pPr>
            <a:endParaRPr lang="it-IT"/>
          </a:p>
        </p:txBody>
      </p:sp>
      <p:sp>
        <p:nvSpPr>
          <p:cNvPr id="10" name="Segnaposto numero diapositiva 9"/>
          <p:cNvSpPr>
            <a:spLocks noGrp="1"/>
          </p:cNvSpPr>
          <p:nvPr>
            <p:ph type="sldNum" sz="quarter" idx="16"/>
          </p:nvPr>
        </p:nvSpPr>
        <p:spPr/>
        <p:txBody>
          <a:bodyPr rtlCol="0"/>
          <a:lstStyle/>
          <a:p>
            <a:pPr>
              <a:defRPr/>
            </a:pPr>
            <a:fld id="{729E3D04-85C6-4CAD-BB28-349F586269D5}" type="slidenum">
              <a:rPr lang="it-IT" smtClean="0"/>
              <a:pPr>
                <a:defRPr/>
              </a:pPr>
              <a:t>‹N›</a:t>
            </a:fld>
            <a:endParaRPr lang="it-IT"/>
          </a:p>
        </p:txBody>
      </p:sp>
      <p:sp>
        <p:nvSpPr>
          <p:cNvPr id="12" name="Segnaposto piè di pagina 11"/>
          <p:cNvSpPr>
            <a:spLocks noGrp="1"/>
          </p:cNvSpPr>
          <p:nvPr>
            <p:ph type="ftr" sz="quarter" idx="17"/>
          </p:nvPr>
        </p:nvSpPr>
        <p:spPr/>
        <p:txBody>
          <a:bodyPr rtlCol="0"/>
          <a:lstStyle/>
          <a:p>
            <a:pPr>
              <a:defRPr/>
            </a:pPr>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0" name="Segnaposto data 9"/>
          <p:cNvSpPr>
            <a:spLocks noGrp="1"/>
          </p:cNvSpPr>
          <p:nvPr>
            <p:ph type="dt" sz="half" idx="15"/>
          </p:nvPr>
        </p:nvSpPr>
        <p:spPr/>
        <p:txBody>
          <a:bodyPr rtlCol="0"/>
          <a:lstStyle/>
          <a:p>
            <a:pPr>
              <a:defRPr/>
            </a:pPr>
            <a:endParaRPr lang="it-IT"/>
          </a:p>
        </p:txBody>
      </p:sp>
      <p:sp>
        <p:nvSpPr>
          <p:cNvPr id="12" name="Segnaposto numero diapositiva 11"/>
          <p:cNvSpPr>
            <a:spLocks noGrp="1"/>
          </p:cNvSpPr>
          <p:nvPr>
            <p:ph type="sldNum" sz="quarter" idx="16"/>
          </p:nvPr>
        </p:nvSpPr>
        <p:spPr/>
        <p:txBody>
          <a:bodyPr rtlCol="0"/>
          <a:lstStyle/>
          <a:p>
            <a:pPr>
              <a:defRPr/>
            </a:pPr>
            <a:fld id="{8225D469-5BA0-482A-9241-5443F6775A80}" type="slidenum">
              <a:rPr lang="it-IT" smtClean="0"/>
              <a:pPr>
                <a:defRPr/>
              </a:pPr>
              <a:t>‹N›</a:t>
            </a:fld>
            <a:endParaRPr lang="it-IT"/>
          </a:p>
        </p:txBody>
      </p:sp>
      <p:sp>
        <p:nvSpPr>
          <p:cNvPr id="14" name="Segnaposto piè di pagina 13"/>
          <p:cNvSpPr>
            <a:spLocks noGrp="1"/>
          </p:cNvSpPr>
          <p:nvPr>
            <p:ph type="ftr" sz="quarter" idx="17"/>
          </p:nvPr>
        </p:nvSpPr>
        <p:spPr/>
        <p:txBody>
          <a:bodyPr rtlCol="0"/>
          <a:lstStyle/>
          <a:p>
            <a:pPr>
              <a:defRPr/>
            </a:pPr>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pPr>
              <a:defRPr/>
            </a:pPr>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pPr>
              <a:defRPr/>
            </a:pPr>
            <a:fld id="{859D6694-59B8-43BB-829C-0A11B8F57722}"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9456F91F-6FA5-4948-8A4F-BF9263D66603}"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pPr>
              <a:defRPr/>
            </a:pPr>
            <a:fld id="{33DC4B02-0315-40E0-99AE-1D7A0510BD56}" type="slidenum">
              <a:rPr lang="it-IT" smtClean="0"/>
              <a:pPr>
                <a:defRPr/>
              </a:pPr>
              <a:t>‹N›</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pPr>
              <a:defRPr/>
            </a:pPr>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pPr>
              <a:defRPr/>
            </a:pPr>
            <a:fld id="{CBFB11B9-81B8-4B23-BCE0-D9FC3182B579}" type="slidenum">
              <a:rPr lang="it-IT" smtClean="0"/>
              <a:pPr>
                <a:defRPr/>
              </a:pPr>
              <a:t>‹N›</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pPr>
              <a:defRPr/>
            </a:pPr>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414D376-D88A-48F6-A029-0E6180F60AFD}" type="datetime1">
              <a:rPr lang="en-US" smtClean="0"/>
              <a:pPr/>
              <a:t>3/21/2022</a:t>
            </a:fld>
            <a:endParaRPr lang="en-US"/>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C6B43AB-F535-4FA6-A3EC-E83D980782F6}"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2000"/>
                                        <p:tgtEl>
                                          <p:spTgt spid="1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fade">
                                      <p:cBhvr>
                                        <p:cTn id="15" dur="2000"/>
                                        <p:tgtEl>
                                          <p:spTgt spid="1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Effect transition="in" filter="fade">
                                      <p:cBhvr>
                                        <p:cTn id="18" dur="2000"/>
                                        <p:tgtEl>
                                          <p:spTgt spid="1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Effect transition="in" filter="fade">
                                      <p:cBhvr>
                                        <p:cTn id="21" dur="2000"/>
                                        <p:tgtEl>
                                          <p:spTgt spid="1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pRg st="4" end="4"/>
                                            </p:txEl>
                                          </p:spTgt>
                                        </p:tgtEl>
                                        <p:attrNameLst>
                                          <p:attrName>style.visibility</p:attrName>
                                        </p:attrNameLst>
                                      </p:cBhvr>
                                      <p:to>
                                        <p:strVal val="visible"/>
                                      </p:to>
                                    </p:set>
                                    <p:animEffect transition="in" filter="fade">
                                      <p:cBhvr>
                                        <p:cTn id="24" dur="20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aei.pitt.edu/45635/1/com2010_0078.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c.europa.eu/justice/gender-equality/files/strategy_women_men/131011_mid_term_review_e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p5LRdW8xw7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CA130D69-0A04-437C-95D7-A6321991D690}"/>
              </a:ext>
            </a:extLst>
          </p:cNvPr>
          <p:cNvSpPr>
            <a:spLocks noGrp="1"/>
          </p:cNvSpPr>
          <p:nvPr>
            <p:ph type="subTitle" idx="1"/>
          </p:nvPr>
        </p:nvSpPr>
        <p:spPr/>
        <p:txBody>
          <a:bodyPr/>
          <a:lstStyle/>
          <a:p>
            <a:r>
              <a:rPr lang="it-IT" dirty="0"/>
              <a:t>Lorenza Perini</a:t>
            </a:r>
          </a:p>
        </p:txBody>
      </p:sp>
      <p:sp>
        <p:nvSpPr>
          <p:cNvPr id="4" name="Segnaposto numero diapositiva 3">
            <a:extLst>
              <a:ext uri="{FF2B5EF4-FFF2-40B4-BE49-F238E27FC236}">
                <a16:creationId xmlns:a16="http://schemas.microsoft.com/office/drawing/2014/main" id="{E3349990-6536-442E-B7D1-BBDD854B4F0E}"/>
              </a:ext>
            </a:extLst>
          </p:cNvPr>
          <p:cNvSpPr>
            <a:spLocks noGrp="1"/>
          </p:cNvSpPr>
          <p:nvPr>
            <p:ph type="sldNum" sz="quarter" idx="12"/>
          </p:nvPr>
        </p:nvSpPr>
        <p:spPr/>
        <p:txBody>
          <a:bodyPr/>
          <a:lstStyle/>
          <a:p>
            <a:pPr>
              <a:defRPr/>
            </a:pPr>
            <a:fld id="{5F015BE8-A285-4B81-A9C7-3F293DF3E7D2}" type="slidenum">
              <a:rPr lang="it-IT" smtClean="0"/>
              <a:pPr>
                <a:defRPr/>
              </a:pPr>
              <a:t>1</a:t>
            </a:fld>
            <a:endParaRPr lang="it-IT"/>
          </a:p>
        </p:txBody>
      </p:sp>
      <p:sp>
        <p:nvSpPr>
          <p:cNvPr id="5" name="Rectangle 6">
            <a:extLst>
              <a:ext uri="{FF2B5EF4-FFF2-40B4-BE49-F238E27FC236}">
                <a16:creationId xmlns:a16="http://schemas.microsoft.com/office/drawing/2014/main" id="{686B1FFA-3854-485A-891E-9635DE1E612D}"/>
              </a:ext>
            </a:extLst>
          </p:cNvPr>
          <p:cNvSpPr txBox="1">
            <a:spLocks noChangeArrowheads="1"/>
          </p:cNvSpPr>
          <p:nvPr/>
        </p:nvSpPr>
        <p:spPr>
          <a:xfrm>
            <a:off x="621011" y="1844824"/>
            <a:ext cx="8244408" cy="2692896"/>
          </a:xfrm>
          <a:prstGeom prst="rect">
            <a:avLst/>
          </a:prstGeom>
        </p:spPr>
        <p:txBody>
          <a:bodyPr vert="horz" anchor="b">
            <a:normAutofit lnSpcReduction="10000"/>
          </a:bodyPr>
          <a:lstStyle>
            <a:lvl1pPr algn="l" rtl="0" eaLnBrk="1" latinLnBrk="0" hangingPunct="1">
              <a:spcBef>
                <a:spcPct val="0"/>
              </a:spcBef>
              <a:buNone/>
              <a:defRPr kumimoji="0" sz="4400" kern="1200" cap="all" baseline="0">
                <a:solidFill>
                  <a:schemeClr val="tx2"/>
                </a:solidFill>
                <a:latin typeface="+mj-lt"/>
                <a:ea typeface="+mj-ea"/>
                <a:cs typeface="+mj-cs"/>
              </a:defRPr>
            </a:lvl1pPr>
          </a:lstStyle>
          <a:p>
            <a:pPr algn="ctr" fontAlgn="auto">
              <a:spcAft>
                <a:spcPts val="0"/>
              </a:spcAft>
            </a:pPr>
            <a:r>
              <a:rPr lang="it-IT" altLang="it-IT" dirty="0"/>
              <a:t>International </a:t>
            </a:r>
            <a:r>
              <a:rPr lang="it-IT" altLang="it-IT" dirty="0" err="1"/>
              <a:t>organisms</a:t>
            </a:r>
            <a:r>
              <a:rPr lang="it-IT" altLang="it-IT" dirty="0"/>
              <a:t> and EU institutions: </a:t>
            </a:r>
            <a:r>
              <a:rPr lang="it-IT" altLang="it-IT" dirty="0" err="1"/>
              <a:t>interpreting</a:t>
            </a:r>
            <a:r>
              <a:rPr lang="it-IT" altLang="it-IT" dirty="0"/>
              <a:t> gender </a:t>
            </a:r>
            <a:r>
              <a:rPr lang="it-IT" altLang="it-IT" dirty="0" err="1"/>
              <a:t>equality</a:t>
            </a:r>
            <a:r>
              <a:rPr lang="it-IT" altLang="it-IT" dirty="0"/>
              <a:t> </a:t>
            </a:r>
          </a:p>
          <a:p>
            <a:pPr algn="ctr" fontAlgn="auto">
              <a:spcAft>
                <a:spcPts val="0"/>
              </a:spcAft>
            </a:pPr>
            <a:r>
              <a:rPr lang="it-IT" altLang="it-IT" b="1" dirty="0"/>
              <a:t>Part 2</a:t>
            </a:r>
          </a:p>
        </p:txBody>
      </p:sp>
    </p:spTree>
    <p:extLst>
      <p:ext uri="{BB962C8B-B14F-4D97-AF65-F5344CB8AC3E}">
        <p14:creationId xmlns:p14="http://schemas.microsoft.com/office/powerpoint/2010/main" val="2029661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1999: </a:t>
            </a:r>
            <a:r>
              <a:rPr lang="it-IT" dirty="0" err="1"/>
              <a:t>again</a:t>
            </a:r>
            <a:r>
              <a:rPr lang="it-IT" dirty="0"/>
              <a:t> </a:t>
            </a:r>
            <a:r>
              <a:rPr lang="it-IT" dirty="0" err="1"/>
              <a:t>disinterest</a:t>
            </a:r>
            <a:r>
              <a:rPr lang="it-IT" dirty="0"/>
              <a:t> of the media</a:t>
            </a:r>
          </a:p>
        </p:txBody>
      </p:sp>
      <p:sp>
        <p:nvSpPr>
          <p:cNvPr id="3" name="Segnaposto contenuto 2"/>
          <p:cNvSpPr>
            <a:spLocks noGrp="1"/>
          </p:cNvSpPr>
          <p:nvPr>
            <p:ph sz="quarter" idx="1"/>
          </p:nvPr>
        </p:nvSpPr>
        <p:spPr/>
        <p:txBody>
          <a:bodyPr/>
          <a:lstStyle/>
          <a:p>
            <a:r>
              <a:rPr lang="en-US" dirty="0"/>
              <a:t>The same happened in </a:t>
            </a:r>
            <a:r>
              <a:rPr lang="en-US" b="1" dirty="0">
                <a:solidFill>
                  <a:srgbClr val="FF0000"/>
                </a:solidFill>
              </a:rPr>
              <a:t>Paris, in 1999</a:t>
            </a:r>
            <a:r>
              <a:rPr lang="en-US" dirty="0"/>
              <a:t>: the declaration of Paris in order to reinforce the statements made in Athens and in Rome on the theme of equality was firmly incorporated into the solid principles of the European concept of democracy and into the system of representation.</a:t>
            </a:r>
          </a:p>
          <a:p>
            <a:endParaRPr lang="it-IT" dirty="0"/>
          </a:p>
          <a:p>
            <a:r>
              <a:rPr lang="it-IT" dirty="0">
                <a:solidFill>
                  <a:srgbClr val="FF0000"/>
                </a:solidFill>
              </a:rPr>
              <a:t>No media </a:t>
            </a:r>
            <a:r>
              <a:rPr lang="it-IT" dirty="0" err="1">
                <a:solidFill>
                  <a:srgbClr val="FF0000"/>
                </a:solidFill>
              </a:rPr>
              <a:t>covering</a:t>
            </a:r>
            <a:r>
              <a:rPr lang="it-IT" dirty="0">
                <a:solidFill>
                  <a:srgbClr val="FF0000"/>
                </a:solidFill>
              </a:rPr>
              <a:t> of </a:t>
            </a:r>
            <a:r>
              <a:rPr lang="it-IT" dirty="0" err="1">
                <a:solidFill>
                  <a:srgbClr val="FF0000"/>
                </a:solidFill>
              </a:rPr>
              <a:t>this</a:t>
            </a:r>
            <a:r>
              <a:rPr lang="it-IT" dirty="0">
                <a:solidFill>
                  <a:srgbClr val="FF0000"/>
                </a:solidFill>
              </a:rPr>
              <a:t> </a:t>
            </a:r>
            <a:r>
              <a:rPr lang="it-IT" dirty="0" err="1">
                <a:solidFill>
                  <a:srgbClr val="FF0000"/>
                </a:solidFill>
              </a:rPr>
              <a:t>important</a:t>
            </a:r>
            <a:r>
              <a:rPr lang="it-IT" dirty="0">
                <a:solidFill>
                  <a:srgbClr val="FF0000"/>
                </a:solidFill>
              </a:rPr>
              <a:t> </a:t>
            </a:r>
            <a:r>
              <a:rPr lang="it-IT" dirty="0" err="1">
                <a:solidFill>
                  <a:srgbClr val="FF0000"/>
                </a:solidFill>
              </a:rPr>
              <a:t>fact</a:t>
            </a:r>
            <a:endParaRPr lang="en-US" dirty="0">
              <a:solidFill>
                <a:srgbClr val="FF0000"/>
              </a:solidFill>
            </a:endParaRPr>
          </a:p>
        </p:txBody>
      </p:sp>
    </p:spTree>
    <p:extLst>
      <p:ext uri="{BB962C8B-B14F-4D97-AF65-F5344CB8AC3E}">
        <p14:creationId xmlns:p14="http://schemas.microsoft.com/office/powerpoint/2010/main" val="1394778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Lisbon</a:t>
            </a:r>
            <a:r>
              <a:rPr lang="it-IT" dirty="0"/>
              <a:t> </a:t>
            </a:r>
            <a:r>
              <a:rPr lang="it-IT" dirty="0" err="1"/>
              <a:t>strategy</a:t>
            </a:r>
            <a:r>
              <a:rPr lang="it-IT" dirty="0"/>
              <a:t> 2000-2006</a:t>
            </a:r>
          </a:p>
        </p:txBody>
      </p:sp>
      <p:sp>
        <p:nvSpPr>
          <p:cNvPr id="3" name="Segnaposto contenuto 2"/>
          <p:cNvSpPr>
            <a:spLocks noGrp="1"/>
          </p:cNvSpPr>
          <p:nvPr>
            <p:ph sz="quarter" idx="1"/>
          </p:nvPr>
        </p:nvSpPr>
        <p:spPr>
          <a:xfrm>
            <a:off x="457200" y="1828801"/>
            <a:ext cx="8229600" cy="1672208"/>
          </a:xfrm>
        </p:spPr>
        <p:txBody>
          <a:bodyPr/>
          <a:lstStyle/>
          <a:p>
            <a:r>
              <a:rPr lang="en-US" dirty="0"/>
              <a:t>All these statements were reaffirmed in the </a:t>
            </a:r>
            <a:r>
              <a:rPr lang="en-US" b="1" dirty="0"/>
              <a:t>Lisbon strategy</a:t>
            </a:r>
            <a:r>
              <a:rPr lang="en-US" dirty="0"/>
              <a:t> in the year 2000, highlighting </a:t>
            </a:r>
            <a:endParaRPr lang="it-IT" dirty="0"/>
          </a:p>
          <a:p>
            <a:endParaRPr lang="it-IT" dirty="0"/>
          </a:p>
        </p:txBody>
      </p:sp>
      <p:sp>
        <p:nvSpPr>
          <p:cNvPr id="4" name="CasellaDiTesto 3"/>
          <p:cNvSpPr txBox="1"/>
          <p:nvPr/>
        </p:nvSpPr>
        <p:spPr>
          <a:xfrm>
            <a:off x="647564" y="2852936"/>
            <a:ext cx="7848872" cy="2308324"/>
          </a:xfrm>
          <a:prstGeom prst="rect">
            <a:avLst/>
          </a:prstGeom>
          <a:solidFill>
            <a:schemeClr val="tx2">
              <a:lumMod val="10000"/>
              <a:lumOff val="90000"/>
            </a:schemeClr>
          </a:solidFill>
        </p:spPr>
        <p:txBody>
          <a:bodyPr wrap="square" rtlCol="0">
            <a:spAutoFit/>
          </a:bodyPr>
          <a:lstStyle/>
          <a:p>
            <a:r>
              <a:rPr lang="en-US" sz="2400" dirty="0"/>
              <a:t>“the need for women to participate equally at all levels of decision making  in view of the positive impact this would have had formulating  economic and social policies which were “sensitive to” and “aware of” gender equality, and fundamental for a global strategy of growth and competitiveness in the EU” </a:t>
            </a:r>
            <a:endParaRPr lang="it-IT" sz="2400" dirty="0"/>
          </a:p>
        </p:txBody>
      </p:sp>
    </p:spTree>
    <p:extLst>
      <p:ext uri="{BB962C8B-B14F-4D97-AF65-F5344CB8AC3E}">
        <p14:creationId xmlns:p14="http://schemas.microsoft.com/office/powerpoint/2010/main" val="2090798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2001: Eu </a:t>
            </a:r>
            <a:r>
              <a:rPr lang="it-IT" dirty="0" err="1"/>
              <a:t>Parliament</a:t>
            </a:r>
            <a:r>
              <a:rPr lang="it-IT" dirty="0"/>
              <a:t> </a:t>
            </a:r>
            <a:r>
              <a:rPr lang="it-IT" dirty="0" err="1"/>
              <a:t>resolution</a:t>
            </a:r>
            <a:endParaRPr lang="it-IT" dirty="0"/>
          </a:p>
        </p:txBody>
      </p:sp>
      <p:sp>
        <p:nvSpPr>
          <p:cNvPr id="3" name="Segnaposto contenuto 2"/>
          <p:cNvSpPr>
            <a:spLocks noGrp="1"/>
          </p:cNvSpPr>
          <p:nvPr>
            <p:ph sz="quarter" idx="1"/>
          </p:nvPr>
        </p:nvSpPr>
        <p:spPr>
          <a:xfrm>
            <a:off x="457200" y="1828801"/>
            <a:ext cx="8229600" cy="3760440"/>
          </a:xfrm>
        </p:spPr>
        <p:txBody>
          <a:bodyPr/>
          <a:lstStyle/>
          <a:p>
            <a:endParaRPr lang="en-US" dirty="0"/>
          </a:p>
          <a:p>
            <a:r>
              <a:rPr lang="en-US" dirty="0"/>
              <a:t>“Even though women make up at least half of the electorate in almost all countries and even though they have obtained the right to vote and hold public offices they continue to be seriously under-represented among candidates for public appointments and offices”.</a:t>
            </a:r>
            <a:endParaRPr lang="it-IT" dirty="0"/>
          </a:p>
          <a:p>
            <a:endParaRPr lang="it-IT" dirty="0"/>
          </a:p>
        </p:txBody>
      </p:sp>
      <p:sp>
        <p:nvSpPr>
          <p:cNvPr id="4" name="CasellaDiTesto 3"/>
          <p:cNvSpPr txBox="1"/>
          <p:nvPr/>
        </p:nvSpPr>
        <p:spPr>
          <a:xfrm>
            <a:off x="4283968" y="5877272"/>
            <a:ext cx="3940502" cy="523220"/>
          </a:xfrm>
          <a:prstGeom prst="rect">
            <a:avLst/>
          </a:prstGeom>
          <a:solidFill>
            <a:schemeClr val="tx2">
              <a:lumMod val="10000"/>
              <a:lumOff val="90000"/>
            </a:schemeClr>
          </a:solidFill>
        </p:spPr>
        <p:txBody>
          <a:bodyPr wrap="none" rtlCol="0">
            <a:spAutoFit/>
          </a:bodyPr>
          <a:lstStyle/>
          <a:p>
            <a:r>
              <a:rPr lang="it-IT" sz="2800" dirty="0">
                <a:solidFill>
                  <a:srgbClr val="FF0000"/>
                </a:solidFill>
              </a:rPr>
              <a:t> </a:t>
            </a:r>
            <a:r>
              <a:rPr lang="it-IT" sz="2800" dirty="0" err="1">
                <a:solidFill>
                  <a:srgbClr val="FF0000"/>
                </a:solidFill>
              </a:rPr>
              <a:t>words</a:t>
            </a:r>
            <a:r>
              <a:rPr lang="it-IT" sz="2800" dirty="0">
                <a:solidFill>
                  <a:srgbClr val="FF0000"/>
                </a:solidFill>
              </a:rPr>
              <a:t> </a:t>
            </a:r>
            <a:r>
              <a:rPr lang="it-IT" sz="2800" dirty="0" err="1">
                <a:solidFill>
                  <a:srgbClr val="FF0000"/>
                </a:solidFill>
              </a:rPr>
              <a:t>again</a:t>
            </a:r>
            <a:r>
              <a:rPr lang="it-IT" sz="2800" dirty="0">
                <a:solidFill>
                  <a:srgbClr val="FF0000"/>
                </a:solidFill>
              </a:rPr>
              <a:t> and </a:t>
            </a:r>
            <a:r>
              <a:rPr lang="it-IT" sz="2800" dirty="0" err="1">
                <a:solidFill>
                  <a:srgbClr val="FF0000"/>
                </a:solidFill>
              </a:rPr>
              <a:t>again</a:t>
            </a:r>
            <a:r>
              <a:rPr lang="it-IT" sz="2800" dirty="0">
                <a:solidFill>
                  <a:srgbClr val="FF0000"/>
                </a:solidFill>
              </a:rPr>
              <a:t>….</a:t>
            </a:r>
          </a:p>
        </p:txBody>
      </p:sp>
    </p:spTree>
    <p:extLst>
      <p:ext uri="{BB962C8B-B14F-4D97-AF65-F5344CB8AC3E}">
        <p14:creationId xmlns:p14="http://schemas.microsoft.com/office/powerpoint/2010/main" val="444162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dirty="0" err="1">
                <a:solidFill>
                  <a:srgbClr val="FF0000"/>
                </a:solidFill>
              </a:rPr>
              <a:t>Underrepresentation</a:t>
            </a:r>
            <a:r>
              <a:rPr lang="it-IT" sz="3200" dirty="0">
                <a:solidFill>
                  <a:srgbClr val="FF0000"/>
                </a:solidFill>
              </a:rPr>
              <a:t> of women </a:t>
            </a:r>
            <a:r>
              <a:rPr lang="it-IT" sz="3200" dirty="0" err="1">
                <a:solidFill>
                  <a:srgbClr val="FF0000"/>
                </a:solidFill>
              </a:rPr>
              <a:t>as</a:t>
            </a:r>
            <a:r>
              <a:rPr lang="it-IT" sz="3200" dirty="0">
                <a:solidFill>
                  <a:srgbClr val="FF0000"/>
                </a:solidFill>
              </a:rPr>
              <a:t> the </a:t>
            </a:r>
            <a:r>
              <a:rPr lang="it-IT" sz="3200" dirty="0" err="1">
                <a:solidFill>
                  <a:srgbClr val="FF0000"/>
                </a:solidFill>
              </a:rPr>
              <a:t>main</a:t>
            </a:r>
            <a:r>
              <a:rPr lang="it-IT" sz="3200" dirty="0">
                <a:solidFill>
                  <a:srgbClr val="FF0000"/>
                </a:solidFill>
              </a:rPr>
              <a:t> </a:t>
            </a:r>
            <a:r>
              <a:rPr lang="it-IT" sz="3200" dirty="0" err="1">
                <a:solidFill>
                  <a:srgbClr val="FF0000"/>
                </a:solidFill>
              </a:rPr>
              <a:t>problem</a:t>
            </a:r>
            <a:r>
              <a:rPr lang="it-IT" sz="3200" dirty="0">
                <a:solidFill>
                  <a:srgbClr val="FF0000"/>
                </a:solidFill>
              </a:rPr>
              <a:t>: </a:t>
            </a:r>
            <a:r>
              <a:rPr lang="it-IT" sz="3200" dirty="0" err="1">
                <a:solidFill>
                  <a:srgbClr val="FF0000"/>
                </a:solidFill>
              </a:rPr>
              <a:t>they</a:t>
            </a:r>
            <a:r>
              <a:rPr lang="it-IT" sz="3200" dirty="0">
                <a:solidFill>
                  <a:srgbClr val="FF0000"/>
                </a:solidFill>
              </a:rPr>
              <a:t> must be </a:t>
            </a:r>
            <a:r>
              <a:rPr lang="it-IT" sz="3200" dirty="0" err="1">
                <a:solidFill>
                  <a:srgbClr val="FF0000"/>
                </a:solidFill>
              </a:rPr>
              <a:t>at</a:t>
            </a:r>
            <a:r>
              <a:rPr lang="it-IT" sz="3200" dirty="0">
                <a:solidFill>
                  <a:srgbClr val="FF0000"/>
                </a:solidFill>
              </a:rPr>
              <a:t> </a:t>
            </a:r>
            <a:r>
              <a:rPr lang="it-IT" sz="3200" dirty="0" err="1">
                <a:solidFill>
                  <a:srgbClr val="FF0000"/>
                </a:solidFill>
              </a:rPr>
              <a:t>least</a:t>
            </a:r>
            <a:r>
              <a:rPr lang="it-IT" sz="3200" dirty="0">
                <a:solidFill>
                  <a:srgbClr val="FF0000"/>
                </a:solidFill>
              </a:rPr>
              <a:t> the 40%</a:t>
            </a:r>
          </a:p>
        </p:txBody>
      </p:sp>
      <p:sp>
        <p:nvSpPr>
          <p:cNvPr id="3" name="Segnaposto contenuto 2"/>
          <p:cNvSpPr>
            <a:spLocks noGrp="1"/>
          </p:cNvSpPr>
          <p:nvPr>
            <p:ph sz="quarter" idx="1"/>
          </p:nvPr>
        </p:nvSpPr>
        <p:spPr>
          <a:xfrm>
            <a:off x="612648" y="1600200"/>
            <a:ext cx="8153400" cy="3917032"/>
          </a:xfrm>
        </p:spPr>
        <p:txBody>
          <a:bodyPr/>
          <a:lstStyle/>
          <a:p>
            <a:r>
              <a:rPr lang="en-US" dirty="0"/>
              <a:t>According to the EU Parliament</a:t>
            </a:r>
            <a:r>
              <a:rPr lang="en-US" b="1" dirty="0">
                <a:solidFill>
                  <a:srgbClr val="C00000"/>
                </a:solidFill>
              </a:rPr>
              <a:t> 2001 </a:t>
            </a:r>
            <a:r>
              <a:rPr lang="en-US" dirty="0"/>
              <a:t>Resolution, under-representation constitutes a serious obstacle to the development of democracy within the EU. </a:t>
            </a:r>
          </a:p>
          <a:p>
            <a:endParaRPr lang="en-US" dirty="0"/>
          </a:p>
          <a:p>
            <a:r>
              <a:rPr lang="en-US" dirty="0"/>
              <a:t>Therefore governments were </a:t>
            </a:r>
            <a:r>
              <a:rPr lang="en-US" dirty="0">
                <a:solidFill>
                  <a:srgbClr val="FF0000"/>
                </a:solidFill>
              </a:rPr>
              <a:t>encouraged to promote fair and balanced gender representation and to ensure a 40% minimum participation of each sex. </a:t>
            </a:r>
            <a:endParaRPr lang="it-IT" dirty="0">
              <a:solidFill>
                <a:srgbClr val="FF0000"/>
              </a:solidFill>
            </a:endParaRPr>
          </a:p>
        </p:txBody>
      </p:sp>
      <p:sp>
        <p:nvSpPr>
          <p:cNvPr id="4" name="CasellaDiTesto 3"/>
          <p:cNvSpPr txBox="1"/>
          <p:nvPr/>
        </p:nvSpPr>
        <p:spPr>
          <a:xfrm>
            <a:off x="908847" y="5661248"/>
            <a:ext cx="7851893" cy="830997"/>
          </a:xfrm>
          <a:prstGeom prst="rect">
            <a:avLst/>
          </a:prstGeom>
          <a:solidFill>
            <a:schemeClr val="bg2">
              <a:lumMod val="75000"/>
            </a:schemeClr>
          </a:solidFill>
        </p:spPr>
        <p:txBody>
          <a:bodyPr wrap="none" rtlCol="0">
            <a:spAutoFit/>
          </a:bodyPr>
          <a:lstStyle/>
          <a:p>
            <a:r>
              <a:rPr lang="it-IT" sz="2400" b="1" dirty="0" err="1"/>
              <a:t>But</a:t>
            </a:r>
            <a:r>
              <a:rPr lang="it-IT" sz="2400" b="1" dirty="0"/>
              <a:t> </a:t>
            </a:r>
            <a:r>
              <a:rPr lang="it-IT" sz="2400" b="1" dirty="0" err="1"/>
              <a:t>still</a:t>
            </a:r>
            <a:r>
              <a:rPr lang="it-IT" sz="2400" b="1" dirty="0"/>
              <a:t> </a:t>
            </a:r>
            <a:r>
              <a:rPr lang="it-IT" sz="2400" b="1" dirty="0" err="1"/>
              <a:t>this</a:t>
            </a:r>
            <a:r>
              <a:rPr lang="it-IT" sz="2400" b="1" dirty="0"/>
              <a:t> </a:t>
            </a:r>
            <a:r>
              <a:rPr lang="it-IT" sz="2400" b="1" dirty="0" err="1"/>
              <a:t>is</a:t>
            </a:r>
            <a:r>
              <a:rPr lang="it-IT" sz="2400" b="1" dirty="0"/>
              <a:t> </a:t>
            </a:r>
            <a:r>
              <a:rPr lang="it-IT" sz="2400" b="1" dirty="0" err="1"/>
              <a:t>not</a:t>
            </a:r>
            <a:r>
              <a:rPr lang="it-IT" sz="2400" b="1" dirty="0"/>
              <a:t> the right way to address the </a:t>
            </a:r>
            <a:r>
              <a:rPr lang="it-IT" sz="2400" b="1" dirty="0" err="1"/>
              <a:t>problem</a:t>
            </a:r>
            <a:r>
              <a:rPr lang="it-IT" sz="2400" b="1" dirty="0"/>
              <a:t>… </a:t>
            </a:r>
          </a:p>
          <a:p>
            <a:r>
              <a:rPr lang="it-IT" sz="2400" b="1" dirty="0" err="1"/>
              <a:t>numbers</a:t>
            </a:r>
            <a:r>
              <a:rPr lang="it-IT" sz="2400" b="1" dirty="0"/>
              <a:t> are </a:t>
            </a:r>
            <a:r>
              <a:rPr lang="it-IT" sz="2400" b="1" dirty="0" err="1"/>
              <a:t>not</a:t>
            </a:r>
            <a:r>
              <a:rPr lang="it-IT" sz="2400" b="1" dirty="0"/>
              <a:t> always </a:t>
            </a:r>
            <a:r>
              <a:rPr lang="it-IT" sz="2400" b="1" dirty="0" err="1"/>
              <a:t>able</a:t>
            </a:r>
            <a:r>
              <a:rPr lang="it-IT" sz="2400" b="1" dirty="0"/>
              <a:t> to change </a:t>
            </a:r>
            <a:r>
              <a:rPr lang="it-IT" sz="2400" b="1" dirty="0" err="1"/>
              <a:t>politics</a:t>
            </a:r>
            <a:r>
              <a:rPr lang="it-IT" sz="2400" b="1" dirty="0"/>
              <a:t>…</a:t>
            </a:r>
            <a:endParaRPr lang="en-US" sz="2400" b="1" dirty="0"/>
          </a:p>
        </p:txBody>
      </p:sp>
    </p:spTree>
    <p:extLst>
      <p:ext uri="{BB962C8B-B14F-4D97-AF65-F5344CB8AC3E}">
        <p14:creationId xmlns:p14="http://schemas.microsoft.com/office/powerpoint/2010/main" val="3327534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Road </a:t>
            </a:r>
            <a:r>
              <a:rPr lang="it-IT" dirty="0" err="1"/>
              <a:t>Map</a:t>
            </a:r>
            <a:r>
              <a:rPr lang="it-IT" dirty="0"/>
              <a:t> </a:t>
            </a:r>
            <a:r>
              <a:rPr lang="it-IT" dirty="0" err="1"/>
              <a:t>principles</a:t>
            </a:r>
            <a:r>
              <a:rPr lang="it-IT" dirty="0"/>
              <a:t> in 2006…</a:t>
            </a:r>
          </a:p>
        </p:txBody>
      </p:sp>
      <p:sp>
        <p:nvSpPr>
          <p:cNvPr id="3" name="Segnaposto contenuto 2"/>
          <p:cNvSpPr>
            <a:spLocks noGrp="1"/>
          </p:cNvSpPr>
          <p:nvPr>
            <p:ph sz="quarter" idx="1"/>
          </p:nvPr>
        </p:nvSpPr>
        <p:spPr/>
        <p:txBody>
          <a:bodyPr/>
          <a:lstStyle/>
          <a:p>
            <a:r>
              <a:rPr lang="en-US" sz="2400" dirty="0"/>
              <a:t>The roadmap identifies five priorities where policies on gender should focus between 2006 and 2010:</a:t>
            </a:r>
          </a:p>
          <a:p>
            <a:pPr>
              <a:buNone/>
            </a:pPr>
            <a:endParaRPr lang="it-IT" sz="2400" dirty="0"/>
          </a:p>
          <a:p>
            <a:pPr lvl="0">
              <a:buFont typeface="+mj-lt"/>
              <a:buAutoNum type="arabicPeriod"/>
            </a:pPr>
            <a:r>
              <a:rPr lang="en-US" sz="2000" dirty="0">
                <a:solidFill>
                  <a:srgbClr val="FF0000"/>
                </a:solidFill>
              </a:rPr>
              <a:t>Achieving</a:t>
            </a:r>
            <a:r>
              <a:rPr lang="en-US" sz="2000" dirty="0"/>
              <a:t> equality of economic independence between men and women</a:t>
            </a:r>
            <a:endParaRPr lang="it-IT" sz="2000" dirty="0"/>
          </a:p>
          <a:p>
            <a:pPr lvl="0">
              <a:buFont typeface="+mj-lt"/>
              <a:buAutoNum type="arabicPeriod"/>
            </a:pPr>
            <a:r>
              <a:rPr lang="en-US" sz="2000" dirty="0">
                <a:solidFill>
                  <a:srgbClr val="FF0000"/>
                </a:solidFill>
              </a:rPr>
              <a:t>Improving </a:t>
            </a:r>
            <a:r>
              <a:rPr lang="en-US" sz="2000" dirty="0"/>
              <a:t>conditions required for reconciling work and private life</a:t>
            </a:r>
            <a:endParaRPr lang="it-IT" sz="2000" dirty="0"/>
          </a:p>
          <a:p>
            <a:pPr lvl="0">
              <a:buFont typeface="+mj-lt"/>
              <a:buAutoNum type="arabicPeriod"/>
            </a:pPr>
            <a:r>
              <a:rPr lang="en-US" sz="2000" dirty="0">
                <a:solidFill>
                  <a:srgbClr val="FF0000"/>
                </a:solidFill>
              </a:rPr>
              <a:t>Promoting </a:t>
            </a:r>
            <a:r>
              <a:rPr lang="en-US" sz="2000" dirty="0"/>
              <a:t>equality of male and female participation in the processes and places of decision making</a:t>
            </a:r>
            <a:endParaRPr lang="it-IT" sz="2000" dirty="0"/>
          </a:p>
          <a:p>
            <a:pPr lvl="0">
              <a:buFont typeface="+mj-lt"/>
              <a:buAutoNum type="arabicPeriod"/>
            </a:pPr>
            <a:r>
              <a:rPr lang="en-US" sz="2000" dirty="0">
                <a:solidFill>
                  <a:srgbClr val="FF0000"/>
                </a:solidFill>
              </a:rPr>
              <a:t>Eliminating </a:t>
            </a:r>
            <a:r>
              <a:rPr lang="en-US" sz="2000" dirty="0"/>
              <a:t>gender stereotypes commonly found in society</a:t>
            </a:r>
            <a:endParaRPr lang="it-IT" sz="2000" dirty="0"/>
          </a:p>
          <a:p>
            <a:pPr lvl="0">
              <a:buFont typeface="+mj-lt"/>
              <a:buAutoNum type="arabicPeriod"/>
            </a:pPr>
            <a:r>
              <a:rPr lang="en-US" sz="2000" dirty="0">
                <a:solidFill>
                  <a:srgbClr val="FF0000"/>
                </a:solidFill>
              </a:rPr>
              <a:t>Promoting</a:t>
            </a:r>
            <a:r>
              <a:rPr lang="en-US" sz="2000" dirty="0"/>
              <a:t> gender equality outside the EU </a:t>
            </a:r>
          </a:p>
          <a:p>
            <a:pPr lvl="0">
              <a:buFont typeface="+mj-lt"/>
              <a:buAutoNum type="arabicPeriod"/>
            </a:pPr>
            <a:endParaRPr lang="en-US" sz="2000" dirty="0"/>
          </a:p>
          <a:p>
            <a:pPr lvl="0" algn="r">
              <a:buFont typeface="+mj-lt"/>
              <a:buAutoNum type="arabicPeriod"/>
            </a:pPr>
            <a:r>
              <a:rPr lang="en-US" sz="2000" b="1" dirty="0">
                <a:solidFill>
                  <a:srgbClr val="C00000"/>
                </a:solidFill>
              </a:rPr>
              <a:t>In 2010 almost no goals achieved</a:t>
            </a:r>
          </a:p>
          <a:p>
            <a:pPr lvl="0">
              <a:buFont typeface="+mj-lt"/>
              <a:buAutoNum type="arabicPeriod"/>
            </a:pPr>
            <a:endParaRPr lang="en-US" sz="2000" dirty="0"/>
          </a:p>
          <a:p>
            <a:pPr lvl="0">
              <a:buFont typeface="+mj-lt"/>
              <a:buAutoNum type="arabicPeriod"/>
            </a:pPr>
            <a:endParaRPr lang="it-IT" sz="2000" dirty="0"/>
          </a:p>
          <a:p>
            <a:pPr marL="0" indent="0">
              <a:buNone/>
            </a:pPr>
            <a:endParaRPr lang="it-IT" dirty="0"/>
          </a:p>
        </p:txBody>
      </p:sp>
    </p:spTree>
    <p:extLst>
      <p:ext uri="{BB962C8B-B14F-4D97-AF65-F5344CB8AC3E}">
        <p14:creationId xmlns:p14="http://schemas.microsoft.com/office/powerpoint/2010/main" val="2092476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solidFill>
                  <a:srgbClr val="FF0000"/>
                </a:solidFill>
              </a:rPr>
              <a:t>2007 the </a:t>
            </a:r>
            <a:r>
              <a:rPr lang="it-IT" sz="3600" dirty="0" err="1">
                <a:solidFill>
                  <a:srgbClr val="FF0000"/>
                </a:solidFill>
              </a:rPr>
              <a:t>internatonal</a:t>
            </a:r>
            <a:r>
              <a:rPr lang="it-IT" sz="3600" dirty="0">
                <a:solidFill>
                  <a:srgbClr val="FF0000"/>
                </a:solidFill>
              </a:rPr>
              <a:t> </a:t>
            </a:r>
            <a:r>
              <a:rPr lang="it-IT" sz="3600" dirty="0" err="1">
                <a:solidFill>
                  <a:srgbClr val="FF0000"/>
                </a:solidFill>
              </a:rPr>
              <a:t>year</a:t>
            </a:r>
            <a:r>
              <a:rPr lang="it-IT" sz="3600" dirty="0">
                <a:solidFill>
                  <a:srgbClr val="FF0000"/>
                </a:solidFill>
              </a:rPr>
              <a:t> of </a:t>
            </a:r>
            <a:r>
              <a:rPr lang="it-IT" sz="3600" dirty="0" err="1">
                <a:solidFill>
                  <a:srgbClr val="FF0000"/>
                </a:solidFill>
              </a:rPr>
              <a:t>equal</a:t>
            </a:r>
            <a:r>
              <a:rPr lang="it-IT" sz="3600" dirty="0">
                <a:solidFill>
                  <a:srgbClr val="FF0000"/>
                </a:solidFill>
              </a:rPr>
              <a:t> opportunities</a:t>
            </a:r>
          </a:p>
        </p:txBody>
      </p:sp>
      <p:sp>
        <p:nvSpPr>
          <p:cNvPr id="3" name="Segnaposto contenuto 2"/>
          <p:cNvSpPr>
            <a:spLocks noGrp="1"/>
          </p:cNvSpPr>
          <p:nvPr>
            <p:ph sz="quarter" idx="1"/>
          </p:nvPr>
        </p:nvSpPr>
        <p:spPr/>
        <p:txBody>
          <a:bodyPr>
            <a:normAutofit fontScale="92500" lnSpcReduction="10000"/>
          </a:bodyPr>
          <a:lstStyle/>
          <a:p>
            <a:r>
              <a:rPr lang="en-US" sz="2400" dirty="0"/>
              <a:t>In 2007 the EU parliament approved the “</a:t>
            </a:r>
            <a:r>
              <a:rPr lang="en-US" sz="2400" b="1" dirty="0"/>
              <a:t>program for equality</a:t>
            </a:r>
            <a:r>
              <a:rPr lang="en-US" sz="2400" dirty="0"/>
              <a:t> between men and women 2006-2010” containing important points concerning political representation of men and women, taking into consideration that: </a:t>
            </a:r>
            <a:endParaRPr lang="it-IT" sz="2400" dirty="0"/>
          </a:p>
          <a:p>
            <a:endParaRPr lang="en-US" sz="2400" dirty="0"/>
          </a:p>
          <a:p>
            <a:r>
              <a:rPr lang="en-US" sz="2400" dirty="0"/>
              <a:t>“…women are 52% of the European population but are not proportionally represented in the seats of power as regards both access and participation; that the fair and equal representation of all members of society is an element of reinforcement of the governance; that there are various solutions offered at local levels in order to encourage and affirm women’s participation in the places where decisions are taken”…</a:t>
            </a:r>
          </a:p>
          <a:p>
            <a:pPr algn="r"/>
            <a:r>
              <a:rPr lang="it-IT" sz="2400" b="1" dirty="0">
                <a:solidFill>
                  <a:srgbClr val="C00000"/>
                </a:solidFill>
              </a:rPr>
              <a:t>Nothing happened</a:t>
            </a:r>
          </a:p>
          <a:p>
            <a:endParaRPr lang="it-IT" dirty="0"/>
          </a:p>
        </p:txBody>
      </p:sp>
    </p:spTree>
    <p:extLst>
      <p:ext uri="{BB962C8B-B14F-4D97-AF65-F5344CB8AC3E}">
        <p14:creationId xmlns:p14="http://schemas.microsoft.com/office/powerpoint/2010/main" val="1957897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2010 </a:t>
            </a:r>
            <a:r>
              <a:rPr lang="it-IT" dirty="0" err="1"/>
              <a:t>Another</a:t>
            </a:r>
            <a:r>
              <a:rPr lang="it-IT" dirty="0"/>
              <a:t> </a:t>
            </a:r>
            <a:r>
              <a:rPr lang="it-IT" dirty="0" err="1"/>
              <a:t>lost</a:t>
            </a:r>
            <a:r>
              <a:rPr lang="it-IT" dirty="0"/>
              <a:t> </a:t>
            </a:r>
            <a:r>
              <a:rPr lang="it-IT" dirty="0" err="1"/>
              <a:t>opportunity</a:t>
            </a:r>
            <a:r>
              <a:rPr lang="it-IT" dirty="0"/>
              <a:t>…</a:t>
            </a:r>
          </a:p>
        </p:txBody>
      </p:sp>
      <p:sp>
        <p:nvSpPr>
          <p:cNvPr id="3" name="Segnaposto contenuto 2"/>
          <p:cNvSpPr>
            <a:spLocks noGrp="1"/>
          </p:cNvSpPr>
          <p:nvPr>
            <p:ph sz="quarter" idx="1"/>
          </p:nvPr>
        </p:nvSpPr>
        <p:spPr>
          <a:xfrm>
            <a:off x="3995936" y="1700808"/>
            <a:ext cx="4770112" cy="3168352"/>
          </a:xfrm>
        </p:spPr>
        <p:txBody>
          <a:bodyPr>
            <a:normAutofit fontScale="85000" lnSpcReduction="10000"/>
          </a:bodyPr>
          <a:lstStyle/>
          <a:p>
            <a:pPr marL="0" indent="0" algn="ctr">
              <a:buNone/>
            </a:pPr>
            <a:endParaRPr lang="en-US" sz="1800" b="1" dirty="0">
              <a:solidFill>
                <a:srgbClr val="FF0000"/>
              </a:solidFill>
            </a:endParaRPr>
          </a:p>
          <a:p>
            <a:pPr marL="0" indent="0" algn="ctr">
              <a:buNone/>
            </a:pPr>
            <a:r>
              <a:rPr lang="en-US" sz="1800" b="1" dirty="0">
                <a:solidFill>
                  <a:srgbClr val="FF0000"/>
                </a:solidFill>
              </a:rPr>
              <a:t>2010 COMMUNICATION FROM THE EU COMMISSION </a:t>
            </a:r>
          </a:p>
          <a:p>
            <a:pPr marL="0" indent="0" algn="ctr">
              <a:buNone/>
            </a:pPr>
            <a:r>
              <a:rPr lang="en-US" sz="1800" dirty="0"/>
              <a:t>A Strengthened Commitment </a:t>
            </a:r>
          </a:p>
          <a:p>
            <a:pPr marL="0" indent="0" algn="ctr">
              <a:buNone/>
            </a:pPr>
            <a:r>
              <a:rPr lang="en-US" sz="1800" dirty="0"/>
              <a:t>to Equality between Women and Men </a:t>
            </a:r>
          </a:p>
          <a:p>
            <a:pPr marL="0" indent="0" algn="ctr">
              <a:buNone/>
            </a:pPr>
            <a:r>
              <a:rPr lang="en-US" sz="1800" dirty="0">
                <a:solidFill>
                  <a:srgbClr val="FF0000"/>
                </a:solidFill>
              </a:rPr>
              <a:t>A Women's Charter Declaration</a:t>
            </a:r>
            <a:r>
              <a:rPr lang="en-US" sz="1800" dirty="0"/>
              <a:t> by the European Commission on the occasion of the 2010 International Women's Day in commemoration of the 15th anniversary of the adoption of a Declaration and Platform for Action at the Beijing UN World Conference on Women and of the 30th anniversary of the UN Convention on the Elimination of All Forms of Discrimination against Women </a:t>
            </a:r>
          </a:p>
          <a:p>
            <a:pPr marL="0" indent="0" algn="ctr">
              <a:buNone/>
            </a:pPr>
            <a:r>
              <a:rPr lang="en-US" sz="1800" dirty="0">
                <a:hlinkClick r:id="rId3"/>
              </a:rPr>
              <a:t>http://aei.pitt.edu/45635/1/com2010_0078.pdf</a:t>
            </a:r>
            <a:endParaRPr lang="en-US" sz="1800" dirty="0"/>
          </a:p>
          <a:p>
            <a:pPr marL="0" indent="0" algn="ctr">
              <a:buNone/>
            </a:pPr>
            <a:endParaRPr lang="en-US" sz="3600" b="1" dirty="0"/>
          </a:p>
          <a:p>
            <a:pPr marL="0" indent="0" algn="ctr">
              <a:buNone/>
            </a:pPr>
            <a:endParaRPr lang="en-US" sz="2400" dirty="0">
              <a:solidFill>
                <a:srgbClr val="FF0000"/>
              </a:solidFill>
            </a:endParaRPr>
          </a:p>
        </p:txBody>
      </p:sp>
      <p:pic>
        <p:nvPicPr>
          <p:cNvPr id="4" name="Immagine 3"/>
          <p:cNvPicPr>
            <a:picLocks noChangeAspect="1"/>
          </p:cNvPicPr>
          <p:nvPr/>
        </p:nvPicPr>
        <p:blipFill rotWithShape="1">
          <a:blip r:embed="rId4"/>
          <a:srcRect l="30499" t="19975" r="20042" b="4277"/>
          <a:stretch/>
        </p:blipFill>
        <p:spPr>
          <a:xfrm>
            <a:off x="594196" y="1700808"/>
            <a:ext cx="2743154" cy="2851076"/>
          </a:xfrm>
          <a:prstGeom prst="rect">
            <a:avLst/>
          </a:prstGeom>
        </p:spPr>
      </p:pic>
      <p:sp>
        <p:nvSpPr>
          <p:cNvPr id="5" name="CasellaDiTesto 4"/>
          <p:cNvSpPr txBox="1"/>
          <p:nvPr/>
        </p:nvSpPr>
        <p:spPr>
          <a:xfrm>
            <a:off x="323528" y="4700477"/>
            <a:ext cx="3284491" cy="2031325"/>
          </a:xfrm>
          <a:prstGeom prst="rect">
            <a:avLst/>
          </a:prstGeom>
          <a:noFill/>
        </p:spPr>
        <p:txBody>
          <a:bodyPr wrap="square" rtlCol="0">
            <a:spAutoFit/>
          </a:bodyPr>
          <a:lstStyle/>
          <a:p>
            <a:pPr marL="0" indent="0" algn="ctr">
              <a:buNone/>
            </a:pPr>
            <a:r>
              <a:rPr lang="en-US" b="1" dirty="0">
                <a:solidFill>
                  <a:schemeClr val="tx2"/>
                </a:solidFill>
              </a:rPr>
              <a:t>The European Charter for Equality </a:t>
            </a:r>
            <a:r>
              <a:rPr lang="en-US" b="1" dirty="0" err="1">
                <a:solidFill>
                  <a:schemeClr val="tx2"/>
                </a:solidFill>
              </a:rPr>
              <a:t>fo</a:t>
            </a:r>
            <a:r>
              <a:rPr lang="en-US" b="1" dirty="0">
                <a:solidFill>
                  <a:schemeClr val="tx2"/>
                </a:solidFill>
              </a:rPr>
              <a:t> women and men in the public space</a:t>
            </a:r>
          </a:p>
          <a:p>
            <a:pPr marL="0" indent="0" algn="ctr">
              <a:buNone/>
            </a:pPr>
            <a:endParaRPr lang="en-US" b="1" dirty="0"/>
          </a:p>
          <a:p>
            <a:pPr marL="0" indent="0" algn="ctr">
              <a:buNone/>
            </a:pPr>
            <a:r>
              <a:rPr lang="en-US" b="1" dirty="0"/>
              <a:t>http://www.ccre.org/docs/charte_egalite_en.pdf</a:t>
            </a:r>
          </a:p>
          <a:p>
            <a:pPr marL="0" indent="0" algn="ctr">
              <a:buNone/>
            </a:pPr>
            <a:endParaRPr lang="en-US" b="1" dirty="0">
              <a:solidFill>
                <a:srgbClr val="FF0000"/>
              </a:solidFill>
            </a:endParaRPr>
          </a:p>
        </p:txBody>
      </p:sp>
    </p:spTree>
    <p:extLst>
      <p:ext uri="{BB962C8B-B14F-4D97-AF65-F5344CB8AC3E}">
        <p14:creationId xmlns:p14="http://schemas.microsoft.com/office/powerpoint/2010/main" val="692402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1BE6AF-CDE5-44F0-B5BF-239A2A3E58B9}"/>
              </a:ext>
            </a:extLst>
          </p:cNvPr>
          <p:cNvSpPr>
            <a:spLocks noGrp="1"/>
          </p:cNvSpPr>
          <p:nvPr>
            <p:ph type="title"/>
          </p:nvPr>
        </p:nvSpPr>
        <p:spPr/>
        <p:txBody>
          <a:bodyPr/>
          <a:lstStyle/>
          <a:p>
            <a:r>
              <a:rPr lang="it-IT" dirty="0" err="1"/>
              <a:t>Unknown</a:t>
            </a:r>
            <a:r>
              <a:rPr lang="it-IT" dirty="0"/>
              <a:t> </a:t>
            </a:r>
            <a:r>
              <a:rPr lang="it-IT" dirty="0" err="1"/>
              <a:t>documents</a:t>
            </a:r>
            <a:r>
              <a:rPr lang="it-IT" dirty="0"/>
              <a:t> </a:t>
            </a:r>
          </a:p>
        </p:txBody>
      </p:sp>
      <p:sp>
        <p:nvSpPr>
          <p:cNvPr id="3" name="Segnaposto numero diapositiva 2">
            <a:extLst>
              <a:ext uri="{FF2B5EF4-FFF2-40B4-BE49-F238E27FC236}">
                <a16:creationId xmlns:a16="http://schemas.microsoft.com/office/drawing/2014/main" id="{CA480FFA-2C28-4FB5-84DC-069383DD7C4F}"/>
              </a:ext>
            </a:extLst>
          </p:cNvPr>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17</a:t>
            </a:fld>
            <a:endParaRPr lang="it-IT"/>
          </a:p>
        </p:txBody>
      </p:sp>
      <p:sp>
        <p:nvSpPr>
          <p:cNvPr id="5" name="Segnaposto contenuto 4">
            <a:extLst>
              <a:ext uri="{FF2B5EF4-FFF2-40B4-BE49-F238E27FC236}">
                <a16:creationId xmlns:a16="http://schemas.microsoft.com/office/drawing/2014/main" id="{B7DBB5CB-75FB-4598-AD7E-C5BBA02B05AA}"/>
              </a:ext>
            </a:extLst>
          </p:cNvPr>
          <p:cNvSpPr txBox="1">
            <a:spLocks noGrp="1"/>
          </p:cNvSpPr>
          <p:nvPr>
            <p:ph sz="quarter" idx="1"/>
          </p:nvPr>
        </p:nvSpPr>
        <p:spPr>
          <a:xfrm>
            <a:off x="612775" y="1600200"/>
            <a:ext cx="8153400" cy="3349635"/>
          </a:xfrm>
          <a:prstGeom prst="rect">
            <a:avLst/>
          </a:prstGeom>
          <a:solidFill>
            <a:schemeClr val="accent4">
              <a:lumMod val="40000"/>
              <a:lumOff val="60000"/>
            </a:schemeClr>
          </a:solidFill>
        </p:spPr>
        <p:txBody>
          <a:bodyPr wrap="square" rtlCol="0">
            <a:spAutoFit/>
          </a:bodyPr>
          <a:lstStyle/>
          <a:p>
            <a:pPr marL="0" indent="0" algn="ctr">
              <a:buNone/>
            </a:pPr>
            <a:r>
              <a:rPr lang="en-US" sz="4000" b="1" dirty="0">
                <a:solidFill>
                  <a:srgbClr val="FF0000"/>
                </a:solidFill>
              </a:rPr>
              <a:t>All these documents were Completely </a:t>
            </a:r>
            <a:r>
              <a:rPr lang="en-US" sz="4000" b="1" dirty="0" err="1">
                <a:solidFill>
                  <a:srgbClr val="FF0000"/>
                </a:solidFill>
              </a:rPr>
              <a:t>unkown</a:t>
            </a:r>
            <a:r>
              <a:rPr lang="en-US" sz="4000" b="1" dirty="0">
                <a:solidFill>
                  <a:srgbClr val="FF0000"/>
                </a:solidFill>
              </a:rPr>
              <a:t> </a:t>
            </a:r>
          </a:p>
          <a:p>
            <a:pPr marL="0" indent="0" algn="ctr">
              <a:buNone/>
            </a:pPr>
            <a:r>
              <a:rPr lang="en-US" sz="4000" b="1" dirty="0">
                <a:solidFill>
                  <a:srgbClr val="FF0000"/>
                </a:solidFill>
              </a:rPr>
              <a:t>And ignored by most of the national media, </a:t>
            </a:r>
          </a:p>
          <a:p>
            <a:pPr marL="0" indent="0" algn="ctr">
              <a:buNone/>
            </a:pPr>
            <a:r>
              <a:rPr lang="en-US" sz="4000" b="1" dirty="0" err="1">
                <a:solidFill>
                  <a:srgbClr val="FF0000"/>
                </a:solidFill>
              </a:rPr>
              <a:t>expecially</a:t>
            </a:r>
            <a:r>
              <a:rPr lang="en-US" sz="4000" b="1" dirty="0">
                <a:solidFill>
                  <a:srgbClr val="FF0000"/>
                </a:solidFill>
              </a:rPr>
              <a:t> Italian.</a:t>
            </a:r>
          </a:p>
        </p:txBody>
      </p:sp>
    </p:spTree>
    <p:extLst>
      <p:ext uri="{BB962C8B-B14F-4D97-AF65-F5344CB8AC3E}">
        <p14:creationId xmlns:p14="http://schemas.microsoft.com/office/powerpoint/2010/main" val="2739880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620688"/>
            <a:ext cx="8229600" cy="767680"/>
          </a:xfrm>
        </p:spPr>
        <p:txBody>
          <a:bodyPr/>
          <a:lstStyle/>
          <a:p>
            <a:r>
              <a:rPr lang="it-IT" sz="3200" dirty="0" err="1">
                <a:solidFill>
                  <a:srgbClr val="FF0000"/>
                </a:solidFill>
              </a:rPr>
              <a:t>Mid</a:t>
            </a:r>
            <a:r>
              <a:rPr lang="it-IT" sz="3200" dirty="0">
                <a:solidFill>
                  <a:srgbClr val="FF0000"/>
                </a:solidFill>
              </a:rPr>
              <a:t> </a:t>
            </a:r>
            <a:r>
              <a:rPr lang="it-IT" sz="3200" dirty="0" err="1">
                <a:solidFill>
                  <a:srgbClr val="FF0000"/>
                </a:solidFill>
              </a:rPr>
              <a:t>term</a:t>
            </a:r>
            <a:r>
              <a:rPr lang="it-IT" sz="3200" dirty="0">
                <a:solidFill>
                  <a:srgbClr val="FF0000"/>
                </a:solidFill>
              </a:rPr>
              <a:t> </a:t>
            </a:r>
            <a:r>
              <a:rPr lang="it-IT" sz="3200" dirty="0" err="1">
                <a:solidFill>
                  <a:srgbClr val="FF0000"/>
                </a:solidFill>
              </a:rPr>
              <a:t>review</a:t>
            </a:r>
            <a:r>
              <a:rPr lang="it-IT" sz="3200" dirty="0">
                <a:solidFill>
                  <a:srgbClr val="FF0000"/>
                </a:solidFill>
              </a:rPr>
              <a:t> </a:t>
            </a:r>
            <a:r>
              <a:rPr lang="it-IT" sz="3200" dirty="0" err="1">
                <a:solidFill>
                  <a:srgbClr val="FF0000"/>
                </a:solidFill>
              </a:rPr>
              <a:t>strategy</a:t>
            </a:r>
            <a:r>
              <a:rPr lang="it-IT" sz="3200" dirty="0">
                <a:solidFill>
                  <a:srgbClr val="FF0000"/>
                </a:solidFill>
              </a:rPr>
              <a:t> 2010-2015</a:t>
            </a:r>
          </a:p>
        </p:txBody>
      </p:sp>
      <p:sp>
        <p:nvSpPr>
          <p:cNvPr id="3" name="Segnaposto contenuto 2"/>
          <p:cNvSpPr>
            <a:spLocks noGrp="1"/>
          </p:cNvSpPr>
          <p:nvPr>
            <p:ph sz="quarter" idx="1"/>
          </p:nvPr>
        </p:nvSpPr>
        <p:spPr/>
        <p:txBody>
          <a:bodyPr/>
          <a:lstStyle/>
          <a:p>
            <a:r>
              <a:rPr lang="it-IT" dirty="0"/>
              <a:t>In 2010 </a:t>
            </a:r>
            <a:r>
              <a:rPr lang="it-IT" dirty="0" err="1"/>
              <a:t>after</a:t>
            </a:r>
            <a:r>
              <a:rPr lang="it-IT" dirty="0"/>
              <a:t> the </a:t>
            </a:r>
            <a:r>
              <a:rPr lang="it-IT" dirty="0" err="1"/>
              <a:t>failure</a:t>
            </a:r>
            <a:r>
              <a:rPr lang="it-IT" dirty="0"/>
              <a:t> of </a:t>
            </a:r>
            <a:r>
              <a:rPr lang="it-IT" dirty="0" err="1"/>
              <a:t>most</a:t>
            </a:r>
            <a:r>
              <a:rPr lang="it-IT" dirty="0"/>
              <a:t> of the Road </a:t>
            </a:r>
            <a:r>
              <a:rPr lang="it-IT" dirty="0" err="1"/>
              <a:t>map’s</a:t>
            </a:r>
            <a:r>
              <a:rPr lang="it-IT" dirty="0"/>
              <a:t> </a:t>
            </a:r>
            <a:r>
              <a:rPr lang="it-IT" dirty="0" err="1"/>
              <a:t>commitments</a:t>
            </a:r>
            <a:r>
              <a:rPr lang="it-IT" dirty="0"/>
              <a:t>, a </a:t>
            </a:r>
            <a:r>
              <a:rPr lang="it-IT" dirty="0" err="1"/>
              <a:t>review</a:t>
            </a:r>
            <a:r>
              <a:rPr lang="it-IT" dirty="0"/>
              <a:t> </a:t>
            </a:r>
            <a:r>
              <a:rPr lang="it-IT" dirty="0" err="1"/>
              <a:t>strategy</a:t>
            </a:r>
            <a:r>
              <a:rPr lang="it-IT" dirty="0"/>
              <a:t> </a:t>
            </a:r>
            <a:r>
              <a:rPr lang="it-IT" dirty="0" err="1"/>
              <a:t>was</a:t>
            </a:r>
            <a:r>
              <a:rPr lang="it-IT" dirty="0"/>
              <a:t> put in </a:t>
            </a:r>
            <a:r>
              <a:rPr lang="it-IT" dirty="0" err="1"/>
              <a:t>place</a:t>
            </a:r>
            <a:endParaRPr lang="it-IT" dirty="0"/>
          </a:p>
          <a:p>
            <a:r>
              <a:rPr lang="it-IT" dirty="0">
                <a:hlinkClick r:id="rId2"/>
              </a:rPr>
              <a:t>http://ec.europa.eu/justice/gender-equality/files/strategy_women_men/131011_mid_term_review_en.pdf</a:t>
            </a:r>
            <a:endParaRPr lang="it-IT" dirty="0"/>
          </a:p>
          <a:p>
            <a:endParaRPr lang="it-IT" dirty="0"/>
          </a:p>
          <a:p>
            <a:pPr algn="r"/>
            <a:r>
              <a:rPr lang="it-IT" dirty="0" err="1">
                <a:solidFill>
                  <a:srgbClr val="FF0000"/>
                </a:solidFill>
              </a:rPr>
              <a:t>But</a:t>
            </a:r>
            <a:r>
              <a:rPr lang="it-IT" dirty="0">
                <a:solidFill>
                  <a:srgbClr val="FF0000"/>
                </a:solidFill>
              </a:rPr>
              <a:t> with no </a:t>
            </a:r>
            <a:r>
              <a:rPr lang="it-IT" dirty="0" err="1">
                <a:solidFill>
                  <a:srgbClr val="FF0000"/>
                </a:solidFill>
              </a:rPr>
              <a:t>result</a:t>
            </a:r>
            <a:r>
              <a:rPr lang="it-IT" dirty="0">
                <a:solidFill>
                  <a:srgbClr val="FF0000"/>
                </a:solidFill>
              </a:rPr>
              <a:t> </a:t>
            </a:r>
            <a:r>
              <a:rPr lang="it-IT" dirty="0" err="1">
                <a:solidFill>
                  <a:srgbClr val="FF0000"/>
                </a:solidFill>
              </a:rPr>
              <a:t>as</a:t>
            </a:r>
            <a:r>
              <a:rPr lang="it-IT" dirty="0">
                <a:solidFill>
                  <a:srgbClr val="FF0000"/>
                </a:solidFill>
              </a:rPr>
              <a:t> </a:t>
            </a:r>
            <a:r>
              <a:rPr lang="it-IT" dirty="0" err="1">
                <a:solidFill>
                  <a:srgbClr val="FF0000"/>
                </a:solidFill>
              </a:rPr>
              <a:t>well</a:t>
            </a:r>
            <a:r>
              <a:rPr lang="it-IT" dirty="0">
                <a:solidFill>
                  <a:srgbClr val="FF0000"/>
                </a:solidFill>
              </a:rPr>
              <a:t>…</a:t>
            </a:r>
          </a:p>
        </p:txBody>
      </p:sp>
    </p:spTree>
    <p:extLst>
      <p:ext uri="{BB962C8B-B14F-4D97-AF65-F5344CB8AC3E}">
        <p14:creationId xmlns:p14="http://schemas.microsoft.com/office/powerpoint/2010/main" val="324144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a:t>
            </a:r>
            <a:r>
              <a:rPr lang="it-IT" sz="3200" dirty="0" err="1">
                <a:solidFill>
                  <a:srgbClr val="FF0000"/>
                </a:solidFill>
              </a:rPr>
              <a:t>almost</a:t>
            </a:r>
            <a:r>
              <a:rPr lang="it-IT" sz="3200" dirty="0">
                <a:solidFill>
                  <a:srgbClr val="FF0000"/>
                </a:solidFill>
              </a:rPr>
              <a:t> none of the </a:t>
            </a:r>
            <a:r>
              <a:rPr lang="it-IT" sz="3200" dirty="0" err="1">
                <a:solidFill>
                  <a:srgbClr val="FF0000"/>
                </a:solidFill>
              </a:rPr>
              <a:t>principles</a:t>
            </a:r>
            <a:r>
              <a:rPr lang="it-IT" sz="3200" dirty="0">
                <a:solidFill>
                  <a:srgbClr val="FF0000"/>
                </a:solidFill>
              </a:rPr>
              <a:t> of the Eu </a:t>
            </a:r>
            <a:r>
              <a:rPr lang="it-IT" sz="3200" dirty="0" err="1">
                <a:solidFill>
                  <a:srgbClr val="FF0000"/>
                </a:solidFill>
              </a:rPr>
              <a:t>documents</a:t>
            </a:r>
            <a:r>
              <a:rPr lang="it-IT" sz="3200" dirty="0">
                <a:solidFill>
                  <a:srgbClr val="FF0000"/>
                </a:solidFill>
              </a:rPr>
              <a:t> </a:t>
            </a:r>
            <a:br>
              <a:rPr lang="it-IT" sz="3200" dirty="0">
                <a:solidFill>
                  <a:srgbClr val="FF0000"/>
                </a:solidFill>
              </a:rPr>
            </a:br>
            <a:r>
              <a:rPr lang="it-IT" sz="3200" dirty="0" err="1">
                <a:solidFill>
                  <a:srgbClr val="FF0000"/>
                </a:solidFill>
              </a:rPr>
              <a:t>have</a:t>
            </a:r>
            <a:r>
              <a:rPr lang="it-IT" sz="3200" dirty="0">
                <a:solidFill>
                  <a:srgbClr val="FF0000"/>
                </a:solidFill>
              </a:rPr>
              <a:t> </a:t>
            </a:r>
            <a:r>
              <a:rPr lang="it-IT" sz="3200" dirty="0" err="1">
                <a:solidFill>
                  <a:srgbClr val="FF0000"/>
                </a:solidFill>
              </a:rPr>
              <a:t>been</a:t>
            </a:r>
            <a:r>
              <a:rPr lang="it-IT" sz="3200" dirty="0">
                <a:solidFill>
                  <a:srgbClr val="FF0000"/>
                </a:solidFill>
              </a:rPr>
              <a:t> </a:t>
            </a:r>
            <a:r>
              <a:rPr lang="it-IT" sz="3200" dirty="0" err="1">
                <a:solidFill>
                  <a:srgbClr val="FF0000"/>
                </a:solidFill>
              </a:rPr>
              <a:t>achieved</a:t>
            </a:r>
            <a:r>
              <a:rPr lang="it-IT" sz="3200" dirty="0">
                <a:solidFill>
                  <a:srgbClr val="FF0000"/>
                </a:solidFill>
              </a:rPr>
              <a:t> in 2020…</a:t>
            </a:r>
          </a:p>
        </p:txBody>
      </p:sp>
      <p:sp>
        <p:nvSpPr>
          <p:cNvPr id="3" name="Segnaposto contenuto 2"/>
          <p:cNvSpPr>
            <a:spLocks noGrp="1"/>
          </p:cNvSpPr>
          <p:nvPr>
            <p:ph sz="quarter" idx="1"/>
          </p:nvPr>
        </p:nvSpPr>
        <p:spPr/>
        <p:txBody>
          <a:bodyPr/>
          <a:lstStyle/>
          <a:p>
            <a:endParaRPr lang="en-US" dirty="0"/>
          </a:p>
          <a:p>
            <a:r>
              <a:rPr lang="en-US" dirty="0"/>
              <a:t>Even without the support of the statistical data, we can easily see in our daily lives that </a:t>
            </a:r>
          </a:p>
          <a:p>
            <a:endParaRPr lang="en-US" dirty="0">
              <a:solidFill>
                <a:srgbClr val="FF0000"/>
              </a:solidFill>
            </a:endParaRPr>
          </a:p>
          <a:p>
            <a:r>
              <a:rPr lang="en-US" dirty="0">
                <a:solidFill>
                  <a:srgbClr val="FF0000"/>
                </a:solidFill>
              </a:rPr>
              <a:t>All these statements are still very far from being achieved in almost all the European and non European countries</a:t>
            </a:r>
            <a:r>
              <a:rPr lang="en-US" dirty="0"/>
              <a:t>. </a:t>
            </a:r>
            <a:endParaRPr lang="it-IT" dirty="0"/>
          </a:p>
          <a:p>
            <a:endParaRPr lang="it-IT" dirty="0"/>
          </a:p>
        </p:txBody>
      </p:sp>
    </p:spTree>
    <p:extLst>
      <p:ext uri="{BB962C8B-B14F-4D97-AF65-F5344CB8AC3E}">
        <p14:creationId xmlns:p14="http://schemas.microsoft.com/office/powerpoint/2010/main" val="249567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normAutofit fontScale="90000"/>
          </a:bodyPr>
          <a:lstStyle/>
          <a:p>
            <a:pPr algn="ctr"/>
            <a:r>
              <a:rPr lang="it-IT" altLang="it-IT" sz="3200" b="1" dirty="0"/>
              <a:t>ANALYZING THE institutional CONTEXT  </a:t>
            </a:r>
            <a:br>
              <a:rPr lang="it-IT" altLang="it-IT" sz="3200" b="1" dirty="0"/>
            </a:br>
            <a:r>
              <a:rPr lang="it-IT" altLang="it-IT" sz="3200" b="1" dirty="0"/>
              <a:t>the </a:t>
            </a:r>
            <a:r>
              <a:rPr lang="it-IT" altLang="it-IT" sz="3200" b="1" dirty="0" err="1"/>
              <a:t>problem</a:t>
            </a:r>
            <a:r>
              <a:rPr lang="it-IT" altLang="it-IT" sz="3200" b="1" dirty="0"/>
              <a:t> of </a:t>
            </a:r>
            <a:r>
              <a:rPr lang="it-IT" altLang="it-IT" sz="3200" b="1" dirty="0" err="1"/>
              <a:t>numbers</a:t>
            </a:r>
            <a:endParaRPr lang="it-IT" altLang="it-IT" sz="3200" b="1" dirty="0"/>
          </a:p>
        </p:txBody>
      </p:sp>
      <p:sp>
        <p:nvSpPr>
          <p:cNvPr id="9219" name="Segnaposto contenuto 2"/>
          <p:cNvSpPr>
            <a:spLocks noGrp="1"/>
          </p:cNvSpPr>
          <p:nvPr>
            <p:ph sz="quarter" idx="1"/>
          </p:nvPr>
        </p:nvSpPr>
        <p:spPr>
          <a:xfrm>
            <a:off x="179512" y="1600200"/>
            <a:ext cx="8586536" cy="4997152"/>
          </a:xfrm>
        </p:spPr>
        <p:txBody>
          <a:bodyPr>
            <a:noAutofit/>
          </a:bodyPr>
          <a:lstStyle/>
          <a:p>
            <a:pPr marL="0" indent="0">
              <a:buNone/>
            </a:pPr>
            <a:r>
              <a:rPr lang="en-US" altLang="it-IT" sz="2000" b="1" dirty="0"/>
              <a:t>Since the beginning, the main concern of the International institutions </a:t>
            </a:r>
          </a:p>
          <a:p>
            <a:pPr marL="0" indent="0">
              <a:buNone/>
            </a:pPr>
            <a:r>
              <a:rPr lang="en-US" altLang="it-IT" sz="2000" b="1" dirty="0"/>
              <a:t>has been on the “number”-</a:t>
            </a:r>
          </a:p>
          <a:p>
            <a:pPr marL="0" indent="0">
              <a:buNone/>
            </a:pPr>
            <a:r>
              <a:rPr lang="en-US" altLang="it-IT" sz="2000" b="1" dirty="0"/>
              <a:t>the number of women </a:t>
            </a:r>
            <a:r>
              <a:rPr lang="en-US" altLang="it-IT" sz="2000" b="1" dirty="0">
                <a:highlight>
                  <a:srgbClr val="FFFF00"/>
                </a:highlight>
              </a:rPr>
              <a:t>in the public space, </a:t>
            </a:r>
          </a:p>
          <a:p>
            <a:pPr marL="0" indent="0">
              <a:buNone/>
            </a:pPr>
            <a:r>
              <a:rPr lang="en-US" altLang="it-IT" sz="2000" b="1" dirty="0"/>
              <a:t>in the </a:t>
            </a:r>
            <a:r>
              <a:rPr lang="en-US" altLang="it-IT" sz="2000" b="1" dirty="0">
                <a:highlight>
                  <a:srgbClr val="FFFF00"/>
                </a:highlight>
              </a:rPr>
              <a:t>decision making bodies</a:t>
            </a:r>
            <a:r>
              <a:rPr lang="en-US" altLang="it-IT" sz="2000" b="1" dirty="0"/>
              <a:t>,</a:t>
            </a:r>
          </a:p>
          <a:p>
            <a:pPr marL="0" indent="0">
              <a:buNone/>
            </a:pPr>
            <a:r>
              <a:rPr lang="en-US" altLang="it-IT" sz="2000" b="1" dirty="0"/>
              <a:t> in </a:t>
            </a:r>
            <a:r>
              <a:rPr lang="en-US" altLang="it-IT" sz="2000" b="1" dirty="0">
                <a:highlight>
                  <a:srgbClr val="FFFF00"/>
                </a:highlight>
              </a:rPr>
              <a:t>politics</a:t>
            </a:r>
            <a:r>
              <a:rPr lang="en-US" altLang="it-IT" sz="2000" b="1" dirty="0"/>
              <a:t>,</a:t>
            </a:r>
          </a:p>
          <a:p>
            <a:pPr marL="0" indent="0">
              <a:buNone/>
            </a:pPr>
            <a:r>
              <a:rPr lang="en-US" altLang="it-IT" sz="2000" b="1" dirty="0"/>
              <a:t> in labor market- </a:t>
            </a:r>
          </a:p>
          <a:p>
            <a:pPr marL="0" indent="0">
              <a:buNone/>
            </a:pPr>
            <a:r>
              <a:rPr lang="en-US" altLang="it-IT" sz="2000" b="1" dirty="0"/>
              <a:t>Since the beginning (with a peak in the </a:t>
            </a:r>
            <a:r>
              <a:rPr lang="en-US" altLang="it-IT" sz="2000" b="1" dirty="0" err="1"/>
              <a:t>Ninetines</a:t>
            </a:r>
            <a:r>
              <a:rPr lang="en-US" altLang="it-IT" sz="2000" b="1" dirty="0"/>
              <a:t>) almost all policies of the Eu and of many other international institutions have been devoted at </a:t>
            </a:r>
            <a:r>
              <a:rPr lang="en-US" altLang="it-IT" sz="2000" b="1" dirty="0">
                <a:highlight>
                  <a:srgbClr val="FFFF00"/>
                </a:highlight>
              </a:rPr>
              <a:t>including women into the picture, balancing the number of women and men.</a:t>
            </a:r>
          </a:p>
          <a:p>
            <a:pPr marL="0" indent="0">
              <a:buNone/>
            </a:pPr>
            <a:r>
              <a:rPr lang="en-US" altLang="it-IT" sz="2000" b="1" dirty="0"/>
              <a:t>How: using specific measure like quotas and affirmative actions</a:t>
            </a:r>
          </a:p>
          <a:p>
            <a:pPr marL="0" indent="0">
              <a:buNone/>
            </a:pPr>
            <a:r>
              <a:rPr lang="en-US" altLang="it-IT" sz="2000" b="1" dirty="0"/>
              <a:t>Convincing women that their main  target was to be equal to men, that taking the leadership as men usually do and </a:t>
            </a:r>
            <a:r>
              <a:rPr lang="en-US" altLang="it-IT" sz="2000" b="1" dirty="0">
                <a:highlight>
                  <a:srgbClr val="FFFF00"/>
                </a:highlight>
              </a:rPr>
              <a:t>breaking the glass ceiling  </a:t>
            </a:r>
            <a:r>
              <a:rPr lang="en-US" altLang="it-IT" sz="2000" b="1" dirty="0"/>
              <a:t>was their ultimate goal and the ultimate goal also of all policies…</a:t>
            </a:r>
          </a:p>
          <a:p>
            <a:pPr marL="0" indent="0">
              <a:buNone/>
            </a:pPr>
            <a:endParaRPr lang="en-US" altLang="it-IT" sz="2000" dirty="0">
              <a:effectLst>
                <a:outerShdw blurRad="38100" dist="38100" dir="2700000" algn="tl">
                  <a:srgbClr val="000000">
                    <a:alpha val="43137"/>
                  </a:srgbClr>
                </a:outerShdw>
              </a:effectLst>
            </a:endParaRPr>
          </a:p>
          <a:p>
            <a:pPr marL="0" indent="0">
              <a:buNone/>
            </a:pPr>
            <a:endParaRPr lang="it-IT" alt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20</a:t>
            </a:fld>
            <a:endParaRPr lang="it-IT"/>
          </a:p>
        </p:txBody>
      </p:sp>
      <p:sp>
        <p:nvSpPr>
          <p:cNvPr id="4" name="Segnaposto contenuto 3"/>
          <p:cNvSpPr>
            <a:spLocks noGrp="1"/>
          </p:cNvSpPr>
          <p:nvPr>
            <p:ph sz="quarter" idx="1"/>
          </p:nvPr>
        </p:nvSpPr>
        <p:spPr/>
        <p:txBody>
          <a:bodyPr>
            <a:normAutofit/>
          </a:bodyPr>
          <a:lstStyle/>
          <a:p>
            <a:pPr marL="0" indent="0">
              <a:buNone/>
            </a:pPr>
            <a:endParaRPr lang="it-IT" dirty="0"/>
          </a:p>
          <a:p>
            <a:pPr marL="0" indent="0">
              <a:buNone/>
            </a:pPr>
            <a:r>
              <a:rPr lang="it-IT" dirty="0" err="1"/>
              <a:t>See</a:t>
            </a:r>
            <a:r>
              <a:rPr lang="it-IT" dirty="0"/>
              <a:t> the </a:t>
            </a:r>
            <a:r>
              <a:rPr lang="it-IT" dirty="0" err="1"/>
              <a:t>Norwegian</a:t>
            </a:r>
            <a:r>
              <a:rPr lang="it-IT" dirty="0"/>
              <a:t> case, for </a:t>
            </a:r>
            <a:r>
              <a:rPr lang="it-IT" dirty="0" err="1"/>
              <a:t>example</a:t>
            </a:r>
            <a:r>
              <a:rPr lang="it-IT" dirty="0"/>
              <a:t>….</a:t>
            </a:r>
          </a:p>
          <a:p>
            <a:pPr marL="0" indent="0">
              <a:buNone/>
            </a:pPr>
            <a:r>
              <a:rPr lang="it-IT" dirty="0">
                <a:hlinkClick r:id="rId2"/>
              </a:rPr>
              <a:t>https://www.youtube.com/watch?v=p5LRdW8xw70</a:t>
            </a:r>
            <a:endParaRPr lang="it-IT" dirty="0"/>
          </a:p>
          <a:p>
            <a:pPr marL="0" indent="0" algn="ctr">
              <a:buNone/>
            </a:pPr>
            <a:r>
              <a:rPr lang="it-IT" b="1" dirty="0" err="1">
                <a:solidFill>
                  <a:schemeClr val="tx2"/>
                </a:solidFill>
              </a:rPr>
              <a:t>Equality</a:t>
            </a:r>
            <a:r>
              <a:rPr lang="it-IT" b="1" dirty="0">
                <a:solidFill>
                  <a:schemeClr val="tx2"/>
                </a:solidFill>
              </a:rPr>
              <a:t> in </a:t>
            </a:r>
            <a:r>
              <a:rPr lang="it-IT" b="1" dirty="0" err="1">
                <a:solidFill>
                  <a:schemeClr val="tx2"/>
                </a:solidFill>
              </a:rPr>
              <a:t>numbers</a:t>
            </a:r>
            <a:r>
              <a:rPr lang="it-IT" b="1" dirty="0">
                <a:solidFill>
                  <a:schemeClr val="tx2"/>
                </a:solidFill>
              </a:rPr>
              <a:t> (50-50) and «</a:t>
            </a:r>
            <a:r>
              <a:rPr lang="it-IT" b="1" dirty="0" err="1">
                <a:solidFill>
                  <a:schemeClr val="tx2"/>
                </a:solidFill>
              </a:rPr>
              <a:t>good</a:t>
            </a:r>
            <a:r>
              <a:rPr lang="it-IT" b="1" dirty="0">
                <a:solidFill>
                  <a:schemeClr val="tx2"/>
                </a:solidFill>
              </a:rPr>
              <a:t> laws and </a:t>
            </a:r>
            <a:r>
              <a:rPr lang="it-IT" b="1" dirty="0" err="1">
                <a:solidFill>
                  <a:schemeClr val="tx2"/>
                </a:solidFill>
              </a:rPr>
              <a:t>services</a:t>
            </a:r>
            <a:r>
              <a:rPr lang="it-IT" b="1" dirty="0">
                <a:solidFill>
                  <a:schemeClr val="tx2"/>
                </a:solidFill>
              </a:rPr>
              <a:t>» (</a:t>
            </a:r>
            <a:r>
              <a:rPr lang="it-IT" b="1" dirty="0" err="1">
                <a:solidFill>
                  <a:schemeClr val="tx2"/>
                </a:solidFill>
              </a:rPr>
              <a:t>Norway</a:t>
            </a:r>
            <a:r>
              <a:rPr lang="it-IT" b="1" dirty="0">
                <a:solidFill>
                  <a:schemeClr val="tx2"/>
                </a:solidFill>
              </a:rPr>
              <a:t> </a:t>
            </a:r>
            <a:r>
              <a:rPr lang="it-IT" b="1" dirty="0" err="1">
                <a:solidFill>
                  <a:schemeClr val="tx2"/>
                </a:solidFill>
              </a:rPr>
              <a:t>has</a:t>
            </a:r>
            <a:r>
              <a:rPr lang="it-IT" b="1" dirty="0">
                <a:solidFill>
                  <a:schemeClr val="tx2"/>
                </a:solidFill>
              </a:rPr>
              <a:t> a </a:t>
            </a:r>
            <a:r>
              <a:rPr lang="it-IT" b="1" dirty="0" err="1">
                <a:solidFill>
                  <a:schemeClr val="tx2"/>
                </a:solidFill>
              </a:rPr>
              <a:t>very</a:t>
            </a:r>
            <a:r>
              <a:rPr lang="it-IT" b="1" dirty="0">
                <a:solidFill>
                  <a:schemeClr val="tx2"/>
                </a:solidFill>
              </a:rPr>
              <a:t> high standard of welfare) </a:t>
            </a:r>
          </a:p>
          <a:p>
            <a:pPr marL="0" indent="0" algn="ctr">
              <a:buNone/>
            </a:pPr>
            <a:r>
              <a:rPr lang="it-IT" b="1" dirty="0">
                <a:solidFill>
                  <a:schemeClr val="tx2"/>
                </a:solidFill>
              </a:rPr>
              <a:t>are </a:t>
            </a:r>
            <a:r>
              <a:rPr lang="it-IT" b="1" dirty="0" err="1">
                <a:solidFill>
                  <a:schemeClr val="tx2"/>
                </a:solidFill>
              </a:rPr>
              <a:t>not</a:t>
            </a:r>
            <a:r>
              <a:rPr lang="it-IT" b="1" dirty="0">
                <a:solidFill>
                  <a:schemeClr val="tx2"/>
                </a:solidFill>
              </a:rPr>
              <a:t> </a:t>
            </a:r>
            <a:r>
              <a:rPr lang="it-IT" b="1" dirty="0" err="1">
                <a:solidFill>
                  <a:schemeClr val="tx2"/>
                </a:solidFill>
              </a:rPr>
              <a:t>enough</a:t>
            </a:r>
            <a:r>
              <a:rPr lang="it-IT" b="1" dirty="0">
                <a:solidFill>
                  <a:schemeClr val="tx2"/>
                </a:solidFill>
              </a:rPr>
              <a:t> to </a:t>
            </a:r>
            <a:r>
              <a:rPr lang="it-IT" b="1" dirty="0" err="1">
                <a:solidFill>
                  <a:schemeClr val="tx2"/>
                </a:solidFill>
              </a:rPr>
              <a:t>fight</a:t>
            </a:r>
            <a:r>
              <a:rPr lang="it-IT" b="1" dirty="0">
                <a:solidFill>
                  <a:schemeClr val="tx2"/>
                </a:solidFill>
              </a:rPr>
              <a:t> the </a:t>
            </a:r>
            <a:r>
              <a:rPr lang="it-IT" b="1" dirty="0" err="1">
                <a:solidFill>
                  <a:schemeClr val="tx2"/>
                </a:solidFill>
              </a:rPr>
              <a:t>effective</a:t>
            </a:r>
            <a:r>
              <a:rPr lang="it-IT" b="1" dirty="0">
                <a:solidFill>
                  <a:schemeClr val="tx2"/>
                </a:solidFill>
              </a:rPr>
              <a:t> gender </a:t>
            </a:r>
            <a:r>
              <a:rPr lang="it-IT" b="1" dirty="0" err="1">
                <a:solidFill>
                  <a:schemeClr val="tx2"/>
                </a:solidFill>
              </a:rPr>
              <a:t>discrimination</a:t>
            </a:r>
            <a:r>
              <a:rPr lang="it-IT" b="1" dirty="0">
                <a:solidFill>
                  <a:schemeClr val="tx2"/>
                </a:solidFill>
              </a:rPr>
              <a:t> </a:t>
            </a:r>
            <a:r>
              <a:rPr lang="it-IT" b="1" dirty="0" err="1">
                <a:solidFill>
                  <a:schemeClr val="tx2"/>
                </a:solidFill>
              </a:rPr>
              <a:t>we</a:t>
            </a:r>
            <a:r>
              <a:rPr lang="it-IT" b="1" dirty="0">
                <a:solidFill>
                  <a:schemeClr val="tx2"/>
                </a:solidFill>
              </a:rPr>
              <a:t> live in </a:t>
            </a:r>
            <a:r>
              <a:rPr lang="it-IT" b="1" dirty="0" err="1">
                <a:solidFill>
                  <a:schemeClr val="tx2"/>
                </a:solidFill>
              </a:rPr>
              <a:t>our</a:t>
            </a:r>
            <a:r>
              <a:rPr lang="it-IT" b="1" dirty="0">
                <a:solidFill>
                  <a:schemeClr val="tx2"/>
                </a:solidFill>
              </a:rPr>
              <a:t> </a:t>
            </a:r>
            <a:r>
              <a:rPr lang="it-IT" b="1" dirty="0" err="1">
                <a:solidFill>
                  <a:schemeClr val="tx2"/>
                </a:solidFill>
              </a:rPr>
              <a:t>daily</a:t>
            </a:r>
            <a:r>
              <a:rPr lang="it-IT" b="1" dirty="0">
                <a:solidFill>
                  <a:schemeClr val="tx2"/>
                </a:solidFill>
              </a:rPr>
              <a:t> life.</a:t>
            </a:r>
          </a:p>
          <a:p>
            <a:pPr marL="0" indent="0">
              <a:buNone/>
            </a:pPr>
            <a:endParaRPr lang="it-IT" dirty="0"/>
          </a:p>
          <a:p>
            <a:endParaRPr lang="en-US" dirty="0"/>
          </a:p>
        </p:txBody>
      </p:sp>
      <p:sp>
        <p:nvSpPr>
          <p:cNvPr id="5" name="Titolo 4"/>
          <p:cNvSpPr>
            <a:spLocks noGrp="1"/>
          </p:cNvSpPr>
          <p:nvPr>
            <p:ph type="title"/>
          </p:nvPr>
        </p:nvSpPr>
        <p:spPr>
          <a:xfrm>
            <a:off x="612648" y="44624"/>
            <a:ext cx="8153400" cy="1174576"/>
          </a:xfrm>
        </p:spPr>
        <p:txBody>
          <a:bodyPr>
            <a:normAutofit fontScale="90000"/>
          </a:bodyPr>
          <a:lstStyle/>
          <a:p>
            <a:br>
              <a:rPr lang="it-IT" dirty="0"/>
            </a:br>
            <a:r>
              <a:rPr lang="it-IT" dirty="0" err="1"/>
              <a:t>why</a:t>
            </a:r>
            <a:r>
              <a:rPr lang="it-IT" dirty="0"/>
              <a:t> </a:t>
            </a:r>
            <a:r>
              <a:rPr lang="it-IT" dirty="0" err="1"/>
              <a:t>we</a:t>
            </a:r>
            <a:r>
              <a:rPr lang="it-IT" dirty="0"/>
              <a:t> are </a:t>
            </a:r>
            <a:r>
              <a:rPr lang="it-IT" dirty="0" err="1"/>
              <a:t>still</a:t>
            </a:r>
            <a:r>
              <a:rPr lang="it-IT" dirty="0"/>
              <a:t> in </a:t>
            </a:r>
            <a:r>
              <a:rPr lang="it-IT" dirty="0" err="1"/>
              <a:t>this</a:t>
            </a:r>
            <a:r>
              <a:rPr lang="it-IT" dirty="0"/>
              <a:t> situation of gender </a:t>
            </a:r>
            <a:r>
              <a:rPr lang="it-IT" dirty="0" err="1"/>
              <a:t>discrimination</a:t>
            </a:r>
            <a:r>
              <a:rPr lang="it-IT" dirty="0"/>
              <a:t>?</a:t>
            </a:r>
            <a:br>
              <a:rPr lang="it-IT" dirty="0"/>
            </a:br>
            <a:endParaRPr lang="it-IT" dirty="0"/>
          </a:p>
        </p:txBody>
      </p:sp>
    </p:spTree>
    <p:extLst>
      <p:ext uri="{BB962C8B-B14F-4D97-AF65-F5344CB8AC3E}">
        <p14:creationId xmlns:p14="http://schemas.microsoft.com/office/powerpoint/2010/main" val="922164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normAutofit/>
          </a:bodyPr>
          <a:lstStyle/>
          <a:p>
            <a:pPr algn="ctr">
              <a:buNone/>
            </a:pPr>
            <a:r>
              <a:rPr lang="it-IT" dirty="0"/>
              <a:t> </a:t>
            </a:r>
          </a:p>
          <a:p>
            <a:pPr algn="ctr">
              <a:buNone/>
            </a:pPr>
            <a:r>
              <a:rPr lang="en-US" dirty="0">
                <a:solidFill>
                  <a:srgbClr val="FF0000"/>
                </a:solidFill>
              </a:rPr>
              <a:t>SOMETHING IS GOING WRONG</a:t>
            </a:r>
          </a:p>
          <a:p>
            <a:pPr algn="ctr">
              <a:buNone/>
            </a:pPr>
            <a:r>
              <a:rPr lang="en-US" dirty="0">
                <a:solidFill>
                  <a:srgbClr val="FF0000"/>
                </a:solidFill>
              </a:rPr>
              <a:t>ON</a:t>
            </a:r>
          </a:p>
          <a:p>
            <a:pPr algn="ctr">
              <a:buNone/>
            </a:pPr>
            <a:r>
              <a:rPr lang="en-US" dirty="0">
                <a:solidFill>
                  <a:srgbClr val="FF0000"/>
                </a:solidFill>
              </a:rPr>
              <a:t>HOW WE THINK </a:t>
            </a:r>
          </a:p>
          <a:p>
            <a:pPr algn="ctr">
              <a:buNone/>
            </a:pPr>
            <a:r>
              <a:rPr lang="en-US" dirty="0">
                <a:solidFill>
                  <a:srgbClr val="FF0000"/>
                </a:solidFill>
              </a:rPr>
              <a:t>AND ACT</a:t>
            </a:r>
          </a:p>
          <a:p>
            <a:pPr algn="ctr">
              <a:buNone/>
            </a:pPr>
            <a:r>
              <a:rPr lang="it-IT" dirty="0">
                <a:solidFill>
                  <a:srgbClr val="FF0000"/>
                </a:solidFill>
              </a:rPr>
              <a:t>ON «gender </a:t>
            </a:r>
            <a:r>
              <a:rPr lang="it-IT" dirty="0" err="1">
                <a:solidFill>
                  <a:srgbClr val="FF0000"/>
                </a:solidFill>
              </a:rPr>
              <a:t>equality</a:t>
            </a:r>
            <a:r>
              <a:rPr lang="it-IT" dirty="0">
                <a:solidFill>
                  <a:srgbClr val="FF0000"/>
                </a:solidFill>
              </a:rPr>
              <a:t>»</a:t>
            </a:r>
          </a:p>
          <a:p>
            <a:pPr algn="ctr">
              <a:buNone/>
            </a:pPr>
            <a:endParaRPr lang="it-IT" dirty="0">
              <a:solidFill>
                <a:srgbClr val="FF0000"/>
              </a:solidFill>
            </a:endParaRPr>
          </a:p>
          <a:p>
            <a:endParaRPr lang="it-IT" dirty="0"/>
          </a:p>
        </p:txBody>
      </p:sp>
    </p:spTree>
    <p:extLst>
      <p:ext uri="{BB962C8B-B14F-4D97-AF65-F5344CB8AC3E}">
        <p14:creationId xmlns:p14="http://schemas.microsoft.com/office/powerpoint/2010/main" val="2093477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22</a:t>
            </a:fld>
            <a:endParaRPr lang="it-IT"/>
          </a:p>
        </p:txBody>
      </p:sp>
      <p:sp>
        <p:nvSpPr>
          <p:cNvPr id="5" name="Segnaposto contenuto 2"/>
          <p:cNvSpPr>
            <a:spLocks noGrp="1"/>
          </p:cNvSpPr>
          <p:nvPr>
            <p:ph sz="quarter" idx="1"/>
          </p:nvPr>
        </p:nvSpPr>
        <p:spPr/>
        <p:txBody>
          <a:bodyPr>
            <a:normAutofit/>
          </a:bodyPr>
          <a:lstStyle/>
          <a:p>
            <a:pPr algn="ctr">
              <a:buNone/>
            </a:pPr>
            <a:endParaRPr lang="it-IT" dirty="0">
              <a:solidFill>
                <a:srgbClr val="FF0000"/>
              </a:solidFill>
            </a:endParaRPr>
          </a:p>
          <a:p>
            <a:pPr algn="ctr">
              <a:buNone/>
            </a:pPr>
            <a:r>
              <a:rPr lang="it-IT" dirty="0" err="1">
                <a:solidFill>
                  <a:srgbClr val="FF0000"/>
                </a:solidFill>
              </a:rPr>
              <a:t>Maybe</a:t>
            </a:r>
            <a:r>
              <a:rPr lang="it-IT" dirty="0">
                <a:solidFill>
                  <a:srgbClr val="FF0000"/>
                </a:solidFill>
              </a:rPr>
              <a:t> </a:t>
            </a:r>
            <a:r>
              <a:rPr lang="it-IT" dirty="0" err="1">
                <a:solidFill>
                  <a:srgbClr val="FF0000"/>
                </a:solidFill>
              </a:rPr>
              <a:t>because</a:t>
            </a:r>
            <a:r>
              <a:rPr lang="it-IT" dirty="0">
                <a:solidFill>
                  <a:srgbClr val="FF0000"/>
                </a:solidFill>
              </a:rPr>
              <a:t> the </a:t>
            </a:r>
            <a:r>
              <a:rPr lang="it-IT" dirty="0" err="1">
                <a:solidFill>
                  <a:srgbClr val="FF0000"/>
                </a:solidFill>
              </a:rPr>
              <a:t>fundamental</a:t>
            </a:r>
            <a:r>
              <a:rPr lang="it-IT" dirty="0">
                <a:solidFill>
                  <a:srgbClr val="FF0000"/>
                </a:solidFill>
              </a:rPr>
              <a:t> </a:t>
            </a:r>
            <a:r>
              <a:rPr lang="it-IT" dirty="0" err="1">
                <a:solidFill>
                  <a:srgbClr val="FF0000"/>
                </a:solidFill>
              </a:rPr>
              <a:t>civil</a:t>
            </a:r>
            <a:r>
              <a:rPr lang="it-IT" dirty="0">
                <a:solidFill>
                  <a:srgbClr val="FF0000"/>
                </a:solidFill>
              </a:rPr>
              <a:t>, </a:t>
            </a:r>
            <a:r>
              <a:rPr lang="it-IT" dirty="0" err="1">
                <a:solidFill>
                  <a:srgbClr val="FF0000"/>
                </a:solidFill>
              </a:rPr>
              <a:t>political</a:t>
            </a:r>
            <a:r>
              <a:rPr lang="it-IT" dirty="0">
                <a:solidFill>
                  <a:srgbClr val="FF0000"/>
                </a:solidFill>
              </a:rPr>
              <a:t> and social </a:t>
            </a:r>
            <a:r>
              <a:rPr lang="it-IT" dirty="0" err="1">
                <a:solidFill>
                  <a:srgbClr val="FF0000"/>
                </a:solidFill>
              </a:rPr>
              <a:t>rights</a:t>
            </a:r>
            <a:r>
              <a:rPr lang="it-IT" dirty="0">
                <a:solidFill>
                  <a:srgbClr val="FF0000"/>
                </a:solidFill>
              </a:rPr>
              <a:t> </a:t>
            </a:r>
            <a:r>
              <a:rPr lang="it-IT" dirty="0" err="1">
                <a:solidFill>
                  <a:srgbClr val="FF0000"/>
                </a:solidFill>
              </a:rPr>
              <a:t>we</a:t>
            </a:r>
            <a:r>
              <a:rPr lang="it-IT" dirty="0">
                <a:solidFill>
                  <a:srgbClr val="FF0000"/>
                </a:solidFill>
              </a:rPr>
              <a:t> </a:t>
            </a:r>
            <a:r>
              <a:rPr lang="it-IT" dirty="0" err="1">
                <a:solidFill>
                  <a:srgbClr val="FF0000"/>
                </a:solidFill>
              </a:rPr>
              <a:t>were</a:t>
            </a:r>
            <a:r>
              <a:rPr lang="it-IT" dirty="0">
                <a:solidFill>
                  <a:srgbClr val="FF0000"/>
                </a:solidFill>
              </a:rPr>
              <a:t> </a:t>
            </a:r>
            <a:r>
              <a:rPr lang="it-IT" dirty="0" err="1">
                <a:solidFill>
                  <a:srgbClr val="FF0000"/>
                </a:solidFill>
              </a:rPr>
              <a:t>talking</a:t>
            </a:r>
            <a:r>
              <a:rPr lang="it-IT" dirty="0">
                <a:solidFill>
                  <a:srgbClr val="FF0000"/>
                </a:solidFill>
              </a:rPr>
              <a:t> </a:t>
            </a:r>
            <a:r>
              <a:rPr lang="it-IT" dirty="0" err="1">
                <a:solidFill>
                  <a:srgbClr val="FF0000"/>
                </a:solidFill>
              </a:rPr>
              <a:t>about</a:t>
            </a:r>
            <a:r>
              <a:rPr lang="it-IT" dirty="0">
                <a:solidFill>
                  <a:srgbClr val="FF0000"/>
                </a:solidFill>
              </a:rPr>
              <a:t> </a:t>
            </a:r>
            <a:r>
              <a:rPr lang="it-IT" dirty="0" err="1">
                <a:solidFill>
                  <a:srgbClr val="FF0000"/>
                </a:solidFill>
              </a:rPr>
              <a:t>at</a:t>
            </a:r>
            <a:r>
              <a:rPr lang="it-IT" dirty="0">
                <a:solidFill>
                  <a:srgbClr val="FF0000"/>
                </a:solidFill>
              </a:rPr>
              <a:t> the </a:t>
            </a:r>
            <a:r>
              <a:rPr lang="it-IT" dirty="0" err="1">
                <a:solidFill>
                  <a:srgbClr val="FF0000"/>
                </a:solidFill>
              </a:rPr>
              <a:t>beginning</a:t>
            </a:r>
            <a:r>
              <a:rPr lang="it-IT" dirty="0">
                <a:solidFill>
                  <a:srgbClr val="FF0000"/>
                </a:solidFill>
              </a:rPr>
              <a:t> of </a:t>
            </a:r>
            <a:r>
              <a:rPr lang="it-IT" dirty="0" err="1">
                <a:solidFill>
                  <a:srgbClr val="FF0000"/>
                </a:solidFill>
              </a:rPr>
              <a:t>our</a:t>
            </a:r>
            <a:r>
              <a:rPr lang="it-IT" dirty="0">
                <a:solidFill>
                  <a:srgbClr val="FF0000"/>
                </a:solidFill>
              </a:rPr>
              <a:t> </a:t>
            </a:r>
            <a:r>
              <a:rPr lang="it-IT" dirty="0" err="1">
                <a:solidFill>
                  <a:srgbClr val="FF0000"/>
                </a:solidFill>
              </a:rPr>
              <a:t>discourses</a:t>
            </a:r>
            <a:r>
              <a:rPr lang="it-IT" dirty="0">
                <a:solidFill>
                  <a:srgbClr val="FF0000"/>
                </a:solidFill>
              </a:rPr>
              <a:t> (Marshall….)</a:t>
            </a:r>
          </a:p>
          <a:p>
            <a:pPr algn="ctr">
              <a:buNone/>
            </a:pPr>
            <a:endParaRPr lang="it-IT" dirty="0">
              <a:solidFill>
                <a:srgbClr val="FF0000"/>
              </a:solidFill>
            </a:endParaRPr>
          </a:p>
          <a:p>
            <a:pPr algn="ctr">
              <a:buNone/>
            </a:pPr>
            <a:r>
              <a:rPr lang="it-IT" dirty="0">
                <a:solidFill>
                  <a:srgbClr val="FF0000"/>
                </a:solidFill>
              </a:rPr>
              <a:t> </a:t>
            </a:r>
            <a:r>
              <a:rPr lang="it-IT" dirty="0" err="1">
                <a:solidFill>
                  <a:srgbClr val="FF0000"/>
                </a:solidFill>
              </a:rPr>
              <a:t>have</a:t>
            </a:r>
            <a:r>
              <a:rPr lang="it-IT" dirty="0">
                <a:solidFill>
                  <a:srgbClr val="FF0000"/>
                </a:solidFill>
              </a:rPr>
              <a:t> </a:t>
            </a:r>
            <a:r>
              <a:rPr lang="it-IT" dirty="0" err="1">
                <a:solidFill>
                  <a:srgbClr val="FF0000"/>
                </a:solidFill>
              </a:rPr>
              <a:t>not</a:t>
            </a:r>
            <a:r>
              <a:rPr lang="it-IT" dirty="0">
                <a:solidFill>
                  <a:srgbClr val="FF0000"/>
                </a:solidFill>
              </a:rPr>
              <a:t> </a:t>
            </a:r>
            <a:r>
              <a:rPr lang="it-IT" dirty="0" err="1">
                <a:solidFill>
                  <a:srgbClr val="FF0000"/>
                </a:solidFill>
              </a:rPr>
              <a:t>been</a:t>
            </a:r>
            <a:r>
              <a:rPr lang="it-IT" dirty="0">
                <a:solidFill>
                  <a:srgbClr val="FF0000"/>
                </a:solidFill>
              </a:rPr>
              <a:t> </a:t>
            </a:r>
            <a:r>
              <a:rPr lang="it-IT" dirty="0" err="1">
                <a:solidFill>
                  <a:srgbClr val="FF0000"/>
                </a:solidFill>
              </a:rPr>
              <a:t>completely</a:t>
            </a:r>
            <a:r>
              <a:rPr lang="it-IT" dirty="0">
                <a:solidFill>
                  <a:srgbClr val="FF0000"/>
                </a:solidFill>
              </a:rPr>
              <a:t> </a:t>
            </a:r>
            <a:r>
              <a:rPr lang="it-IT" dirty="0" err="1">
                <a:solidFill>
                  <a:srgbClr val="FF0000"/>
                </a:solidFill>
              </a:rPr>
              <a:t>achieved</a:t>
            </a:r>
            <a:r>
              <a:rPr lang="it-IT" dirty="0">
                <a:solidFill>
                  <a:srgbClr val="FF0000"/>
                </a:solidFill>
              </a:rPr>
              <a:t> </a:t>
            </a:r>
            <a:r>
              <a:rPr lang="it-IT" dirty="0" err="1">
                <a:solidFill>
                  <a:srgbClr val="FF0000"/>
                </a:solidFill>
              </a:rPr>
              <a:t>yet</a:t>
            </a:r>
            <a:r>
              <a:rPr lang="it-IT" dirty="0">
                <a:solidFill>
                  <a:srgbClr val="FF0000"/>
                </a:solidFill>
              </a:rPr>
              <a:t>, and the </a:t>
            </a:r>
            <a:r>
              <a:rPr lang="it-IT" dirty="0" err="1">
                <a:solidFill>
                  <a:srgbClr val="FF0000"/>
                </a:solidFill>
              </a:rPr>
              <a:t>categories</a:t>
            </a:r>
            <a:r>
              <a:rPr lang="it-IT" dirty="0">
                <a:solidFill>
                  <a:srgbClr val="FF0000"/>
                </a:solidFill>
              </a:rPr>
              <a:t>  are </a:t>
            </a:r>
            <a:r>
              <a:rPr lang="it-IT" dirty="0" err="1">
                <a:solidFill>
                  <a:srgbClr val="FF0000"/>
                </a:solidFill>
              </a:rPr>
              <a:t>complicating</a:t>
            </a:r>
            <a:r>
              <a:rPr lang="it-IT" dirty="0">
                <a:solidFill>
                  <a:srgbClr val="FF0000"/>
                </a:solidFill>
              </a:rPr>
              <a:t> (from a </a:t>
            </a:r>
            <a:r>
              <a:rPr lang="it-IT" dirty="0" err="1">
                <a:solidFill>
                  <a:srgbClr val="FF0000"/>
                </a:solidFill>
              </a:rPr>
              <a:t>binary</a:t>
            </a:r>
            <a:r>
              <a:rPr lang="it-IT" dirty="0">
                <a:solidFill>
                  <a:srgbClr val="FF0000"/>
                </a:solidFill>
              </a:rPr>
              <a:t> situation to a multiple scenario)…</a:t>
            </a:r>
          </a:p>
          <a:p>
            <a:endParaRPr lang="it-IT" dirty="0"/>
          </a:p>
        </p:txBody>
      </p:sp>
    </p:spTree>
    <p:extLst>
      <p:ext uri="{BB962C8B-B14F-4D97-AF65-F5344CB8AC3E}">
        <p14:creationId xmlns:p14="http://schemas.microsoft.com/office/powerpoint/2010/main" val="2842102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Re-examine</a:t>
            </a:r>
            <a:r>
              <a:rPr lang="it-IT" dirty="0"/>
              <a:t> </a:t>
            </a:r>
            <a:r>
              <a:rPr lang="it-IT" i="1" dirty="0" err="1"/>
              <a:t>civil</a:t>
            </a:r>
            <a:r>
              <a:rPr lang="it-IT" i="1" dirty="0"/>
              <a:t> </a:t>
            </a:r>
            <a:r>
              <a:rPr lang="it-IT" i="1" dirty="0" err="1"/>
              <a:t>rights…</a:t>
            </a:r>
            <a:r>
              <a:rPr lang="it-IT" i="1" dirty="0"/>
              <a:t>.</a:t>
            </a:r>
          </a:p>
        </p:txBody>
      </p:sp>
      <p:sp>
        <p:nvSpPr>
          <p:cNvPr id="3" name="Segnaposto contenuto 2"/>
          <p:cNvSpPr>
            <a:spLocks noGrp="1"/>
          </p:cNvSpPr>
          <p:nvPr>
            <p:ph sz="quarter" idx="1"/>
          </p:nvPr>
        </p:nvSpPr>
        <p:spPr/>
        <p:txBody>
          <a:bodyPr/>
          <a:lstStyle/>
          <a:p>
            <a:r>
              <a:rPr lang="en-US" dirty="0"/>
              <a:t>In the range of </a:t>
            </a:r>
            <a:r>
              <a:rPr lang="en-US" i="1" dirty="0"/>
              <a:t>civil rights</a:t>
            </a:r>
            <a:r>
              <a:rPr lang="en-US" dirty="0"/>
              <a:t>, the self-determination of the woman’s body remains a key point, challenged over time by male visions of the world and society, and </a:t>
            </a:r>
            <a:r>
              <a:rPr lang="en-US" u="sng" dirty="0">
                <a:solidFill>
                  <a:srgbClr val="FF0000"/>
                </a:solidFill>
              </a:rPr>
              <a:t>never truly and ultimately achieved</a:t>
            </a:r>
            <a:r>
              <a:rPr lang="en-US" dirty="0"/>
              <a:t>. </a:t>
            </a:r>
            <a:endParaRPr lang="it-IT" dirty="0"/>
          </a:p>
          <a:p>
            <a:endParaRPr lang="it-IT" dirty="0"/>
          </a:p>
        </p:txBody>
      </p:sp>
    </p:spTree>
    <p:extLst>
      <p:ext uri="{BB962C8B-B14F-4D97-AF65-F5344CB8AC3E}">
        <p14:creationId xmlns:p14="http://schemas.microsoft.com/office/powerpoint/2010/main" val="3840476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Re-examine</a:t>
            </a:r>
            <a:r>
              <a:rPr lang="it-IT" dirty="0"/>
              <a:t> </a:t>
            </a:r>
            <a:r>
              <a:rPr lang="it-IT" i="1" dirty="0" err="1"/>
              <a:t>political</a:t>
            </a:r>
            <a:r>
              <a:rPr lang="it-IT" i="1" dirty="0"/>
              <a:t> </a:t>
            </a:r>
            <a:r>
              <a:rPr lang="it-IT" i="1" dirty="0" err="1"/>
              <a:t>rights…</a:t>
            </a:r>
            <a:endParaRPr lang="it-IT" i="1" dirty="0"/>
          </a:p>
        </p:txBody>
      </p:sp>
      <p:sp>
        <p:nvSpPr>
          <p:cNvPr id="3" name="Segnaposto contenuto 2"/>
          <p:cNvSpPr>
            <a:spLocks noGrp="1"/>
          </p:cNvSpPr>
          <p:nvPr>
            <p:ph sz="quarter" idx="1"/>
          </p:nvPr>
        </p:nvSpPr>
        <p:spPr/>
        <p:txBody>
          <a:bodyPr/>
          <a:lstStyle/>
          <a:p>
            <a:r>
              <a:rPr lang="en-US" dirty="0"/>
              <a:t>In the context of </a:t>
            </a:r>
            <a:r>
              <a:rPr lang="en-US" i="1" dirty="0"/>
              <a:t>political rights</a:t>
            </a:r>
            <a:r>
              <a:rPr lang="en-US" dirty="0"/>
              <a:t> a conflictual relationship between women and politics persists, beginning with the denial of the belief (which in the past was common -for different reasons- both among suffragists and anti-suffragists) that </a:t>
            </a:r>
            <a:r>
              <a:rPr lang="en-US" dirty="0">
                <a:solidFill>
                  <a:srgbClr val="FF0000"/>
                </a:solidFill>
              </a:rPr>
              <a:t>the granting of the vote would have created AT LEAST half of the parliaments formed by women</a:t>
            </a:r>
            <a:r>
              <a:rPr lang="en-US" dirty="0"/>
              <a:t>.</a:t>
            </a:r>
            <a:endParaRPr lang="it-IT" dirty="0"/>
          </a:p>
        </p:txBody>
      </p:sp>
    </p:spTree>
    <p:extLst>
      <p:ext uri="{BB962C8B-B14F-4D97-AF65-F5344CB8AC3E}">
        <p14:creationId xmlns:p14="http://schemas.microsoft.com/office/powerpoint/2010/main" val="3500959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188640"/>
            <a:ext cx="8153400" cy="1134616"/>
          </a:xfrm>
        </p:spPr>
        <p:txBody>
          <a:bodyPr>
            <a:normAutofit/>
          </a:bodyPr>
          <a:lstStyle/>
          <a:p>
            <a:r>
              <a:rPr lang="en-US" sz="3200" dirty="0">
                <a:solidFill>
                  <a:srgbClr val="FF0000"/>
                </a:solidFill>
              </a:rPr>
              <a:t>Why is so difficult to consider women “human rights holders” as much as men? </a:t>
            </a:r>
            <a:endParaRPr lang="it-IT" sz="3200" dirty="0">
              <a:solidFill>
                <a:srgbClr val="FF0000"/>
              </a:solidFill>
            </a:endParaRPr>
          </a:p>
        </p:txBody>
      </p:sp>
      <p:sp>
        <p:nvSpPr>
          <p:cNvPr id="3" name="Segnaposto contenuto 2"/>
          <p:cNvSpPr>
            <a:spLocks noGrp="1"/>
          </p:cNvSpPr>
          <p:nvPr>
            <p:ph sz="quarter" idx="1"/>
          </p:nvPr>
        </p:nvSpPr>
        <p:spPr>
          <a:xfrm>
            <a:off x="612648" y="1556792"/>
            <a:ext cx="8153400" cy="4495800"/>
          </a:xfrm>
        </p:spPr>
        <p:txBody>
          <a:bodyPr>
            <a:normAutofit fontScale="92500" lnSpcReduction="20000"/>
          </a:bodyPr>
          <a:lstStyle/>
          <a:p>
            <a:endParaRPr lang="it-IT" sz="3200" dirty="0"/>
          </a:p>
          <a:p>
            <a:r>
              <a:rPr lang="it-IT" sz="3200" dirty="0" err="1">
                <a:solidFill>
                  <a:srgbClr val="FF0000"/>
                </a:solidFill>
              </a:rPr>
              <a:t>Because</a:t>
            </a:r>
            <a:r>
              <a:rPr lang="it-IT" sz="3200" dirty="0"/>
              <a:t> sex-</a:t>
            </a:r>
            <a:r>
              <a:rPr lang="it-IT" sz="3200" dirty="0" err="1"/>
              <a:t>related</a:t>
            </a:r>
            <a:r>
              <a:rPr lang="it-IT" sz="3200" dirty="0"/>
              <a:t> </a:t>
            </a:r>
            <a:r>
              <a:rPr lang="it-IT" sz="3200" dirty="0" err="1">
                <a:highlight>
                  <a:srgbClr val="FFFF00"/>
                </a:highlight>
              </a:rPr>
              <a:t>stereotypes</a:t>
            </a:r>
            <a:r>
              <a:rPr lang="it-IT" sz="3200" dirty="0"/>
              <a:t> are </a:t>
            </a:r>
            <a:r>
              <a:rPr lang="it-IT" sz="3200" dirty="0" err="1"/>
              <a:t>stronger</a:t>
            </a:r>
            <a:r>
              <a:rPr lang="it-IT" sz="3200" dirty="0"/>
              <a:t> </a:t>
            </a:r>
            <a:r>
              <a:rPr lang="it-IT" sz="3200" dirty="0" err="1"/>
              <a:t>than</a:t>
            </a:r>
            <a:r>
              <a:rPr lang="it-IT" sz="3200" dirty="0"/>
              <a:t> laws and institutions, </a:t>
            </a:r>
            <a:r>
              <a:rPr lang="it-IT" sz="3200" dirty="0" err="1"/>
              <a:t>than</a:t>
            </a:r>
            <a:r>
              <a:rPr lang="it-IT" sz="3200" dirty="0"/>
              <a:t> </a:t>
            </a:r>
            <a:r>
              <a:rPr lang="it-IT" sz="3200" dirty="0" err="1"/>
              <a:t>any</a:t>
            </a:r>
            <a:r>
              <a:rPr lang="it-IT" sz="3200" dirty="0"/>
              <a:t> kind of </a:t>
            </a:r>
            <a:r>
              <a:rPr lang="it-IT" sz="3200" dirty="0" err="1"/>
              <a:t>dicourses</a:t>
            </a:r>
            <a:r>
              <a:rPr lang="it-IT" sz="3200" dirty="0"/>
              <a:t> </a:t>
            </a:r>
            <a:r>
              <a:rPr lang="it-IT" sz="3200" dirty="0" err="1"/>
              <a:t>addressing</a:t>
            </a:r>
            <a:r>
              <a:rPr lang="it-IT" sz="3200" dirty="0"/>
              <a:t> gender </a:t>
            </a:r>
            <a:r>
              <a:rPr lang="it-IT" sz="3200" dirty="0" err="1"/>
              <a:t>equality</a:t>
            </a:r>
            <a:endParaRPr lang="it-IT" sz="3200" dirty="0"/>
          </a:p>
          <a:p>
            <a:r>
              <a:rPr lang="en-US" b="1" dirty="0">
                <a:solidFill>
                  <a:srgbClr val="FF0000"/>
                </a:solidFill>
              </a:rPr>
              <a:t>Because</a:t>
            </a:r>
            <a:r>
              <a:rPr lang="en-US" dirty="0"/>
              <a:t> the institutions themselves sometimes </a:t>
            </a:r>
            <a:r>
              <a:rPr lang="en-US" dirty="0">
                <a:highlight>
                  <a:srgbClr val="FFFF00"/>
                </a:highlight>
              </a:rPr>
              <a:t>reinforce</a:t>
            </a:r>
            <a:r>
              <a:rPr lang="en-US" dirty="0"/>
              <a:t> the stereotypes (women as victims)</a:t>
            </a:r>
          </a:p>
          <a:p>
            <a:r>
              <a:rPr lang="en-US" b="1" dirty="0">
                <a:solidFill>
                  <a:srgbClr val="C00000"/>
                </a:solidFill>
              </a:rPr>
              <a:t>Because</a:t>
            </a:r>
            <a:r>
              <a:rPr lang="en-US" dirty="0"/>
              <a:t> the notion of Gender Equality as often intended as </a:t>
            </a:r>
            <a:r>
              <a:rPr lang="en-US" dirty="0">
                <a:highlight>
                  <a:srgbClr val="FFFF00"/>
                </a:highlight>
              </a:rPr>
              <a:t>a-conflictual</a:t>
            </a:r>
            <a:r>
              <a:rPr lang="en-US" dirty="0"/>
              <a:t> by the </a:t>
            </a:r>
            <a:r>
              <a:rPr lang="en-US" dirty="0" err="1"/>
              <a:t>instiutions</a:t>
            </a:r>
            <a:r>
              <a:rPr lang="en-US" dirty="0"/>
              <a:t> </a:t>
            </a:r>
            <a:r>
              <a:rPr lang="it-IT" dirty="0" err="1"/>
              <a:t>who</a:t>
            </a:r>
            <a:r>
              <a:rPr lang="it-IT" dirty="0"/>
              <a:t> </a:t>
            </a:r>
            <a:r>
              <a:rPr lang="it-IT" dirty="0" err="1"/>
              <a:t>seem</a:t>
            </a:r>
            <a:r>
              <a:rPr lang="it-IT" dirty="0"/>
              <a:t> to be called </a:t>
            </a:r>
            <a:r>
              <a:rPr lang="it-IT" dirty="0" err="1"/>
              <a:t>at</a:t>
            </a:r>
            <a:r>
              <a:rPr lang="it-IT" dirty="0"/>
              <a:t> </a:t>
            </a:r>
            <a:r>
              <a:rPr lang="it-IT" dirty="0" err="1">
                <a:highlight>
                  <a:srgbClr val="FFFF00"/>
                </a:highlight>
              </a:rPr>
              <a:t>homogenizing</a:t>
            </a:r>
            <a:r>
              <a:rPr lang="it-IT" dirty="0">
                <a:highlight>
                  <a:srgbClr val="FFFF00"/>
                </a:highlight>
              </a:rPr>
              <a:t> </a:t>
            </a:r>
            <a:r>
              <a:rPr lang="it-IT" dirty="0" err="1">
                <a:highlight>
                  <a:srgbClr val="FFFF00"/>
                </a:highlight>
              </a:rPr>
              <a:t>diversities</a:t>
            </a:r>
            <a:r>
              <a:rPr lang="it-IT" dirty="0">
                <a:highlight>
                  <a:srgbClr val="FFFF00"/>
                </a:highlight>
              </a:rPr>
              <a:t> </a:t>
            </a:r>
            <a:r>
              <a:rPr lang="it-IT" dirty="0" err="1"/>
              <a:t>through</a:t>
            </a:r>
            <a:r>
              <a:rPr lang="it-IT" dirty="0"/>
              <a:t> a NORM, a LAW, a PRACTICE (fixing </a:t>
            </a:r>
            <a:r>
              <a:rPr lang="it-IT" dirty="0" err="1"/>
              <a:t>fixing</a:t>
            </a:r>
            <a:r>
              <a:rPr lang="it-IT" dirty="0"/>
              <a:t> </a:t>
            </a:r>
            <a:r>
              <a:rPr lang="it-IT" dirty="0" err="1"/>
              <a:t>fixing</a:t>
            </a:r>
            <a:r>
              <a:rPr lang="it-IT" dirty="0"/>
              <a:t>…. </a:t>
            </a:r>
            <a:r>
              <a:rPr lang="it-IT" b="1" dirty="0">
                <a:solidFill>
                  <a:schemeClr val="accent1">
                    <a:lumMod val="50000"/>
                  </a:schemeClr>
                </a:solidFill>
              </a:rPr>
              <a:t>The language </a:t>
            </a:r>
            <a:r>
              <a:rPr lang="it-IT" b="1" dirty="0" err="1">
                <a:solidFill>
                  <a:schemeClr val="accent1">
                    <a:lumMod val="50000"/>
                  </a:schemeClr>
                </a:solidFill>
              </a:rPr>
              <a:t>is</a:t>
            </a:r>
            <a:r>
              <a:rPr lang="it-IT" b="1" dirty="0">
                <a:solidFill>
                  <a:schemeClr val="accent1">
                    <a:lumMod val="50000"/>
                  </a:schemeClr>
                </a:solidFill>
              </a:rPr>
              <a:t> </a:t>
            </a:r>
            <a:r>
              <a:rPr lang="it-IT" b="1" dirty="0" err="1">
                <a:solidFill>
                  <a:schemeClr val="accent1">
                    <a:lumMod val="50000"/>
                  </a:schemeClr>
                </a:solidFill>
              </a:rPr>
              <a:t>important</a:t>
            </a:r>
            <a:r>
              <a:rPr lang="it-IT" b="1" dirty="0">
                <a:solidFill>
                  <a:schemeClr val="accent1">
                    <a:lumMod val="50000"/>
                  </a:schemeClr>
                </a:solidFill>
              </a:rPr>
              <a:t>…)</a:t>
            </a:r>
          </a:p>
          <a:p>
            <a:endParaRPr lang="en-US" dirty="0"/>
          </a:p>
          <a:p>
            <a:endParaRPr lang="en-US" dirty="0"/>
          </a:p>
        </p:txBody>
      </p:sp>
    </p:spTree>
    <p:extLst>
      <p:ext uri="{BB962C8B-B14F-4D97-AF65-F5344CB8AC3E}">
        <p14:creationId xmlns:p14="http://schemas.microsoft.com/office/powerpoint/2010/main" val="487614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548680"/>
            <a:ext cx="8229600" cy="1143000"/>
          </a:xfrm>
        </p:spPr>
        <p:txBody>
          <a:bodyPr>
            <a:normAutofit/>
          </a:bodyPr>
          <a:lstStyle/>
          <a:p>
            <a:pPr marL="0" indent="0">
              <a:buNone/>
            </a:pPr>
            <a:r>
              <a:rPr lang="en-US" sz="2000" b="1" dirty="0">
                <a:latin typeface="Open Sans"/>
                <a:cs typeface="Open Sans"/>
              </a:rPr>
              <a:t>Three steps of the European Union strategy until today</a:t>
            </a:r>
            <a:br>
              <a:rPr lang="en-US" sz="2000" b="1" dirty="0">
                <a:latin typeface="Open Sans"/>
                <a:cs typeface="Open Sans"/>
              </a:rPr>
            </a:br>
            <a:br>
              <a:rPr lang="it-IT" sz="2000" b="1" dirty="0">
                <a:latin typeface="Open Sans"/>
                <a:cs typeface="Open Sans"/>
              </a:rPr>
            </a:br>
            <a:endParaRPr lang="it-IT" sz="2000" dirty="0"/>
          </a:p>
        </p:txBody>
      </p:sp>
      <p:sp>
        <p:nvSpPr>
          <p:cNvPr id="3" name="Segnaposto contenuto 2"/>
          <p:cNvSpPr>
            <a:spLocks noGrp="1"/>
          </p:cNvSpPr>
          <p:nvPr>
            <p:ph sz="quarter" idx="1"/>
          </p:nvPr>
        </p:nvSpPr>
        <p:spPr>
          <a:xfrm>
            <a:off x="215060" y="1630760"/>
            <a:ext cx="8446536" cy="4880640"/>
          </a:xfrm>
        </p:spPr>
        <p:txBody>
          <a:bodyPr>
            <a:noAutofit/>
          </a:bodyPr>
          <a:lstStyle/>
          <a:p>
            <a:pPr marL="0" lvl="0" indent="0">
              <a:buNone/>
            </a:pPr>
            <a:r>
              <a:rPr lang="en-US" sz="2400" dirty="0">
                <a:latin typeface="Open Sans"/>
                <a:cs typeface="Open Sans"/>
              </a:rPr>
              <a:t>At the beginning EU concentrate its efforts in </a:t>
            </a:r>
            <a:r>
              <a:rPr lang="en-US" sz="2400" b="1" dirty="0">
                <a:solidFill>
                  <a:srgbClr val="FF0000"/>
                </a:solidFill>
                <a:latin typeface="Open Sans"/>
                <a:cs typeface="Open Sans"/>
              </a:rPr>
              <a:t>Fixing the number</a:t>
            </a:r>
            <a:r>
              <a:rPr lang="en-US" sz="2400" dirty="0">
                <a:latin typeface="Open Sans"/>
                <a:cs typeface="Open Sans"/>
              </a:rPr>
              <a:t>: strategies to increase the number of women in decision making bodies, institutions, stem faculties, politics…. (quotas)</a:t>
            </a:r>
          </a:p>
          <a:p>
            <a:pPr marL="0" lvl="0" indent="0">
              <a:buNone/>
            </a:pPr>
            <a:r>
              <a:rPr lang="en-US" sz="2400" dirty="0">
                <a:latin typeface="Open Sans"/>
                <a:cs typeface="Open Sans"/>
              </a:rPr>
              <a:t>Then </a:t>
            </a:r>
            <a:r>
              <a:rPr lang="en-US" sz="2400" b="1" dirty="0">
                <a:solidFill>
                  <a:srgbClr val="FF0000"/>
                </a:solidFill>
                <a:latin typeface="Open Sans"/>
                <a:cs typeface="Open Sans"/>
              </a:rPr>
              <a:t>Fixing the institutions</a:t>
            </a:r>
            <a:r>
              <a:rPr lang="en-US" sz="2400" dirty="0">
                <a:latin typeface="Open Sans"/>
                <a:cs typeface="Open Sans"/>
              </a:rPr>
              <a:t>: make institutions aware of the importance of considering gender equality a resource. Changing the structure of the institutions in order to become women’s friendly (best practices)          </a:t>
            </a:r>
            <a:endParaRPr lang="it-IT" sz="2400" dirty="0">
              <a:latin typeface="Open Sans"/>
              <a:cs typeface="Open Sans"/>
            </a:endParaRPr>
          </a:p>
          <a:p>
            <a:pPr marL="0" lvl="0" indent="0">
              <a:buNone/>
            </a:pPr>
            <a:r>
              <a:rPr lang="en-US" sz="2400" dirty="0">
                <a:latin typeface="Open Sans"/>
                <a:cs typeface="Open Sans"/>
              </a:rPr>
              <a:t>Now the strategy has shifted to </a:t>
            </a:r>
            <a:r>
              <a:rPr lang="en-US" sz="2400" b="1" dirty="0">
                <a:solidFill>
                  <a:srgbClr val="FF0000"/>
                </a:solidFill>
                <a:latin typeface="Open Sans"/>
                <a:cs typeface="Open Sans"/>
              </a:rPr>
              <a:t>Fixing the knowledge</a:t>
            </a:r>
            <a:r>
              <a:rPr lang="en-US" sz="2400" dirty="0">
                <a:latin typeface="Open Sans"/>
                <a:cs typeface="Open Sans"/>
              </a:rPr>
              <a:t>: making people aware that gender is a positive and useful social construction and doesn’t mean “for women” but is “for all” because it enables every body to see things differently, from another point of view. </a:t>
            </a:r>
            <a:endParaRPr lang="it-IT" sz="2400" dirty="0"/>
          </a:p>
        </p:txBody>
      </p:sp>
    </p:spTree>
    <p:extLst>
      <p:ext uri="{BB962C8B-B14F-4D97-AF65-F5344CB8AC3E}">
        <p14:creationId xmlns:p14="http://schemas.microsoft.com/office/powerpoint/2010/main" val="3929323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 </a:t>
            </a:r>
            <a:r>
              <a:rPr lang="it-IT" dirty="0" err="1"/>
              <a:t>lets</a:t>
            </a:r>
            <a:r>
              <a:rPr lang="it-IT" dirty="0"/>
              <a:t> </a:t>
            </a:r>
            <a:r>
              <a:rPr lang="it-IT" dirty="0" err="1"/>
              <a:t>think</a:t>
            </a:r>
            <a:r>
              <a:rPr lang="it-IT" dirty="0"/>
              <a:t> </a:t>
            </a:r>
            <a:r>
              <a:rPr lang="it-IT" dirty="0" err="1"/>
              <a:t>critically</a:t>
            </a:r>
            <a:r>
              <a:rPr lang="it-IT" dirty="0"/>
              <a:t>…</a:t>
            </a:r>
          </a:p>
        </p:txBody>
      </p:sp>
      <p:sp>
        <p:nvSpPr>
          <p:cNvPr id="3" name="Segnaposto numero diapositiva 2"/>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27</a:t>
            </a:fld>
            <a:endParaRPr lang="it-IT"/>
          </a:p>
        </p:txBody>
      </p:sp>
      <p:sp>
        <p:nvSpPr>
          <p:cNvPr id="4" name="Segnaposto contenuto 3"/>
          <p:cNvSpPr>
            <a:spLocks noGrp="1"/>
          </p:cNvSpPr>
          <p:nvPr>
            <p:ph sz="quarter" idx="1"/>
          </p:nvPr>
        </p:nvSpPr>
        <p:spPr/>
        <p:txBody>
          <a:bodyPr>
            <a:normAutofit lnSpcReduction="10000"/>
          </a:bodyPr>
          <a:lstStyle/>
          <a:p>
            <a:r>
              <a:rPr lang="it-IT" dirty="0" err="1"/>
              <a:t>Why</a:t>
            </a:r>
            <a:r>
              <a:rPr lang="it-IT" dirty="0"/>
              <a:t> Institutions </a:t>
            </a:r>
            <a:r>
              <a:rPr lang="it-IT" dirty="0" err="1"/>
              <a:t>at</a:t>
            </a:r>
            <a:r>
              <a:rPr lang="it-IT" dirty="0"/>
              <a:t> </a:t>
            </a:r>
            <a:r>
              <a:rPr lang="it-IT" dirty="0" err="1"/>
              <a:t>international</a:t>
            </a:r>
            <a:r>
              <a:rPr lang="it-IT" dirty="0"/>
              <a:t> and </a:t>
            </a:r>
            <a:r>
              <a:rPr lang="it-IT" dirty="0" err="1"/>
              <a:t>national</a:t>
            </a:r>
            <a:r>
              <a:rPr lang="it-IT" dirty="0"/>
              <a:t> level are </a:t>
            </a:r>
            <a:r>
              <a:rPr lang="it-IT" dirty="0" err="1"/>
              <a:t>still</a:t>
            </a:r>
            <a:r>
              <a:rPr lang="it-IT" dirty="0"/>
              <a:t> so </a:t>
            </a:r>
            <a:r>
              <a:rPr lang="it-IT" dirty="0" err="1"/>
              <a:t>weak</a:t>
            </a:r>
            <a:r>
              <a:rPr lang="it-IT" dirty="0"/>
              <a:t>?</a:t>
            </a:r>
          </a:p>
          <a:p>
            <a:r>
              <a:rPr lang="it-IT" dirty="0"/>
              <a:t>In </a:t>
            </a:r>
            <a:r>
              <a:rPr lang="it-IT" dirty="0" err="1"/>
              <a:t>my</a:t>
            </a:r>
            <a:r>
              <a:rPr lang="it-IT" dirty="0"/>
              <a:t> opinion, </a:t>
            </a:r>
            <a:r>
              <a:rPr lang="it-IT" b="1" dirty="0">
                <a:solidFill>
                  <a:srgbClr val="C00000"/>
                </a:solidFill>
              </a:rPr>
              <a:t>the </a:t>
            </a:r>
            <a:r>
              <a:rPr lang="it-IT" b="1" dirty="0" err="1">
                <a:solidFill>
                  <a:srgbClr val="C00000"/>
                </a:solidFill>
              </a:rPr>
              <a:t>reason</a:t>
            </a:r>
            <a:r>
              <a:rPr lang="it-IT" b="1" dirty="0">
                <a:solidFill>
                  <a:srgbClr val="C00000"/>
                </a:solidFill>
              </a:rPr>
              <a:t> do </a:t>
            </a:r>
            <a:r>
              <a:rPr lang="it-IT" b="1" dirty="0" err="1">
                <a:solidFill>
                  <a:srgbClr val="C00000"/>
                </a:solidFill>
              </a:rPr>
              <a:t>not</a:t>
            </a:r>
            <a:r>
              <a:rPr lang="it-IT" b="1" dirty="0">
                <a:solidFill>
                  <a:srgbClr val="C00000"/>
                </a:solidFill>
              </a:rPr>
              <a:t> </a:t>
            </a:r>
            <a:r>
              <a:rPr lang="it-IT" b="1" dirty="0" err="1">
                <a:solidFill>
                  <a:srgbClr val="C00000"/>
                </a:solidFill>
              </a:rPr>
              <a:t>reside</a:t>
            </a:r>
            <a:r>
              <a:rPr lang="it-IT" b="1" dirty="0">
                <a:solidFill>
                  <a:srgbClr val="C00000"/>
                </a:solidFill>
              </a:rPr>
              <a:t> </a:t>
            </a:r>
            <a:r>
              <a:rPr lang="it-IT" b="1" dirty="0" err="1">
                <a:solidFill>
                  <a:srgbClr val="C00000"/>
                </a:solidFill>
              </a:rPr>
              <a:t>all</a:t>
            </a:r>
            <a:r>
              <a:rPr lang="it-IT" b="1" dirty="0">
                <a:solidFill>
                  <a:srgbClr val="C00000"/>
                </a:solidFill>
              </a:rPr>
              <a:t> </a:t>
            </a:r>
            <a:r>
              <a:rPr lang="it-IT" dirty="0"/>
              <a:t>in the </a:t>
            </a:r>
            <a:r>
              <a:rPr lang="it-IT" dirty="0" err="1"/>
              <a:t>fact</a:t>
            </a:r>
            <a:r>
              <a:rPr lang="it-IT" dirty="0"/>
              <a:t> </a:t>
            </a:r>
            <a:r>
              <a:rPr lang="it-IT" dirty="0" err="1"/>
              <a:t>that</a:t>
            </a:r>
            <a:r>
              <a:rPr lang="it-IT" dirty="0"/>
              <a:t> common </a:t>
            </a:r>
            <a:r>
              <a:rPr lang="it-IT" dirty="0" err="1"/>
              <a:t>principles</a:t>
            </a:r>
            <a:r>
              <a:rPr lang="it-IT" dirty="0"/>
              <a:t> are </a:t>
            </a:r>
            <a:r>
              <a:rPr lang="it-IT" dirty="0" err="1"/>
              <a:t>difficult</a:t>
            </a:r>
            <a:r>
              <a:rPr lang="it-IT" dirty="0"/>
              <a:t> to </a:t>
            </a:r>
            <a:r>
              <a:rPr lang="it-IT" dirty="0" err="1"/>
              <a:t>achieve</a:t>
            </a:r>
            <a:r>
              <a:rPr lang="it-IT" dirty="0"/>
              <a:t> due to  the </a:t>
            </a:r>
            <a:r>
              <a:rPr lang="it-IT" dirty="0" err="1"/>
              <a:t>differnt</a:t>
            </a:r>
            <a:r>
              <a:rPr lang="it-IT" dirty="0"/>
              <a:t> </a:t>
            </a:r>
            <a:r>
              <a:rPr lang="it-IT" dirty="0" err="1"/>
              <a:t>cultures</a:t>
            </a:r>
            <a:r>
              <a:rPr lang="it-IT" dirty="0"/>
              <a:t>, </a:t>
            </a:r>
            <a:r>
              <a:rPr lang="it-IT" dirty="0" err="1"/>
              <a:t>mentalities</a:t>
            </a:r>
            <a:r>
              <a:rPr lang="it-IT" dirty="0"/>
              <a:t> and ways of </a:t>
            </a:r>
            <a:r>
              <a:rPr lang="it-IT" dirty="0" err="1"/>
              <a:t>conceiving</a:t>
            </a:r>
            <a:r>
              <a:rPr lang="it-IT" dirty="0"/>
              <a:t> </a:t>
            </a:r>
            <a:r>
              <a:rPr lang="it-IT" dirty="0" err="1"/>
              <a:t>politics</a:t>
            </a:r>
            <a:r>
              <a:rPr lang="it-IT" dirty="0"/>
              <a:t> </a:t>
            </a:r>
            <a:r>
              <a:rPr lang="it-IT" dirty="0" err="1"/>
              <a:t>among</a:t>
            </a:r>
            <a:r>
              <a:rPr lang="it-IT" dirty="0"/>
              <a:t> the </a:t>
            </a:r>
            <a:r>
              <a:rPr lang="it-IT" dirty="0" err="1"/>
              <a:t>countries</a:t>
            </a:r>
            <a:r>
              <a:rPr lang="it-IT" dirty="0"/>
              <a:t>….</a:t>
            </a:r>
          </a:p>
          <a:p>
            <a:r>
              <a:rPr lang="it-IT" dirty="0"/>
              <a:t> the </a:t>
            </a:r>
            <a:r>
              <a:rPr lang="it-IT" dirty="0" err="1"/>
              <a:t>problem</a:t>
            </a:r>
            <a:r>
              <a:rPr lang="it-IT" dirty="0"/>
              <a:t> </a:t>
            </a:r>
            <a:r>
              <a:rPr lang="it-IT" dirty="0" err="1"/>
              <a:t>is</a:t>
            </a:r>
            <a:r>
              <a:rPr lang="it-IT" dirty="0"/>
              <a:t> </a:t>
            </a:r>
            <a:r>
              <a:rPr lang="it-IT" dirty="0" err="1"/>
              <a:t>that</a:t>
            </a:r>
            <a:r>
              <a:rPr lang="it-IT" dirty="0"/>
              <a:t> </a:t>
            </a:r>
            <a:r>
              <a:rPr lang="it-IT" dirty="0" err="1"/>
              <a:t>it</a:t>
            </a:r>
            <a:r>
              <a:rPr lang="it-IT" dirty="0"/>
              <a:t> </a:t>
            </a:r>
            <a:r>
              <a:rPr lang="it-IT" dirty="0" err="1"/>
              <a:t>is</a:t>
            </a:r>
            <a:r>
              <a:rPr lang="it-IT" dirty="0"/>
              <a:t> </a:t>
            </a:r>
            <a:r>
              <a:rPr lang="it-IT" dirty="0" err="1"/>
              <a:t>not</a:t>
            </a:r>
            <a:r>
              <a:rPr lang="it-IT" dirty="0"/>
              <a:t> </a:t>
            </a:r>
            <a:r>
              <a:rPr lang="it-IT" b="1" dirty="0" err="1">
                <a:solidFill>
                  <a:srgbClr val="C00000"/>
                </a:solidFill>
              </a:rPr>
              <a:t>politics</a:t>
            </a:r>
            <a:r>
              <a:rPr lang="it-IT" dirty="0"/>
              <a:t> the MAIN </a:t>
            </a:r>
            <a:r>
              <a:rPr lang="it-IT" dirty="0" err="1"/>
              <a:t>interest</a:t>
            </a:r>
            <a:r>
              <a:rPr lang="it-IT" dirty="0"/>
              <a:t> of the institutions </a:t>
            </a:r>
            <a:r>
              <a:rPr lang="it-IT" dirty="0" err="1"/>
              <a:t>but</a:t>
            </a:r>
            <a:r>
              <a:rPr lang="it-IT" dirty="0"/>
              <a:t> </a:t>
            </a:r>
            <a:r>
              <a:rPr lang="it-IT" b="1" dirty="0">
                <a:solidFill>
                  <a:srgbClr val="C00000"/>
                </a:solidFill>
              </a:rPr>
              <a:t>ECONOMY, business, capital…</a:t>
            </a:r>
          </a:p>
          <a:p>
            <a:r>
              <a:rPr lang="it-IT" b="1" dirty="0">
                <a:solidFill>
                  <a:srgbClr val="C00000"/>
                </a:solidFill>
              </a:rPr>
              <a:t>The </a:t>
            </a:r>
            <a:r>
              <a:rPr lang="it-IT" b="1" dirty="0" err="1">
                <a:solidFill>
                  <a:srgbClr val="C00000"/>
                </a:solidFill>
              </a:rPr>
              <a:t>problem</a:t>
            </a:r>
            <a:r>
              <a:rPr lang="it-IT" b="1" dirty="0">
                <a:solidFill>
                  <a:srgbClr val="C00000"/>
                </a:solidFill>
              </a:rPr>
              <a:t> </a:t>
            </a:r>
            <a:r>
              <a:rPr lang="it-IT" b="1" dirty="0" err="1">
                <a:solidFill>
                  <a:srgbClr val="C00000"/>
                </a:solidFill>
              </a:rPr>
              <a:t>is</a:t>
            </a:r>
            <a:r>
              <a:rPr lang="it-IT" b="1" dirty="0">
                <a:solidFill>
                  <a:srgbClr val="C00000"/>
                </a:solidFill>
              </a:rPr>
              <a:t> the system in </a:t>
            </a:r>
            <a:r>
              <a:rPr lang="it-IT" b="1" dirty="0" err="1">
                <a:solidFill>
                  <a:srgbClr val="C00000"/>
                </a:solidFill>
              </a:rPr>
              <a:t>itself</a:t>
            </a:r>
            <a:r>
              <a:rPr lang="it-IT" b="1" dirty="0">
                <a:solidFill>
                  <a:srgbClr val="C00000"/>
                </a:solidFill>
              </a:rPr>
              <a:t>…</a:t>
            </a:r>
          </a:p>
          <a:p>
            <a:endParaRPr lang="it-IT" b="1" dirty="0">
              <a:solidFill>
                <a:srgbClr val="C00000"/>
              </a:solidFill>
            </a:endParaRPr>
          </a:p>
          <a:p>
            <a:pPr marL="0" indent="0" algn="ctr">
              <a:buNone/>
            </a:pPr>
            <a:endParaRPr lang="it-IT" sz="3900" b="1" dirty="0"/>
          </a:p>
        </p:txBody>
      </p:sp>
    </p:spTree>
    <p:extLst>
      <p:ext uri="{BB962C8B-B14F-4D97-AF65-F5344CB8AC3E}">
        <p14:creationId xmlns:p14="http://schemas.microsoft.com/office/powerpoint/2010/main" val="1737104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sz="quarter" idx="1"/>
          </p:nvPr>
        </p:nvPicPr>
        <p:blipFill>
          <a:blip r:embed="rId2" cstate="print"/>
          <a:stretch>
            <a:fillRect/>
          </a:stretch>
        </p:blipFill>
        <p:spPr>
          <a:xfrm>
            <a:off x="4716016" y="1916832"/>
            <a:ext cx="3809524" cy="3250794"/>
          </a:xfrm>
          <a:prstGeom prst="rect">
            <a:avLst/>
          </a:prstGeom>
        </p:spPr>
      </p:pic>
      <p:sp>
        <p:nvSpPr>
          <p:cNvPr id="2" name="Rettangolo 1">
            <a:extLst>
              <a:ext uri="{FF2B5EF4-FFF2-40B4-BE49-F238E27FC236}">
                <a16:creationId xmlns:a16="http://schemas.microsoft.com/office/drawing/2014/main" id="{317F5A3E-C0EC-4667-BE88-0CF350332B80}"/>
              </a:ext>
            </a:extLst>
          </p:cNvPr>
          <p:cNvSpPr/>
          <p:nvPr/>
        </p:nvSpPr>
        <p:spPr>
          <a:xfrm>
            <a:off x="971600" y="2564904"/>
            <a:ext cx="4572000" cy="2308324"/>
          </a:xfrm>
          <a:prstGeom prst="rect">
            <a:avLst/>
          </a:prstGeom>
        </p:spPr>
        <p:txBody>
          <a:bodyPr>
            <a:spAutoFit/>
          </a:bodyPr>
          <a:lstStyle/>
          <a:p>
            <a:r>
              <a:rPr lang="en-US" sz="3600" b="1" dirty="0">
                <a:solidFill>
                  <a:srgbClr val="0070C0"/>
                </a:solidFill>
              </a:rPr>
              <a:t>Should the goal </a:t>
            </a:r>
          </a:p>
          <a:p>
            <a:r>
              <a:rPr lang="en-US" sz="3600" b="1" dirty="0">
                <a:solidFill>
                  <a:srgbClr val="0070C0"/>
                </a:solidFill>
              </a:rPr>
              <a:t>be equality? </a:t>
            </a:r>
          </a:p>
          <a:p>
            <a:r>
              <a:rPr lang="en-US" sz="3600" b="1" dirty="0">
                <a:solidFill>
                  <a:srgbClr val="0070C0"/>
                </a:solidFill>
              </a:rPr>
              <a:t>Or difference? </a:t>
            </a:r>
          </a:p>
          <a:p>
            <a:r>
              <a:rPr lang="en-US" sz="3600" b="1" dirty="0">
                <a:solidFill>
                  <a:srgbClr val="0070C0"/>
                </a:solidFill>
              </a:rPr>
              <a:t>Or diversity?</a:t>
            </a:r>
            <a:endParaRPr lang="it-IT" sz="3600" b="1" dirty="0">
              <a:solidFill>
                <a:srgbClr val="0070C0"/>
              </a:solidFill>
            </a:endParaRPr>
          </a:p>
        </p:txBody>
      </p:sp>
    </p:spTree>
    <p:extLst>
      <p:ext uri="{BB962C8B-B14F-4D97-AF65-F5344CB8AC3E}">
        <p14:creationId xmlns:p14="http://schemas.microsoft.com/office/powerpoint/2010/main" val="30745832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561A33-8B2F-4F8A-91AF-B79927AC2ABA}"/>
              </a:ext>
            </a:extLst>
          </p:cNvPr>
          <p:cNvSpPr>
            <a:spLocks noGrp="1"/>
          </p:cNvSpPr>
          <p:nvPr>
            <p:ph type="title"/>
          </p:nvPr>
        </p:nvSpPr>
        <p:spPr/>
        <p:txBody>
          <a:bodyPr/>
          <a:lstStyle/>
          <a:p>
            <a:r>
              <a:rPr lang="it-IT" dirty="0"/>
              <a:t>In a </a:t>
            </a:r>
            <a:r>
              <a:rPr lang="it-IT" dirty="0" err="1"/>
              <a:t>feminist</a:t>
            </a:r>
            <a:r>
              <a:rPr lang="it-IT" dirty="0"/>
              <a:t> </a:t>
            </a:r>
            <a:r>
              <a:rPr lang="it-IT" dirty="0" err="1"/>
              <a:t>perspective</a:t>
            </a:r>
            <a:endParaRPr lang="it-IT" dirty="0"/>
          </a:p>
        </p:txBody>
      </p:sp>
      <p:sp>
        <p:nvSpPr>
          <p:cNvPr id="3" name="Segnaposto numero diapositiva 2">
            <a:extLst>
              <a:ext uri="{FF2B5EF4-FFF2-40B4-BE49-F238E27FC236}">
                <a16:creationId xmlns:a16="http://schemas.microsoft.com/office/drawing/2014/main" id="{6B17E047-AD7F-48DE-BAA9-35428387AD25}"/>
              </a:ext>
            </a:extLst>
          </p:cNvPr>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29</a:t>
            </a:fld>
            <a:endParaRPr lang="it-IT"/>
          </a:p>
        </p:txBody>
      </p:sp>
      <p:sp>
        <p:nvSpPr>
          <p:cNvPr id="5" name="Segnaposto contenuto 4">
            <a:extLst>
              <a:ext uri="{FF2B5EF4-FFF2-40B4-BE49-F238E27FC236}">
                <a16:creationId xmlns:a16="http://schemas.microsoft.com/office/drawing/2014/main" id="{70865B9D-39BE-4A6D-9C2B-62898D8B470C}"/>
              </a:ext>
            </a:extLst>
          </p:cNvPr>
          <p:cNvSpPr txBox="1">
            <a:spLocks noGrp="1"/>
          </p:cNvSpPr>
          <p:nvPr>
            <p:ph sz="quarter" idx="1"/>
          </p:nvPr>
        </p:nvSpPr>
        <p:spPr>
          <a:xfrm>
            <a:off x="251520" y="3250144"/>
            <a:ext cx="8640960" cy="3280385"/>
          </a:xfrm>
          <a:prstGeom prst="rect">
            <a:avLst/>
          </a:prstGeom>
          <a:noFill/>
        </p:spPr>
        <p:txBody>
          <a:bodyPr wrap="square" rtlCol="0">
            <a:spAutoFit/>
          </a:bodyPr>
          <a:lstStyle/>
          <a:p>
            <a:pPr marL="0" indent="0" algn="ctr">
              <a:buNone/>
            </a:pPr>
            <a:r>
              <a:rPr lang="it-IT" sz="2000" dirty="0"/>
              <a:t>The goal </a:t>
            </a:r>
            <a:r>
              <a:rPr lang="it-IT" sz="2000" dirty="0" err="1"/>
              <a:t>is</a:t>
            </a:r>
            <a:r>
              <a:rPr lang="it-IT" sz="2000" dirty="0"/>
              <a:t> </a:t>
            </a:r>
          </a:p>
          <a:p>
            <a:pPr marL="0" indent="0" algn="ctr">
              <a:buNone/>
            </a:pPr>
            <a:r>
              <a:rPr lang="it-IT" sz="4400" b="1" dirty="0" err="1">
                <a:solidFill>
                  <a:srgbClr val="C00000"/>
                </a:solidFill>
              </a:rPr>
              <a:t>not</a:t>
            </a:r>
            <a:r>
              <a:rPr lang="it-IT" sz="4400" b="1" dirty="0">
                <a:solidFill>
                  <a:srgbClr val="C00000"/>
                </a:solidFill>
              </a:rPr>
              <a:t> </a:t>
            </a:r>
            <a:r>
              <a:rPr lang="it-IT" sz="4400" b="1" dirty="0" err="1">
                <a:solidFill>
                  <a:srgbClr val="C00000"/>
                </a:solidFill>
              </a:rPr>
              <a:t>equality</a:t>
            </a:r>
            <a:endParaRPr lang="it-IT" sz="4400" b="1" dirty="0">
              <a:solidFill>
                <a:srgbClr val="C00000"/>
              </a:solidFill>
            </a:endParaRPr>
          </a:p>
          <a:p>
            <a:pPr marL="0" indent="0" algn="ctr">
              <a:buNone/>
            </a:pPr>
            <a:r>
              <a:rPr lang="it-IT" sz="2000" dirty="0"/>
              <a:t> </a:t>
            </a:r>
            <a:r>
              <a:rPr lang="it-IT" sz="2000" dirty="0" err="1"/>
              <a:t>but</a:t>
            </a:r>
            <a:r>
              <a:rPr lang="it-IT" sz="2000" dirty="0"/>
              <a:t> </a:t>
            </a:r>
          </a:p>
          <a:p>
            <a:pPr marL="0" indent="0" algn="ctr">
              <a:buNone/>
            </a:pPr>
            <a:r>
              <a:rPr lang="it-IT" sz="2000" dirty="0"/>
              <a:t>An </a:t>
            </a:r>
            <a:r>
              <a:rPr lang="it-IT" sz="2000" dirty="0" err="1"/>
              <a:t>engendered</a:t>
            </a:r>
            <a:r>
              <a:rPr lang="it-IT" sz="2000" dirty="0"/>
              <a:t> </a:t>
            </a:r>
            <a:r>
              <a:rPr lang="it-IT" sz="2000" dirty="0" err="1"/>
              <a:t>politics</a:t>
            </a:r>
            <a:r>
              <a:rPr lang="it-IT" sz="2000" dirty="0"/>
              <a:t>  </a:t>
            </a:r>
            <a:r>
              <a:rPr lang="it-IT" sz="2000" dirty="0" err="1"/>
              <a:t>able</a:t>
            </a:r>
            <a:r>
              <a:rPr lang="it-IT" sz="2000" dirty="0"/>
              <a:t> to </a:t>
            </a:r>
            <a:r>
              <a:rPr lang="it-IT" sz="2000" dirty="0">
                <a:solidFill>
                  <a:srgbClr val="C00000"/>
                </a:solidFill>
              </a:rPr>
              <a:t>take </a:t>
            </a:r>
            <a:r>
              <a:rPr lang="it-IT" sz="2000" dirty="0" err="1">
                <a:solidFill>
                  <a:srgbClr val="C00000"/>
                </a:solidFill>
              </a:rPr>
              <a:t>into</a:t>
            </a:r>
            <a:r>
              <a:rPr lang="it-IT" sz="2000" dirty="0">
                <a:solidFill>
                  <a:srgbClr val="C00000"/>
                </a:solidFill>
              </a:rPr>
              <a:t> </a:t>
            </a:r>
            <a:r>
              <a:rPr lang="it-IT" sz="2000" dirty="0" err="1">
                <a:solidFill>
                  <a:srgbClr val="C00000"/>
                </a:solidFill>
              </a:rPr>
              <a:t>consideration</a:t>
            </a:r>
            <a:r>
              <a:rPr lang="it-IT" sz="2000" dirty="0">
                <a:solidFill>
                  <a:srgbClr val="C00000"/>
                </a:solidFill>
              </a:rPr>
              <a:t> </a:t>
            </a:r>
            <a:r>
              <a:rPr lang="it-IT" sz="2000" dirty="0" err="1">
                <a:solidFill>
                  <a:srgbClr val="C00000"/>
                </a:solidFill>
              </a:rPr>
              <a:t>diversity</a:t>
            </a:r>
            <a:r>
              <a:rPr lang="it-IT" sz="2000" dirty="0"/>
              <a:t>, </a:t>
            </a:r>
          </a:p>
          <a:p>
            <a:pPr marL="0" indent="0" algn="ctr">
              <a:buNone/>
            </a:pPr>
            <a:r>
              <a:rPr lang="it-IT" sz="2000" dirty="0" err="1"/>
              <a:t>see</a:t>
            </a:r>
            <a:r>
              <a:rPr lang="it-IT" sz="2000" dirty="0"/>
              <a:t> </a:t>
            </a:r>
            <a:r>
              <a:rPr lang="it-IT" sz="2000" dirty="0" err="1">
                <a:solidFill>
                  <a:srgbClr val="C00000"/>
                </a:solidFill>
              </a:rPr>
              <a:t>intersectional</a:t>
            </a:r>
            <a:r>
              <a:rPr lang="it-IT" sz="2000" dirty="0">
                <a:solidFill>
                  <a:srgbClr val="C00000"/>
                </a:solidFill>
              </a:rPr>
              <a:t> </a:t>
            </a:r>
            <a:r>
              <a:rPr lang="it-IT" sz="2000" dirty="0" err="1">
                <a:solidFill>
                  <a:srgbClr val="C00000"/>
                </a:solidFill>
              </a:rPr>
              <a:t>discriminatons</a:t>
            </a:r>
            <a:r>
              <a:rPr lang="it-IT" sz="2000" dirty="0">
                <a:solidFill>
                  <a:srgbClr val="C00000"/>
                </a:solidFill>
              </a:rPr>
              <a:t> </a:t>
            </a:r>
            <a:r>
              <a:rPr lang="it-IT" sz="2000" dirty="0"/>
              <a:t>and </a:t>
            </a:r>
            <a:r>
              <a:rPr lang="it-IT" sz="2000" dirty="0" err="1"/>
              <a:t>foster</a:t>
            </a:r>
            <a:r>
              <a:rPr lang="it-IT" sz="2000" dirty="0"/>
              <a:t> </a:t>
            </a:r>
          </a:p>
          <a:p>
            <a:pPr marL="0" indent="0" algn="ctr">
              <a:buNone/>
            </a:pPr>
            <a:r>
              <a:rPr lang="it-IT" sz="5400" b="1" dirty="0">
                <a:solidFill>
                  <a:srgbClr val="C00000"/>
                </a:solidFill>
              </a:rPr>
              <a:t>freedom for </a:t>
            </a:r>
            <a:r>
              <a:rPr lang="it-IT" sz="5400" b="1" dirty="0" err="1">
                <a:solidFill>
                  <a:srgbClr val="C00000"/>
                </a:solidFill>
              </a:rPr>
              <a:t>all</a:t>
            </a:r>
            <a:endParaRPr lang="it-IT" sz="5400" b="1" dirty="0">
              <a:solidFill>
                <a:srgbClr val="C00000"/>
              </a:solidFill>
            </a:endParaRPr>
          </a:p>
        </p:txBody>
      </p:sp>
      <p:sp>
        <p:nvSpPr>
          <p:cNvPr id="6" name="CasellaDiTesto 5">
            <a:extLst>
              <a:ext uri="{FF2B5EF4-FFF2-40B4-BE49-F238E27FC236}">
                <a16:creationId xmlns:a16="http://schemas.microsoft.com/office/drawing/2014/main" id="{A4606000-BF7B-40E4-8C64-2DDA24512016}"/>
              </a:ext>
            </a:extLst>
          </p:cNvPr>
          <p:cNvSpPr txBox="1"/>
          <p:nvPr/>
        </p:nvSpPr>
        <p:spPr>
          <a:xfrm>
            <a:off x="2267744" y="1772816"/>
            <a:ext cx="5112568" cy="1477328"/>
          </a:xfrm>
          <a:prstGeom prst="rect">
            <a:avLst/>
          </a:prstGeom>
          <a:noFill/>
        </p:spPr>
        <p:txBody>
          <a:bodyPr wrap="square" rtlCol="0">
            <a:spAutoFit/>
          </a:bodyPr>
          <a:lstStyle/>
          <a:p>
            <a:pPr algn="ctr"/>
            <a:r>
              <a:rPr lang="it-IT" dirty="0"/>
              <a:t>Under the </a:t>
            </a:r>
            <a:r>
              <a:rPr lang="it-IT" dirty="0" err="1"/>
              <a:t>notion</a:t>
            </a:r>
            <a:r>
              <a:rPr lang="it-IT" dirty="0"/>
              <a:t> of </a:t>
            </a:r>
            <a:r>
              <a:rPr lang="it-IT" b="1" u="sng" dirty="0" err="1">
                <a:solidFill>
                  <a:srgbClr val="C00000"/>
                </a:solidFill>
              </a:rPr>
              <a:t>equality</a:t>
            </a:r>
            <a:r>
              <a:rPr lang="it-IT" dirty="0"/>
              <a:t> </a:t>
            </a:r>
            <a:r>
              <a:rPr lang="it-IT" dirty="0" err="1"/>
              <a:t>there</a:t>
            </a:r>
            <a:r>
              <a:rPr lang="it-IT" dirty="0"/>
              <a:t> </a:t>
            </a:r>
            <a:r>
              <a:rPr lang="it-IT" dirty="0" err="1"/>
              <a:t>is</a:t>
            </a:r>
            <a:r>
              <a:rPr lang="it-IT" dirty="0"/>
              <a:t> the idea </a:t>
            </a:r>
          </a:p>
          <a:p>
            <a:pPr algn="ctr"/>
            <a:r>
              <a:rPr lang="it-IT" dirty="0" err="1"/>
              <a:t>that</a:t>
            </a:r>
            <a:r>
              <a:rPr lang="it-IT" dirty="0"/>
              <a:t> </a:t>
            </a:r>
            <a:r>
              <a:rPr lang="it-IT" dirty="0" err="1">
                <a:highlight>
                  <a:srgbClr val="FFFF00"/>
                </a:highlight>
              </a:rPr>
              <a:t>women</a:t>
            </a:r>
            <a:r>
              <a:rPr lang="it-IT" dirty="0">
                <a:highlight>
                  <a:srgbClr val="FFFF00"/>
                </a:highlight>
              </a:rPr>
              <a:t> need help (positive actions for </a:t>
            </a:r>
            <a:r>
              <a:rPr lang="it-IT" dirty="0" err="1">
                <a:highlight>
                  <a:srgbClr val="FFFF00"/>
                </a:highlight>
              </a:rPr>
              <a:t>example</a:t>
            </a:r>
            <a:r>
              <a:rPr lang="it-IT" dirty="0">
                <a:highlight>
                  <a:srgbClr val="FFFF00"/>
                </a:highlight>
              </a:rPr>
              <a:t>)  to be </a:t>
            </a:r>
            <a:r>
              <a:rPr lang="it-IT" dirty="0" err="1">
                <a:highlight>
                  <a:srgbClr val="FFFF00"/>
                </a:highlight>
              </a:rPr>
              <a:t>equal</a:t>
            </a:r>
            <a:r>
              <a:rPr lang="it-IT" dirty="0">
                <a:highlight>
                  <a:srgbClr val="FFFF00"/>
                </a:highlight>
              </a:rPr>
              <a:t> to men</a:t>
            </a:r>
            <a:r>
              <a:rPr lang="it-IT" dirty="0"/>
              <a:t>, </a:t>
            </a:r>
            <a:r>
              <a:rPr lang="it-IT" dirty="0" err="1"/>
              <a:t>because</a:t>
            </a:r>
            <a:r>
              <a:rPr lang="it-IT" dirty="0"/>
              <a:t> </a:t>
            </a:r>
            <a:r>
              <a:rPr lang="it-IT" dirty="0" err="1"/>
              <a:t>they</a:t>
            </a:r>
            <a:r>
              <a:rPr lang="it-IT" dirty="0"/>
              <a:t> </a:t>
            </a:r>
            <a:r>
              <a:rPr lang="it-IT" dirty="0" err="1"/>
              <a:t>lack</a:t>
            </a:r>
            <a:r>
              <a:rPr lang="it-IT" dirty="0"/>
              <a:t> something. </a:t>
            </a:r>
          </a:p>
          <a:p>
            <a:pPr algn="ctr"/>
            <a:r>
              <a:rPr lang="it-IT" dirty="0" err="1"/>
              <a:t>But</a:t>
            </a:r>
            <a:r>
              <a:rPr lang="it-IT" dirty="0"/>
              <a:t> </a:t>
            </a:r>
            <a:r>
              <a:rPr lang="it-IT" dirty="0" err="1"/>
              <a:t>it</a:t>
            </a:r>
            <a:r>
              <a:rPr lang="it-IT" dirty="0"/>
              <a:t> </a:t>
            </a:r>
            <a:r>
              <a:rPr lang="it-IT" dirty="0" err="1"/>
              <a:t>is</a:t>
            </a:r>
            <a:r>
              <a:rPr lang="it-IT" dirty="0"/>
              <a:t> </a:t>
            </a:r>
            <a:r>
              <a:rPr lang="it-IT" dirty="0" err="1"/>
              <a:t>not</a:t>
            </a:r>
            <a:r>
              <a:rPr lang="it-IT" dirty="0"/>
              <a:t> like </a:t>
            </a:r>
            <a:r>
              <a:rPr lang="it-IT" dirty="0" err="1"/>
              <a:t>this</a:t>
            </a:r>
            <a:r>
              <a:rPr lang="it-IT" dirty="0"/>
              <a:t>!</a:t>
            </a:r>
          </a:p>
          <a:p>
            <a:pPr algn="ctr"/>
            <a:r>
              <a:rPr lang="it-IT" dirty="0" err="1"/>
              <a:t>We</a:t>
            </a:r>
            <a:r>
              <a:rPr lang="it-IT" dirty="0"/>
              <a:t> </a:t>
            </a:r>
            <a:r>
              <a:rPr lang="it-IT" dirty="0" err="1"/>
              <a:t>don’t</a:t>
            </a:r>
            <a:r>
              <a:rPr lang="it-IT" dirty="0"/>
              <a:t> </a:t>
            </a:r>
            <a:r>
              <a:rPr lang="it-IT" dirty="0" err="1"/>
              <a:t>want</a:t>
            </a:r>
            <a:r>
              <a:rPr lang="it-IT" dirty="0"/>
              <a:t> to «include» </a:t>
            </a:r>
            <a:r>
              <a:rPr lang="it-IT" dirty="0" err="1"/>
              <a:t>anyone</a:t>
            </a:r>
            <a:r>
              <a:rPr lang="it-IT" dirty="0"/>
              <a:t> in </a:t>
            </a:r>
            <a:r>
              <a:rPr lang="it-IT" dirty="0" err="1"/>
              <a:t>anything</a:t>
            </a:r>
            <a:r>
              <a:rPr lang="it-IT" dirty="0"/>
              <a:t>!</a:t>
            </a:r>
          </a:p>
        </p:txBody>
      </p:sp>
    </p:spTree>
    <p:extLst>
      <p:ext uri="{BB962C8B-B14F-4D97-AF65-F5344CB8AC3E}">
        <p14:creationId xmlns:p14="http://schemas.microsoft.com/office/powerpoint/2010/main" val="337275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395536" y="188640"/>
            <a:ext cx="8291512" cy="792088"/>
          </a:xfrm>
        </p:spPr>
        <p:txBody>
          <a:bodyPr>
            <a:normAutofit fontScale="90000"/>
          </a:bodyPr>
          <a:lstStyle/>
          <a:p>
            <a:r>
              <a:rPr lang="it-IT" altLang="it-IT" dirty="0" err="1">
                <a:solidFill>
                  <a:srgbClr val="FF0000"/>
                </a:solidFill>
              </a:rPr>
              <a:t>But</a:t>
            </a:r>
            <a:r>
              <a:rPr lang="it-IT" altLang="it-IT" dirty="0">
                <a:solidFill>
                  <a:srgbClr val="FF0000"/>
                </a:solidFill>
              </a:rPr>
              <a:t> the </a:t>
            </a:r>
            <a:r>
              <a:rPr lang="it-IT" altLang="it-IT" dirty="0" err="1">
                <a:solidFill>
                  <a:srgbClr val="FF0000"/>
                </a:solidFill>
              </a:rPr>
              <a:t>efforts</a:t>
            </a:r>
            <a:r>
              <a:rPr lang="it-IT" altLang="it-IT" dirty="0">
                <a:solidFill>
                  <a:srgbClr val="FF0000"/>
                </a:solidFill>
              </a:rPr>
              <a:t> are </a:t>
            </a:r>
            <a:r>
              <a:rPr lang="it-IT" altLang="it-IT" dirty="0" err="1">
                <a:solidFill>
                  <a:srgbClr val="FF0000"/>
                </a:solidFill>
              </a:rPr>
              <a:t>still</a:t>
            </a:r>
            <a:r>
              <a:rPr lang="it-IT" altLang="it-IT" dirty="0">
                <a:solidFill>
                  <a:srgbClr val="FF0000"/>
                </a:solidFill>
              </a:rPr>
              <a:t> </a:t>
            </a:r>
            <a:r>
              <a:rPr lang="it-IT" altLang="it-IT" dirty="0" err="1">
                <a:solidFill>
                  <a:srgbClr val="FF0000"/>
                </a:solidFill>
              </a:rPr>
              <a:t>not</a:t>
            </a:r>
            <a:r>
              <a:rPr lang="it-IT" altLang="it-IT" dirty="0">
                <a:solidFill>
                  <a:srgbClr val="FF0000"/>
                </a:solidFill>
              </a:rPr>
              <a:t> </a:t>
            </a:r>
            <a:r>
              <a:rPr lang="it-IT" altLang="it-IT" dirty="0" err="1">
                <a:solidFill>
                  <a:srgbClr val="FF0000"/>
                </a:solidFill>
              </a:rPr>
              <a:t>enough</a:t>
            </a:r>
            <a:r>
              <a:rPr lang="it-IT" altLang="it-IT" dirty="0">
                <a:solidFill>
                  <a:srgbClr val="FF0000"/>
                </a:solidFill>
              </a:rPr>
              <a:t>….</a:t>
            </a:r>
          </a:p>
        </p:txBody>
      </p:sp>
      <p:sp>
        <p:nvSpPr>
          <p:cNvPr id="12291" name="Segnaposto contenuto 2"/>
          <p:cNvSpPr>
            <a:spLocks noGrp="1"/>
          </p:cNvSpPr>
          <p:nvPr>
            <p:ph sz="quarter" idx="1"/>
          </p:nvPr>
        </p:nvSpPr>
        <p:spPr>
          <a:xfrm>
            <a:off x="179512" y="1600200"/>
            <a:ext cx="8586536" cy="4997152"/>
          </a:xfrm>
        </p:spPr>
        <p:txBody>
          <a:bodyPr>
            <a:normAutofit fontScale="77500" lnSpcReduction="20000"/>
          </a:bodyPr>
          <a:lstStyle/>
          <a:p>
            <a:pPr marL="0" indent="0">
              <a:buNone/>
            </a:pPr>
            <a:r>
              <a:rPr lang="en-US" altLang="it-IT" dirty="0"/>
              <a:t>For a long time now  - at least 30 years - the EU has been developing strategies for promoting equal opportunities between men and women with this perspective and objective of increasing </a:t>
            </a:r>
            <a:r>
              <a:rPr lang="en-US" altLang="it-IT" dirty="0">
                <a:highlight>
                  <a:srgbClr val="FFFF00"/>
                </a:highlight>
              </a:rPr>
              <a:t>the number </a:t>
            </a:r>
            <a:r>
              <a:rPr lang="en-US" altLang="it-IT" dirty="0"/>
              <a:t>of women in every sectors of working and social life….</a:t>
            </a:r>
          </a:p>
          <a:p>
            <a:pPr marL="0" indent="0">
              <a:buNone/>
            </a:pPr>
            <a:endParaRPr lang="en-US" altLang="it-IT" dirty="0"/>
          </a:p>
          <a:p>
            <a:pPr marL="0" indent="0">
              <a:buNone/>
            </a:pPr>
            <a:r>
              <a:rPr lang="en-US" altLang="it-IT" dirty="0">
                <a:solidFill>
                  <a:srgbClr val="FF0000"/>
                </a:solidFill>
              </a:rPr>
              <a:t>HOW</a:t>
            </a:r>
            <a:r>
              <a:rPr lang="en-US" altLang="it-IT" dirty="0"/>
              <a:t> </a:t>
            </a:r>
          </a:p>
          <a:p>
            <a:pPr marL="0" indent="0">
              <a:buNone/>
            </a:pPr>
            <a:endParaRPr lang="en-US" altLang="it-IT" dirty="0"/>
          </a:p>
          <a:p>
            <a:r>
              <a:rPr lang="en-US" altLang="it-IT" dirty="0"/>
              <a:t>by trying to push for a framework of coherent laws in all countries, </a:t>
            </a:r>
          </a:p>
          <a:p>
            <a:r>
              <a:rPr lang="en-US" altLang="it-IT" dirty="0"/>
              <a:t>by defining policies  and road maps to follow </a:t>
            </a:r>
          </a:p>
          <a:p>
            <a:r>
              <a:rPr lang="en-US" altLang="it-IT" dirty="0"/>
              <a:t>by providing funding (</a:t>
            </a:r>
            <a:r>
              <a:rPr lang="en-US" altLang="it-IT" dirty="0">
                <a:highlight>
                  <a:srgbClr val="FFFF00"/>
                </a:highlight>
              </a:rPr>
              <a:t>a lot of money!) </a:t>
            </a:r>
            <a:r>
              <a:rPr lang="en-US" altLang="it-IT" dirty="0"/>
              <a:t>for projects in order to encourage equality in institutions and . </a:t>
            </a:r>
          </a:p>
          <a:p>
            <a:pPr marL="0" indent="0">
              <a:buNone/>
            </a:pPr>
            <a:endParaRPr lang="en-US" altLang="it-IT" dirty="0"/>
          </a:p>
          <a:p>
            <a:pPr marL="0" indent="0">
              <a:buNone/>
            </a:pPr>
            <a:r>
              <a:rPr lang="en-US" altLang="it-IT" dirty="0"/>
              <a:t>This strategy had many positive results, </a:t>
            </a:r>
          </a:p>
          <a:p>
            <a:pPr marL="0" indent="0">
              <a:buNone/>
            </a:pPr>
            <a:r>
              <a:rPr lang="en-US" altLang="it-IT" dirty="0">
                <a:solidFill>
                  <a:srgbClr val="FF0000"/>
                </a:solidFill>
              </a:rPr>
              <a:t>but has not proved sufficient to establish real and long-lasting equality so far, with the de-merit also of reinforcing the binary stereotype…</a:t>
            </a:r>
            <a:endParaRPr lang="en-US" altLang="it-IT" dirty="0"/>
          </a:p>
          <a:p>
            <a:endParaRPr lang="it-IT" alt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D4CC5E-8C36-465F-9BCE-2DB0225855B9}"/>
              </a:ext>
            </a:extLst>
          </p:cNvPr>
          <p:cNvSpPr>
            <a:spLocks noGrp="1"/>
          </p:cNvSpPr>
          <p:nvPr>
            <p:ph type="title"/>
          </p:nvPr>
        </p:nvSpPr>
        <p:spPr/>
        <p:txBody>
          <a:bodyPr/>
          <a:lstStyle/>
          <a:p>
            <a:r>
              <a:rPr lang="it-IT" dirty="0"/>
              <a:t>The ultimate </a:t>
            </a:r>
            <a:r>
              <a:rPr lang="it-IT" dirty="0" err="1"/>
              <a:t>question</a:t>
            </a:r>
            <a:r>
              <a:rPr lang="it-IT" dirty="0"/>
              <a:t> </a:t>
            </a:r>
            <a:r>
              <a:rPr lang="it-IT" dirty="0" err="1"/>
              <a:t>is</a:t>
            </a:r>
            <a:r>
              <a:rPr lang="it-IT" dirty="0"/>
              <a:t> </a:t>
            </a:r>
          </a:p>
        </p:txBody>
      </p:sp>
      <p:sp>
        <p:nvSpPr>
          <p:cNvPr id="3" name="Segnaposto numero diapositiva 2">
            <a:extLst>
              <a:ext uri="{FF2B5EF4-FFF2-40B4-BE49-F238E27FC236}">
                <a16:creationId xmlns:a16="http://schemas.microsoft.com/office/drawing/2014/main" id="{86B4EBEF-76C7-431A-A9FE-582BBE356765}"/>
              </a:ext>
            </a:extLst>
          </p:cNvPr>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30</a:t>
            </a:fld>
            <a:endParaRPr lang="it-IT"/>
          </a:p>
        </p:txBody>
      </p:sp>
      <p:sp>
        <p:nvSpPr>
          <p:cNvPr id="4" name="Segnaposto contenuto 3">
            <a:extLst>
              <a:ext uri="{FF2B5EF4-FFF2-40B4-BE49-F238E27FC236}">
                <a16:creationId xmlns:a16="http://schemas.microsoft.com/office/drawing/2014/main" id="{CAE67FDD-09C5-409B-9B28-E55DC8BBADE7}"/>
              </a:ext>
            </a:extLst>
          </p:cNvPr>
          <p:cNvSpPr>
            <a:spLocks noGrp="1"/>
          </p:cNvSpPr>
          <p:nvPr>
            <p:ph sz="quarter" idx="1"/>
          </p:nvPr>
        </p:nvSpPr>
        <p:spPr>
          <a:xfrm>
            <a:off x="899592" y="3429000"/>
            <a:ext cx="8153400" cy="1108720"/>
          </a:xfrm>
        </p:spPr>
        <p:txBody>
          <a:bodyPr>
            <a:normAutofit/>
          </a:bodyPr>
          <a:lstStyle/>
          <a:p>
            <a:pPr marL="0" indent="0" algn="ctr">
              <a:buNone/>
            </a:pPr>
            <a:r>
              <a:rPr lang="it-IT" sz="6000" b="1" dirty="0">
                <a:solidFill>
                  <a:srgbClr val="C00000"/>
                </a:solidFill>
              </a:rPr>
              <a:t>HOW?????</a:t>
            </a:r>
          </a:p>
        </p:txBody>
      </p:sp>
    </p:spTree>
    <p:extLst>
      <p:ext uri="{BB962C8B-B14F-4D97-AF65-F5344CB8AC3E}">
        <p14:creationId xmlns:p14="http://schemas.microsoft.com/office/powerpoint/2010/main" val="105721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7C675-4D10-4F69-91DF-7CA4C0FCDCC1}"/>
              </a:ext>
            </a:extLst>
          </p:cNvPr>
          <p:cNvSpPr>
            <a:spLocks noGrp="1"/>
          </p:cNvSpPr>
          <p:nvPr>
            <p:ph type="title"/>
          </p:nvPr>
        </p:nvSpPr>
        <p:spPr/>
        <p:txBody>
          <a:bodyPr/>
          <a:lstStyle/>
          <a:p>
            <a:r>
              <a:rPr lang="it-IT" dirty="0" err="1"/>
              <a:t>Pay</a:t>
            </a:r>
            <a:r>
              <a:rPr lang="it-IT" dirty="0"/>
              <a:t> </a:t>
            </a:r>
            <a:r>
              <a:rPr lang="it-IT" dirty="0" err="1"/>
              <a:t>attention</a:t>
            </a:r>
            <a:r>
              <a:rPr lang="it-IT" dirty="0"/>
              <a:t> to the words….</a:t>
            </a:r>
          </a:p>
        </p:txBody>
      </p:sp>
      <p:sp>
        <p:nvSpPr>
          <p:cNvPr id="3" name="Segnaposto numero diapositiva 2">
            <a:extLst>
              <a:ext uri="{FF2B5EF4-FFF2-40B4-BE49-F238E27FC236}">
                <a16:creationId xmlns:a16="http://schemas.microsoft.com/office/drawing/2014/main" id="{A03E29BB-9003-4F6C-A30B-CF02986EFDF3}"/>
              </a:ext>
            </a:extLst>
          </p:cNvPr>
          <p:cNvSpPr>
            <a:spLocks noGrp="1"/>
          </p:cNvSpPr>
          <p:nvPr>
            <p:ph type="sldNum" sz="quarter" idx="12"/>
          </p:nvPr>
        </p:nvSpPr>
        <p:spPr/>
        <p:txBody>
          <a:bodyPr>
            <a:normAutofit fontScale="85000" lnSpcReduction="20000"/>
          </a:bodyPr>
          <a:lstStyle/>
          <a:p>
            <a:pPr>
              <a:defRPr/>
            </a:pPr>
            <a:fld id="{4AD9B7B6-6495-4CF6-A8F3-D817A1E18523}" type="slidenum">
              <a:rPr lang="it-IT" smtClean="0"/>
              <a:pPr>
                <a:defRPr/>
              </a:pPr>
              <a:t>4</a:t>
            </a:fld>
            <a:endParaRPr lang="it-IT"/>
          </a:p>
        </p:txBody>
      </p:sp>
      <p:sp>
        <p:nvSpPr>
          <p:cNvPr id="4" name="Segnaposto contenuto 3">
            <a:extLst>
              <a:ext uri="{FF2B5EF4-FFF2-40B4-BE49-F238E27FC236}">
                <a16:creationId xmlns:a16="http://schemas.microsoft.com/office/drawing/2014/main" id="{E74D90C2-2F3C-4192-92DF-1F5AB2269795}"/>
              </a:ext>
            </a:extLst>
          </p:cNvPr>
          <p:cNvSpPr>
            <a:spLocks noGrp="1"/>
          </p:cNvSpPr>
          <p:nvPr>
            <p:ph sz="quarter" idx="1"/>
          </p:nvPr>
        </p:nvSpPr>
        <p:spPr>
          <a:xfrm>
            <a:off x="179512" y="1600200"/>
            <a:ext cx="8586536" cy="4853136"/>
          </a:xfrm>
        </p:spPr>
        <p:txBody>
          <a:bodyPr>
            <a:noAutofit/>
          </a:bodyPr>
          <a:lstStyle/>
          <a:p>
            <a:r>
              <a:rPr lang="it-IT" sz="2400" dirty="0"/>
              <a:t>The institutional </a:t>
            </a:r>
            <a:r>
              <a:rPr lang="it-IT" sz="2400" dirty="0" err="1"/>
              <a:t>vocabulary</a:t>
            </a:r>
            <a:r>
              <a:rPr lang="it-IT" sz="2400" dirty="0"/>
              <a:t> of gender </a:t>
            </a:r>
            <a:r>
              <a:rPr lang="it-IT" sz="2400" dirty="0" err="1"/>
              <a:t>equality</a:t>
            </a:r>
            <a:r>
              <a:rPr lang="it-IT" sz="2400" dirty="0"/>
              <a:t> </a:t>
            </a:r>
            <a:r>
              <a:rPr lang="it-IT" sz="2400" dirty="0" err="1"/>
              <a:t>is</a:t>
            </a:r>
            <a:r>
              <a:rPr lang="it-IT" sz="2400" dirty="0"/>
              <a:t> </a:t>
            </a:r>
            <a:r>
              <a:rPr lang="it-IT" sz="2400" dirty="0" err="1"/>
              <a:t>apparently</a:t>
            </a:r>
            <a:r>
              <a:rPr lang="it-IT" sz="2400" dirty="0"/>
              <a:t> </a:t>
            </a:r>
            <a:r>
              <a:rPr lang="it-IT" sz="2400" dirty="0" err="1"/>
              <a:t>rich</a:t>
            </a:r>
            <a:r>
              <a:rPr lang="it-IT" sz="2400" dirty="0"/>
              <a:t>, </a:t>
            </a:r>
            <a:r>
              <a:rPr lang="it-IT" sz="2400" dirty="0" err="1"/>
              <a:t>but</a:t>
            </a:r>
            <a:r>
              <a:rPr lang="it-IT" sz="2400" dirty="0"/>
              <a:t> </a:t>
            </a:r>
            <a:r>
              <a:rPr lang="it-IT" sz="2400" dirty="0" err="1"/>
              <a:t>at</a:t>
            </a:r>
            <a:r>
              <a:rPr lang="it-IT" sz="2400" dirty="0"/>
              <a:t> the </a:t>
            </a:r>
            <a:r>
              <a:rPr lang="it-IT" sz="2400" dirty="0" err="1"/>
              <a:t>same</a:t>
            </a:r>
            <a:r>
              <a:rPr lang="it-IT" sz="2400" dirty="0"/>
              <a:t> time</a:t>
            </a:r>
          </a:p>
          <a:p>
            <a:r>
              <a:rPr lang="it-IT" sz="2400" dirty="0" err="1"/>
              <a:t>It</a:t>
            </a:r>
            <a:r>
              <a:rPr lang="it-IT" sz="2400" dirty="0"/>
              <a:t> </a:t>
            </a:r>
            <a:r>
              <a:rPr lang="it-IT" sz="2400" dirty="0" err="1"/>
              <a:t>is</a:t>
            </a:r>
            <a:r>
              <a:rPr lang="it-IT" sz="2400" dirty="0"/>
              <a:t> </a:t>
            </a:r>
            <a:r>
              <a:rPr lang="it-IT" sz="2400" dirty="0" err="1">
                <a:highlight>
                  <a:srgbClr val="FFFF00"/>
                </a:highlight>
              </a:rPr>
              <a:t>rigid</a:t>
            </a:r>
            <a:r>
              <a:rPr lang="it-IT" sz="2400" dirty="0"/>
              <a:t>, </a:t>
            </a:r>
            <a:r>
              <a:rPr lang="it-IT" sz="2400" dirty="0" err="1"/>
              <a:t>mostly</a:t>
            </a:r>
            <a:r>
              <a:rPr lang="it-IT" sz="2400" dirty="0"/>
              <a:t>.</a:t>
            </a:r>
          </a:p>
          <a:p>
            <a:r>
              <a:rPr lang="it-IT" sz="2400" dirty="0" err="1"/>
              <a:t>It</a:t>
            </a:r>
            <a:r>
              <a:rPr lang="it-IT" sz="2400" dirty="0"/>
              <a:t> </a:t>
            </a:r>
            <a:r>
              <a:rPr lang="it-IT" sz="2400" dirty="0" err="1">
                <a:highlight>
                  <a:srgbClr val="FFFF00"/>
                </a:highlight>
              </a:rPr>
              <a:t>reinforce</a:t>
            </a:r>
            <a:r>
              <a:rPr lang="it-IT" sz="2400" dirty="0">
                <a:highlight>
                  <a:srgbClr val="FFFF00"/>
                </a:highlight>
              </a:rPr>
              <a:t> </a:t>
            </a:r>
            <a:r>
              <a:rPr lang="it-IT" sz="2400" dirty="0" err="1">
                <a:highlight>
                  <a:srgbClr val="FFFF00"/>
                </a:highlight>
              </a:rPr>
              <a:t>stereotypes</a:t>
            </a:r>
            <a:r>
              <a:rPr lang="it-IT" sz="2400" dirty="0"/>
              <a:t>, </a:t>
            </a:r>
            <a:r>
              <a:rPr lang="it-IT" sz="2400" dirty="0" err="1"/>
              <a:t>sometimes</a:t>
            </a:r>
            <a:r>
              <a:rPr lang="it-IT" sz="2400" dirty="0"/>
              <a:t> </a:t>
            </a:r>
          </a:p>
          <a:p>
            <a:r>
              <a:rPr lang="it-IT" sz="2400" dirty="0" err="1"/>
              <a:t>It</a:t>
            </a:r>
            <a:r>
              <a:rPr lang="it-IT" sz="2400" dirty="0"/>
              <a:t> </a:t>
            </a:r>
            <a:r>
              <a:rPr lang="it-IT" sz="2400" dirty="0" err="1">
                <a:highlight>
                  <a:srgbClr val="FFFF00"/>
                </a:highlight>
              </a:rPr>
              <a:t>doesn’t</a:t>
            </a:r>
            <a:r>
              <a:rPr lang="it-IT" sz="2400" dirty="0">
                <a:highlight>
                  <a:srgbClr val="FFFF00"/>
                </a:highlight>
              </a:rPr>
              <a:t> evolve </a:t>
            </a:r>
            <a:r>
              <a:rPr lang="it-IT" sz="2400" dirty="0"/>
              <a:t>with time and history…..</a:t>
            </a:r>
          </a:p>
          <a:p>
            <a:pPr algn="ctr"/>
            <a:endParaRPr lang="it-IT" sz="2400" dirty="0"/>
          </a:p>
          <a:p>
            <a:pPr algn="ctr"/>
            <a:r>
              <a:rPr lang="it-IT" sz="2400" b="1" dirty="0" err="1"/>
              <a:t>Equlity</a:t>
            </a:r>
            <a:r>
              <a:rPr lang="it-IT" sz="2400" b="1" dirty="0"/>
              <a:t> </a:t>
            </a:r>
            <a:r>
              <a:rPr lang="it-IT" sz="2400" b="1" dirty="0" err="1"/>
              <a:t>between</a:t>
            </a:r>
            <a:r>
              <a:rPr lang="it-IT" sz="2400" b="1" dirty="0"/>
              <a:t> men and </a:t>
            </a:r>
            <a:r>
              <a:rPr lang="it-IT" sz="2400" b="1" dirty="0" err="1"/>
              <a:t>women</a:t>
            </a:r>
            <a:r>
              <a:rPr lang="it-IT" sz="2400" b="1" dirty="0"/>
              <a:t> </a:t>
            </a:r>
            <a:r>
              <a:rPr lang="it-IT" sz="2400" dirty="0" err="1"/>
              <a:t>as</a:t>
            </a:r>
            <a:r>
              <a:rPr lang="it-IT" sz="2400" dirty="0"/>
              <a:t> the </a:t>
            </a:r>
            <a:r>
              <a:rPr lang="it-IT" sz="2400" dirty="0" err="1"/>
              <a:t>main</a:t>
            </a:r>
            <a:r>
              <a:rPr lang="it-IT" sz="2400" dirty="0"/>
              <a:t> goal</a:t>
            </a:r>
          </a:p>
          <a:p>
            <a:r>
              <a:rPr lang="it-IT" sz="2400" dirty="0" err="1"/>
              <a:t>Women</a:t>
            </a:r>
            <a:r>
              <a:rPr lang="it-IT" sz="2400" dirty="0"/>
              <a:t> </a:t>
            </a:r>
            <a:r>
              <a:rPr lang="it-IT" sz="2400" dirty="0" err="1"/>
              <a:t>have</a:t>
            </a:r>
            <a:r>
              <a:rPr lang="it-IT" sz="2400" dirty="0"/>
              <a:t> always something </a:t>
            </a:r>
            <a:r>
              <a:rPr lang="it-IT" sz="2400" dirty="0" err="1">
                <a:highlight>
                  <a:srgbClr val="FFFF00"/>
                </a:highlight>
              </a:rPr>
              <a:t>lacking</a:t>
            </a:r>
            <a:r>
              <a:rPr lang="it-IT" sz="2400" dirty="0"/>
              <a:t>, </a:t>
            </a:r>
            <a:r>
              <a:rPr lang="it-IT" sz="2400" dirty="0" err="1"/>
              <a:t>they</a:t>
            </a:r>
            <a:r>
              <a:rPr lang="it-IT" sz="2400" dirty="0"/>
              <a:t> are always</a:t>
            </a:r>
            <a:r>
              <a:rPr lang="it-IT" sz="2400" dirty="0">
                <a:highlight>
                  <a:srgbClr val="FFFF00"/>
                </a:highlight>
              </a:rPr>
              <a:t> fighting </a:t>
            </a:r>
            <a:r>
              <a:rPr lang="it-IT" sz="2400" dirty="0"/>
              <a:t>to be </a:t>
            </a:r>
            <a:r>
              <a:rPr lang="it-IT" sz="2400" dirty="0" err="1"/>
              <a:t>equal</a:t>
            </a:r>
            <a:r>
              <a:rPr lang="it-IT" sz="2400" dirty="0"/>
              <a:t>, to </a:t>
            </a:r>
            <a:r>
              <a:rPr lang="it-IT" sz="2400" dirty="0">
                <a:highlight>
                  <a:srgbClr val="FFFF00"/>
                </a:highlight>
              </a:rPr>
              <a:t>be </a:t>
            </a:r>
            <a:r>
              <a:rPr lang="it-IT" sz="2400" dirty="0" err="1">
                <a:highlight>
                  <a:srgbClr val="FFFF00"/>
                </a:highlight>
              </a:rPr>
              <a:t>accepted</a:t>
            </a:r>
            <a:r>
              <a:rPr lang="it-IT" sz="2400" dirty="0"/>
              <a:t>, to </a:t>
            </a:r>
            <a:r>
              <a:rPr lang="it-IT" sz="2400" dirty="0">
                <a:highlight>
                  <a:srgbClr val="FFFF00"/>
                </a:highlight>
              </a:rPr>
              <a:t>be </a:t>
            </a:r>
            <a:r>
              <a:rPr lang="it-IT" sz="2400" dirty="0" err="1">
                <a:highlight>
                  <a:srgbClr val="FFFF00"/>
                </a:highlight>
              </a:rPr>
              <a:t>incuded</a:t>
            </a:r>
            <a:r>
              <a:rPr lang="it-IT" sz="2400" dirty="0">
                <a:highlight>
                  <a:srgbClr val="FFFF00"/>
                </a:highlight>
              </a:rPr>
              <a:t> </a:t>
            </a:r>
            <a:r>
              <a:rPr lang="it-IT" sz="2400" dirty="0"/>
              <a:t>in the picture… </a:t>
            </a:r>
          </a:p>
          <a:p>
            <a:r>
              <a:rPr lang="it-IT" sz="2400" dirty="0" err="1"/>
              <a:t>while</a:t>
            </a:r>
            <a:r>
              <a:rPr lang="it-IT" sz="2400" dirty="0"/>
              <a:t> the picture </a:t>
            </a:r>
            <a:r>
              <a:rPr lang="it-IT" sz="2400" dirty="0" err="1"/>
              <a:t>is</a:t>
            </a:r>
            <a:r>
              <a:rPr lang="it-IT" sz="2400" dirty="0"/>
              <a:t> </a:t>
            </a:r>
            <a:r>
              <a:rPr lang="it-IT" sz="2400" dirty="0" err="1"/>
              <a:t>never</a:t>
            </a:r>
            <a:r>
              <a:rPr lang="it-IT" sz="2400" dirty="0"/>
              <a:t> </a:t>
            </a:r>
            <a:r>
              <a:rPr lang="it-IT" sz="2400" dirty="0" err="1"/>
              <a:t>supposed</a:t>
            </a:r>
            <a:r>
              <a:rPr lang="it-IT" sz="2400" dirty="0"/>
              <a:t> to change, </a:t>
            </a:r>
            <a:r>
              <a:rPr lang="it-IT" sz="2400" dirty="0" err="1"/>
              <a:t>nor</a:t>
            </a:r>
            <a:r>
              <a:rPr lang="it-IT" sz="2400" dirty="0"/>
              <a:t> men are </a:t>
            </a:r>
            <a:r>
              <a:rPr lang="it-IT" sz="2400" dirty="0" err="1"/>
              <a:t>asked</a:t>
            </a:r>
            <a:r>
              <a:rPr lang="it-IT" sz="2400" dirty="0"/>
              <a:t> to do something…</a:t>
            </a:r>
          </a:p>
          <a:p>
            <a:pPr marL="0" indent="0">
              <a:buNone/>
            </a:pPr>
            <a:r>
              <a:rPr lang="it-IT" sz="2400" dirty="0"/>
              <a:t> </a:t>
            </a:r>
          </a:p>
        </p:txBody>
      </p:sp>
    </p:spTree>
    <p:extLst>
      <p:ext uri="{BB962C8B-B14F-4D97-AF65-F5344CB8AC3E}">
        <p14:creationId xmlns:p14="http://schemas.microsoft.com/office/powerpoint/2010/main" val="324133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r>
              <a:rPr lang="it-IT" altLang="it-IT" dirty="0" err="1"/>
              <a:t>Inequality</a:t>
            </a:r>
            <a:r>
              <a:rPr lang="it-IT" altLang="it-IT" dirty="0"/>
              <a:t> </a:t>
            </a:r>
            <a:r>
              <a:rPr lang="it-IT" altLang="it-IT" dirty="0" err="1"/>
              <a:t>as</a:t>
            </a:r>
            <a:r>
              <a:rPr lang="it-IT" altLang="it-IT" dirty="0"/>
              <a:t> a reality</a:t>
            </a:r>
          </a:p>
        </p:txBody>
      </p:sp>
      <p:sp>
        <p:nvSpPr>
          <p:cNvPr id="28675" name="Segnaposto contenuto 2"/>
          <p:cNvSpPr>
            <a:spLocks noGrp="1"/>
          </p:cNvSpPr>
          <p:nvPr>
            <p:ph sz="quarter" idx="1"/>
          </p:nvPr>
        </p:nvSpPr>
        <p:spPr/>
        <p:txBody>
          <a:bodyPr/>
          <a:lstStyle/>
          <a:p>
            <a:r>
              <a:rPr lang="en-US" altLang="it-IT" dirty="0"/>
              <a:t>So, in spite of all the EU and all the international Institutions’ recommendations and directives; in spite of all the framework programs of actions; in spite of International conferences of women</a:t>
            </a:r>
          </a:p>
          <a:p>
            <a:r>
              <a:rPr lang="en-US" altLang="it-IT" dirty="0"/>
              <a:t>In spite all this,  the worst aspects of discrimination among sexes are still everyday life for women. </a:t>
            </a:r>
          </a:p>
          <a:p>
            <a:endParaRPr lang="en-US" altLang="it-IT" u="sng" dirty="0">
              <a:solidFill>
                <a:srgbClr val="FF0000"/>
              </a:solidFill>
            </a:endParaRPr>
          </a:p>
          <a:p>
            <a:r>
              <a:rPr lang="en-US" altLang="it-IT" b="1" u="sng" dirty="0">
                <a:solidFill>
                  <a:srgbClr val="FF0000"/>
                </a:solidFill>
              </a:rPr>
              <a:t>GENDER INEQUALITY </a:t>
            </a:r>
            <a:r>
              <a:rPr lang="en-US" altLang="it-IT" u="sng" dirty="0">
                <a:solidFill>
                  <a:srgbClr val="FF0000"/>
                </a:solidFill>
              </a:rPr>
              <a:t>is a reality in almost all social dimensions.</a:t>
            </a:r>
          </a:p>
          <a:p>
            <a:endParaRPr lang="it-IT" alt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err="1"/>
              <a:t>Reasons</a:t>
            </a:r>
            <a:r>
              <a:rPr lang="it-IT" sz="3600" b="1" dirty="0"/>
              <a:t> for </a:t>
            </a:r>
            <a:r>
              <a:rPr lang="it-IT" sz="3600" b="1" dirty="0" err="1"/>
              <a:t>weak</a:t>
            </a:r>
            <a:r>
              <a:rPr lang="it-IT" sz="3600" b="1" dirty="0"/>
              <a:t> measures: </a:t>
            </a:r>
            <a:r>
              <a:rPr lang="it-IT" sz="3600" b="1" dirty="0" err="1"/>
              <a:t>it</a:t>
            </a:r>
            <a:r>
              <a:rPr lang="it-IT" sz="3600" b="1" dirty="0"/>
              <a:t> </a:t>
            </a:r>
            <a:r>
              <a:rPr lang="it-IT" sz="3600" b="1" dirty="0" err="1"/>
              <a:t>is</a:t>
            </a:r>
            <a:r>
              <a:rPr lang="it-IT" sz="3600" b="1" dirty="0"/>
              <a:t> </a:t>
            </a:r>
            <a:r>
              <a:rPr lang="it-IT" sz="3600" b="1" dirty="0" err="1"/>
              <a:t>not</a:t>
            </a:r>
            <a:r>
              <a:rPr lang="it-IT" sz="3600" b="1" dirty="0"/>
              <a:t> </a:t>
            </a:r>
            <a:r>
              <a:rPr lang="it-IT" sz="3600" b="1" dirty="0" err="1"/>
              <a:t>only</a:t>
            </a:r>
            <a:r>
              <a:rPr lang="it-IT" sz="3600" b="1" dirty="0"/>
              <a:t> a </a:t>
            </a:r>
            <a:r>
              <a:rPr lang="it-IT" sz="3600" b="1" dirty="0" err="1"/>
              <a:t>matter</a:t>
            </a:r>
            <a:r>
              <a:rPr lang="it-IT" sz="3600" b="1" dirty="0"/>
              <a:t> of low </a:t>
            </a:r>
            <a:r>
              <a:rPr lang="it-IT" sz="3600" b="1" dirty="0" err="1"/>
              <a:t>numbers</a:t>
            </a:r>
            <a:r>
              <a:rPr lang="it-IT" sz="3600" b="1" dirty="0"/>
              <a:t>…</a:t>
            </a:r>
          </a:p>
        </p:txBody>
      </p:sp>
      <p:sp>
        <p:nvSpPr>
          <p:cNvPr id="3" name="Segnaposto contenuto 2"/>
          <p:cNvSpPr>
            <a:spLocks noGrp="1"/>
          </p:cNvSpPr>
          <p:nvPr>
            <p:ph sz="quarter" idx="1"/>
          </p:nvPr>
        </p:nvSpPr>
        <p:spPr>
          <a:xfrm>
            <a:off x="612648" y="1600200"/>
            <a:ext cx="8153400" cy="5069160"/>
          </a:xfrm>
        </p:spPr>
        <p:txBody>
          <a:bodyPr>
            <a:normAutofit/>
          </a:bodyPr>
          <a:lstStyle/>
          <a:p>
            <a:r>
              <a:rPr lang="en-US" sz="2800" dirty="0"/>
              <a:t> lack of power of the EU parliament and the </a:t>
            </a:r>
            <a:r>
              <a:rPr lang="en-US" sz="2800" dirty="0" err="1"/>
              <a:t>Eu</a:t>
            </a:r>
            <a:r>
              <a:rPr lang="en-US" sz="2800" dirty="0"/>
              <a:t> institutions in general to address the single countries’ legislations</a:t>
            </a:r>
          </a:p>
          <a:p>
            <a:r>
              <a:rPr lang="en-US" sz="2800" dirty="0"/>
              <a:t>concentrating most f </a:t>
            </a:r>
            <a:r>
              <a:rPr lang="en-US" sz="2800" dirty="0" err="1"/>
              <a:t>tthe</a:t>
            </a:r>
            <a:r>
              <a:rPr lang="en-US" sz="2800" dirty="0"/>
              <a:t> efforts of increasing the number of women  in the public sphere (politics, decision making organisms…) changes the percentage  among the sexes, </a:t>
            </a:r>
            <a:r>
              <a:rPr lang="en-US" sz="2800" u="sng" dirty="0">
                <a:solidFill>
                  <a:srgbClr val="C00000"/>
                </a:solidFill>
              </a:rPr>
              <a:t>but do not affect directly the policies that permit the effectivity of the politics</a:t>
            </a:r>
            <a:r>
              <a:rPr lang="en-US" sz="2800" dirty="0"/>
              <a:t>…. </a:t>
            </a:r>
            <a:r>
              <a:rPr lang="en-US" sz="2800" b="1" u="sng" dirty="0">
                <a:solidFill>
                  <a:srgbClr val="C00000"/>
                </a:solidFill>
              </a:rPr>
              <a:t>So</a:t>
            </a:r>
            <a:r>
              <a:rPr lang="en-US" sz="2800" dirty="0"/>
              <a:t> </a:t>
            </a:r>
            <a:r>
              <a:rPr lang="it-IT" sz="2800" b="1" u="sng" dirty="0">
                <a:solidFill>
                  <a:srgbClr val="C00000"/>
                </a:solidFill>
              </a:rPr>
              <a:t>the </a:t>
            </a:r>
            <a:r>
              <a:rPr lang="it-IT" sz="2800" b="1" u="sng" dirty="0" err="1">
                <a:solidFill>
                  <a:srgbClr val="C00000"/>
                </a:solidFill>
              </a:rPr>
              <a:t>problem</a:t>
            </a:r>
            <a:r>
              <a:rPr lang="it-IT" sz="2800" b="1" u="sng" dirty="0">
                <a:solidFill>
                  <a:srgbClr val="C00000"/>
                </a:solidFill>
              </a:rPr>
              <a:t> </a:t>
            </a:r>
            <a:r>
              <a:rPr lang="it-IT" sz="2800" b="1" u="sng" dirty="0" err="1">
                <a:solidFill>
                  <a:srgbClr val="C00000"/>
                </a:solidFill>
              </a:rPr>
              <a:t>is</a:t>
            </a:r>
            <a:r>
              <a:rPr lang="it-IT" sz="2800" b="1" u="sng" dirty="0">
                <a:solidFill>
                  <a:srgbClr val="C00000"/>
                </a:solidFill>
              </a:rPr>
              <a:t> </a:t>
            </a:r>
            <a:r>
              <a:rPr lang="it-IT" sz="2800" b="1" u="sng" dirty="0" err="1">
                <a:solidFill>
                  <a:srgbClr val="C00000"/>
                </a:solidFill>
              </a:rPr>
              <a:t>rooted</a:t>
            </a:r>
            <a:r>
              <a:rPr lang="it-IT" sz="2800" b="1" u="sng" dirty="0">
                <a:solidFill>
                  <a:srgbClr val="C00000"/>
                </a:solidFill>
              </a:rPr>
              <a:t> in the </a:t>
            </a:r>
            <a:r>
              <a:rPr lang="it-IT" sz="2800" b="1" u="sng" dirty="0" err="1">
                <a:solidFill>
                  <a:srgbClr val="C00000"/>
                </a:solidFill>
              </a:rPr>
              <a:t>local</a:t>
            </a:r>
            <a:r>
              <a:rPr lang="it-IT" sz="2800" b="1" u="sng" dirty="0">
                <a:solidFill>
                  <a:srgbClr val="C00000"/>
                </a:solidFill>
              </a:rPr>
              <a:t> </a:t>
            </a:r>
            <a:r>
              <a:rPr lang="it-IT" sz="2800" b="1" u="sng" dirty="0" err="1">
                <a:solidFill>
                  <a:srgbClr val="C00000"/>
                </a:solidFill>
              </a:rPr>
              <a:t>mentality</a:t>
            </a:r>
            <a:r>
              <a:rPr lang="it-IT" sz="2800" b="1" u="sng" dirty="0">
                <a:solidFill>
                  <a:srgbClr val="C00000"/>
                </a:solidFill>
              </a:rPr>
              <a:t> and cultural tradition of </a:t>
            </a:r>
            <a:r>
              <a:rPr lang="it-IT" sz="2800" b="1" u="sng" dirty="0" err="1">
                <a:solidFill>
                  <a:srgbClr val="C00000"/>
                </a:solidFill>
              </a:rPr>
              <a:t>each</a:t>
            </a:r>
            <a:r>
              <a:rPr lang="it-IT" sz="2800" b="1" u="sng" dirty="0">
                <a:solidFill>
                  <a:srgbClr val="C00000"/>
                </a:solidFill>
              </a:rPr>
              <a:t> single country…. BUT NOT ONLY</a:t>
            </a:r>
          </a:p>
        </p:txBody>
      </p:sp>
    </p:spTree>
    <p:extLst>
      <p:ext uri="{BB962C8B-B14F-4D97-AF65-F5344CB8AC3E}">
        <p14:creationId xmlns:p14="http://schemas.microsoft.com/office/powerpoint/2010/main" val="1743919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dirty="0" err="1"/>
              <a:t>Again</a:t>
            </a:r>
            <a:r>
              <a:rPr lang="it-IT" sz="3600" dirty="0"/>
              <a:t> with the </a:t>
            </a:r>
            <a:r>
              <a:rPr lang="it-IT" sz="3600" dirty="0" err="1"/>
              <a:t>chronology</a:t>
            </a:r>
            <a:r>
              <a:rPr lang="it-IT" sz="3600" dirty="0"/>
              <a:t>:</a:t>
            </a:r>
            <a:br>
              <a:rPr lang="it-IT" sz="3600" dirty="0"/>
            </a:br>
            <a:r>
              <a:rPr lang="it-IT" sz="3600" dirty="0"/>
              <a:t>The </a:t>
            </a:r>
            <a:r>
              <a:rPr lang="it-IT" sz="3600" dirty="0" err="1"/>
              <a:t>Athens</a:t>
            </a:r>
            <a:r>
              <a:rPr lang="it-IT" sz="3600" dirty="0"/>
              <a:t> Summit (1992)</a:t>
            </a:r>
          </a:p>
        </p:txBody>
      </p:sp>
      <p:sp>
        <p:nvSpPr>
          <p:cNvPr id="3" name="Segnaposto contenuto 2"/>
          <p:cNvSpPr>
            <a:spLocks noGrp="1"/>
          </p:cNvSpPr>
          <p:nvPr>
            <p:ph sz="quarter" idx="1"/>
          </p:nvPr>
        </p:nvSpPr>
        <p:spPr/>
        <p:txBody>
          <a:bodyPr/>
          <a:lstStyle/>
          <a:p>
            <a:r>
              <a:rPr lang="en-US" sz="2800" dirty="0"/>
              <a:t>Before the episode of the “Carta di Roma”, in 1992 the EU commission invited “women with experience in high political office” to a </a:t>
            </a:r>
            <a:r>
              <a:rPr lang="en-US" sz="2800" b="1" dirty="0">
                <a:solidFill>
                  <a:srgbClr val="FF0000"/>
                </a:solidFill>
              </a:rPr>
              <a:t>summit in Athens</a:t>
            </a:r>
            <a:r>
              <a:rPr lang="en-US" sz="2800" dirty="0">
                <a:solidFill>
                  <a:srgbClr val="FF0000"/>
                </a:solidFill>
              </a:rPr>
              <a:t> </a:t>
            </a:r>
            <a:r>
              <a:rPr lang="en-US" sz="2800" dirty="0"/>
              <a:t>entitled </a:t>
            </a:r>
          </a:p>
          <a:p>
            <a:r>
              <a:rPr lang="en-US" sz="2800" dirty="0">
                <a:solidFill>
                  <a:srgbClr val="C00000"/>
                </a:solidFill>
              </a:rPr>
              <a:t>“Women in Power” </a:t>
            </a:r>
            <a:r>
              <a:rPr lang="en-US" sz="2800" dirty="0"/>
              <a:t>where a declaration was signed expressing preoccupation for the under-representation of women in politics and they called for a series of interventions to be set up in order to achieve “balanced distribution of public and political power between men and women”. </a:t>
            </a:r>
            <a:endParaRPr lang="it-IT" sz="2800" dirty="0"/>
          </a:p>
        </p:txBody>
      </p:sp>
    </p:spTree>
    <p:extLst>
      <p:ext uri="{BB962C8B-B14F-4D97-AF65-F5344CB8AC3E}">
        <p14:creationId xmlns:p14="http://schemas.microsoft.com/office/powerpoint/2010/main" val="11909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When</a:t>
            </a:r>
            <a:r>
              <a:rPr lang="it-IT" dirty="0"/>
              <a:t> media are </a:t>
            </a:r>
            <a:r>
              <a:rPr lang="it-IT" dirty="0" err="1"/>
              <a:t>not</a:t>
            </a:r>
            <a:r>
              <a:rPr lang="it-IT" dirty="0"/>
              <a:t> </a:t>
            </a:r>
            <a:r>
              <a:rPr lang="it-IT" dirty="0" err="1"/>
              <a:t>involved</a:t>
            </a:r>
            <a:r>
              <a:rPr lang="it-IT" dirty="0"/>
              <a:t>…</a:t>
            </a:r>
          </a:p>
        </p:txBody>
      </p:sp>
      <p:sp>
        <p:nvSpPr>
          <p:cNvPr id="3" name="Segnaposto contenuto 2"/>
          <p:cNvSpPr>
            <a:spLocks noGrp="1"/>
          </p:cNvSpPr>
          <p:nvPr>
            <p:ph sz="quarter" idx="1"/>
          </p:nvPr>
        </p:nvSpPr>
        <p:spPr>
          <a:xfrm>
            <a:off x="457200" y="1828800"/>
            <a:ext cx="8229600" cy="3832447"/>
          </a:xfrm>
        </p:spPr>
        <p:txBody>
          <a:bodyPr>
            <a:normAutofit lnSpcReduction="10000"/>
          </a:bodyPr>
          <a:lstStyle/>
          <a:p>
            <a:r>
              <a:rPr lang="en-US" dirty="0"/>
              <a:t>However, this kind of initiative marked a lack of interest from the media. </a:t>
            </a:r>
          </a:p>
          <a:p>
            <a:endParaRPr lang="en-US" dirty="0"/>
          </a:p>
          <a:p>
            <a:r>
              <a:rPr lang="en-US" dirty="0"/>
              <a:t>Who knew about the sign of these documents?</a:t>
            </a:r>
          </a:p>
          <a:p>
            <a:endParaRPr lang="en-US" dirty="0"/>
          </a:p>
          <a:p>
            <a:r>
              <a:rPr lang="en-US" dirty="0"/>
              <a:t>In Italy, for example, the episode passed under a </a:t>
            </a:r>
            <a:r>
              <a:rPr lang="en-US" dirty="0">
                <a:solidFill>
                  <a:srgbClr val="FF0000"/>
                </a:solidFill>
              </a:rPr>
              <a:t>deep silence and total disinterest, as many others concerning gender equality</a:t>
            </a:r>
            <a:endParaRPr lang="it-IT" dirty="0">
              <a:solidFill>
                <a:srgbClr val="FF0000"/>
              </a:solidFill>
            </a:endParaRPr>
          </a:p>
        </p:txBody>
      </p:sp>
    </p:spTree>
    <p:extLst>
      <p:ext uri="{BB962C8B-B14F-4D97-AF65-F5344CB8AC3E}">
        <p14:creationId xmlns:p14="http://schemas.microsoft.com/office/powerpoint/2010/main" val="37519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1995: </a:t>
            </a:r>
            <a:r>
              <a:rPr lang="it-IT" dirty="0" err="1"/>
              <a:t>Disinterest</a:t>
            </a:r>
            <a:r>
              <a:rPr lang="it-IT" dirty="0"/>
              <a:t> of the media</a:t>
            </a:r>
          </a:p>
        </p:txBody>
      </p:sp>
      <p:sp>
        <p:nvSpPr>
          <p:cNvPr id="3" name="Segnaposto contenuto 2"/>
          <p:cNvSpPr>
            <a:spLocks noGrp="1"/>
          </p:cNvSpPr>
          <p:nvPr>
            <p:ph sz="quarter" idx="1"/>
          </p:nvPr>
        </p:nvSpPr>
        <p:spPr/>
        <p:txBody>
          <a:bodyPr/>
          <a:lstStyle/>
          <a:p>
            <a:r>
              <a:rPr lang="en-US" dirty="0"/>
              <a:t>Under a big disinterest came the </a:t>
            </a:r>
            <a:r>
              <a:rPr lang="en-US" b="1" dirty="0">
                <a:solidFill>
                  <a:srgbClr val="FF0000"/>
                </a:solidFill>
              </a:rPr>
              <a:t>resolution of the Council of Europe </a:t>
            </a:r>
            <a:r>
              <a:rPr lang="en-US" dirty="0">
                <a:solidFill>
                  <a:srgbClr val="FF0000"/>
                </a:solidFill>
              </a:rPr>
              <a:t>in 1995</a:t>
            </a:r>
            <a:r>
              <a:rPr lang="en-US" dirty="0"/>
              <a:t> regarding  specific measures that the State should  have to implement in order to: </a:t>
            </a:r>
          </a:p>
          <a:p>
            <a:r>
              <a:rPr lang="en-US" dirty="0"/>
              <a:t>“favor higher and more balanced levels of participation of men and women in decision making processes in political, social and cultural areas” (27 March 1995).</a:t>
            </a:r>
            <a:endParaRPr lang="it-IT" dirty="0"/>
          </a:p>
        </p:txBody>
      </p:sp>
    </p:spTree>
    <p:extLst>
      <p:ext uri="{BB962C8B-B14F-4D97-AF65-F5344CB8AC3E}">
        <p14:creationId xmlns:p14="http://schemas.microsoft.com/office/powerpoint/2010/main" val="23138746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2836</TotalTime>
  <Words>2118</Words>
  <Application>Microsoft Office PowerPoint</Application>
  <PresentationFormat>Presentazione su schermo (4:3)</PresentationFormat>
  <Paragraphs>171</Paragraphs>
  <Slides>30</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30</vt:i4>
      </vt:variant>
    </vt:vector>
  </HeadingPairs>
  <TitlesOfParts>
    <vt:vector size="37" baseType="lpstr">
      <vt:lpstr>Calibri</vt:lpstr>
      <vt:lpstr>Open Sans</vt:lpstr>
      <vt:lpstr>Times New Roman</vt:lpstr>
      <vt:lpstr>Tw Cen MT</vt:lpstr>
      <vt:lpstr>Wingdings</vt:lpstr>
      <vt:lpstr>Wingdings 2</vt:lpstr>
      <vt:lpstr>Luna</vt:lpstr>
      <vt:lpstr>Presentazione standard di PowerPoint</vt:lpstr>
      <vt:lpstr>ANALYZING THE institutional CONTEXT   the problem of numbers</vt:lpstr>
      <vt:lpstr>But the efforts are still not enough….</vt:lpstr>
      <vt:lpstr>Pay attention to the words….</vt:lpstr>
      <vt:lpstr>Inequality as a reality</vt:lpstr>
      <vt:lpstr>Reasons for weak measures: it is not only a matter of low numbers…</vt:lpstr>
      <vt:lpstr>Again with the chronology: The Athens Summit (1992)</vt:lpstr>
      <vt:lpstr>When media are not involved…</vt:lpstr>
      <vt:lpstr>1995: Disinterest of the media</vt:lpstr>
      <vt:lpstr>1999: again disinterest of the media</vt:lpstr>
      <vt:lpstr>Lisbon strategy 2000-2006</vt:lpstr>
      <vt:lpstr>2001: Eu Parliament resolution</vt:lpstr>
      <vt:lpstr>Underrepresentation of women as the main problem: they must be at least the 40%</vt:lpstr>
      <vt:lpstr>Road Map principles in 2006…</vt:lpstr>
      <vt:lpstr>2007 the internatonal year of equal opportunities</vt:lpstr>
      <vt:lpstr>2010 Another lost opportunity…</vt:lpstr>
      <vt:lpstr>Unknown documents </vt:lpstr>
      <vt:lpstr>Mid term review strategy 2010-2015</vt:lpstr>
      <vt:lpstr>…almost none of the principles of the Eu documents  have been achieved in 2020…</vt:lpstr>
      <vt:lpstr> why we are still in this situation of gender discrimination? </vt:lpstr>
      <vt:lpstr>Presentazione standard di PowerPoint</vt:lpstr>
      <vt:lpstr>Presentazione standard di PowerPoint</vt:lpstr>
      <vt:lpstr>Re-examine civil rights….</vt:lpstr>
      <vt:lpstr>Re-examine political rights…</vt:lpstr>
      <vt:lpstr>Why is so difficult to consider women “human rights holders” as much as men? </vt:lpstr>
      <vt:lpstr>Three steps of the European Union strategy until today  </vt:lpstr>
      <vt:lpstr>So lets think critically…</vt:lpstr>
      <vt:lpstr>Presentazione standard di PowerPoint</vt:lpstr>
      <vt:lpstr>In a feminist perspective</vt:lpstr>
      <vt:lpstr>The ultimate question is </vt:lpstr>
    </vt:vector>
  </TitlesOfParts>
  <Company>DSSP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Politiche sociali e politiche delle pari opportunità nell’Unione Europea</dc:title>
  <dc:creator>Alisa Del Re</dc:creator>
  <cp:lastModifiedBy>Lorenza Perini</cp:lastModifiedBy>
  <cp:revision>171</cp:revision>
  <cp:lastPrinted>1601-01-01T00:00:00Z</cp:lastPrinted>
  <dcterms:created xsi:type="dcterms:W3CDTF">2004-03-09T18:12:28Z</dcterms:created>
  <dcterms:modified xsi:type="dcterms:W3CDTF">2022-03-21T10:00:59Z</dcterms:modified>
</cp:coreProperties>
</file>