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7" r:id="rId2"/>
    <p:sldId id="379" r:id="rId3"/>
    <p:sldId id="368" r:id="rId4"/>
    <p:sldId id="477" r:id="rId5"/>
    <p:sldId id="479" r:id="rId6"/>
    <p:sldId id="383" r:id="rId7"/>
    <p:sldId id="460" r:id="rId8"/>
    <p:sldId id="370" r:id="rId9"/>
    <p:sldId id="384" r:id="rId10"/>
    <p:sldId id="387" r:id="rId11"/>
    <p:sldId id="386" r:id="rId12"/>
    <p:sldId id="465" r:id="rId13"/>
    <p:sldId id="466" r:id="rId14"/>
    <p:sldId id="468" r:id="rId15"/>
    <p:sldId id="472" r:id="rId16"/>
    <p:sldId id="385" r:id="rId17"/>
    <p:sldId id="388" r:id="rId18"/>
    <p:sldId id="389" r:id="rId19"/>
    <p:sldId id="473" r:id="rId20"/>
    <p:sldId id="391" r:id="rId21"/>
    <p:sldId id="392" r:id="rId22"/>
    <p:sldId id="390" r:id="rId23"/>
    <p:sldId id="376"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107" d="100"/>
          <a:sy n="107" d="100"/>
        </p:scale>
        <p:origin x="13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38A88-0904-41F5-81AE-C17CEF7F3020}" type="datetimeFigureOut">
              <a:rPr lang="it-IT" smtClean="0"/>
              <a:t>21/03/2022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16388-1992-4B72-8484-E9E429923BB5}" type="slidenum">
              <a:rPr lang="it-IT" smtClean="0"/>
              <a:t>‹N›</a:t>
            </a:fld>
            <a:endParaRPr lang="it-IT"/>
          </a:p>
        </p:txBody>
      </p:sp>
    </p:spTree>
    <p:extLst>
      <p:ext uri="{BB962C8B-B14F-4D97-AF65-F5344CB8AC3E}">
        <p14:creationId xmlns:p14="http://schemas.microsoft.com/office/powerpoint/2010/main" val="793529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7168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2" charset="0"/>
              </a:defRPr>
            </a:lvl1pPr>
            <a:lvl2pPr marL="742950" indent="-285750" eaLnBrk="0" hangingPunct="0">
              <a:spcBef>
                <a:spcPct val="30000"/>
              </a:spcBef>
              <a:defRPr sz="1200">
                <a:solidFill>
                  <a:schemeClr val="tx1"/>
                </a:solidFill>
                <a:latin typeface="Calibri" pitchFamily="32" charset="0"/>
              </a:defRPr>
            </a:lvl2pPr>
            <a:lvl3pPr marL="1143000" indent="-228600" eaLnBrk="0" hangingPunct="0">
              <a:spcBef>
                <a:spcPct val="30000"/>
              </a:spcBef>
              <a:defRPr sz="1200">
                <a:solidFill>
                  <a:schemeClr val="tx1"/>
                </a:solidFill>
                <a:latin typeface="Calibri" pitchFamily="32" charset="0"/>
              </a:defRPr>
            </a:lvl3pPr>
            <a:lvl4pPr marL="1600200" indent="-228600" eaLnBrk="0" hangingPunct="0">
              <a:spcBef>
                <a:spcPct val="30000"/>
              </a:spcBef>
              <a:defRPr sz="1200">
                <a:solidFill>
                  <a:schemeClr val="tx1"/>
                </a:solidFill>
                <a:latin typeface="Calibri" pitchFamily="32" charset="0"/>
              </a:defRPr>
            </a:lvl4pPr>
            <a:lvl5pPr marL="2057400" indent="-228600" eaLnBrk="0" hangingPunct="0">
              <a:spcBef>
                <a:spcPct val="30000"/>
              </a:spcBef>
              <a:defRPr sz="1200">
                <a:solidFill>
                  <a:schemeClr val="tx1"/>
                </a:solidFill>
                <a:latin typeface="Calibri" pitchFamily="32" charset="0"/>
              </a:defRPr>
            </a:lvl5pPr>
            <a:lvl6pPr marL="2514600" indent="-228600" eaLnBrk="0" fontAlgn="base" hangingPunct="0">
              <a:spcBef>
                <a:spcPct val="30000"/>
              </a:spcBef>
              <a:spcAft>
                <a:spcPct val="0"/>
              </a:spcAft>
              <a:defRPr sz="1200">
                <a:solidFill>
                  <a:schemeClr val="tx1"/>
                </a:solidFill>
                <a:latin typeface="Calibri" pitchFamily="32" charset="0"/>
              </a:defRPr>
            </a:lvl6pPr>
            <a:lvl7pPr marL="2971800" indent="-228600" eaLnBrk="0" fontAlgn="base" hangingPunct="0">
              <a:spcBef>
                <a:spcPct val="30000"/>
              </a:spcBef>
              <a:spcAft>
                <a:spcPct val="0"/>
              </a:spcAft>
              <a:defRPr sz="1200">
                <a:solidFill>
                  <a:schemeClr val="tx1"/>
                </a:solidFill>
                <a:latin typeface="Calibri" pitchFamily="32" charset="0"/>
              </a:defRPr>
            </a:lvl7pPr>
            <a:lvl8pPr marL="3429000" indent="-228600" eaLnBrk="0" fontAlgn="base" hangingPunct="0">
              <a:spcBef>
                <a:spcPct val="30000"/>
              </a:spcBef>
              <a:spcAft>
                <a:spcPct val="0"/>
              </a:spcAft>
              <a:defRPr sz="1200">
                <a:solidFill>
                  <a:schemeClr val="tx1"/>
                </a:solidFill>
                <a:latin typeface="Calibri" pitchFamily="32" charset="0"/>
              </a:defRPr>
            </a:lvl8pPr>
            <a:lvl9pPr marL="3886200" indent="-228600" eaLnBrk="0" fontAlgn="base" hangingPunct="0">
              <a:spcBef>
                <a:spcPct val="30000"/>
              </a:spcBef>
              <a:spcAft>
                <a:spcPct val="0"/>
              </a:spcAft>
              <a:defRPr sz="1200">
                <a:solidFill>
                  <a:schemeClr val="tx1"/>
                </a:solidFill>
                <a:latin typeface="Calibri" pitchFamily="32" charset="0"/>
              </a:defRPr>
            </a:lvl9pPr>
          </a:lstStyle>
          <a:p>
            <a:pPr eaLnBrk="1" hangingPunct="1">
              <a:spcBef>
                <a:spcPct val="0"/>
              </a:spcBef>
            </a:pPr>
            <a:fld id="{3276C5CA-17BF-44AD-A70F-5D42343D41CC}" type="slidenum">
              <a:rPr lang="it-IT" altLang="it-IT" smtClean="0">
                <a:latin typeface="Times New Roman" pitchFamily="16" charset="0"/>
              </a:rPr>
              <a:pPr eaLnBrk="1" hangingPunct="1">
                <a:spcBef>
                  <a:spcPct val="0"/>
                </a:spcBef>
              </a:pPr>
              <a:t>1</a:t>
            </a:fld>
            <a:endParaRPr lang="it-IT" altLang="it-IT">
              <a:latin typeface="Times New Roman" pitchFamily="1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F6DF1DE-9D30-44F3-9C36-6BE48AE9DD45}" type="slidenum">
              <a:rPr lang="it-IT" smtClean="0"/>
              <a:pPr>
                <a:defRPr/>
              </a:pPr>
              <a:t>12</a:t>
            </a:fld>
            <a:endParaRPr lang="it-IT"/>
          </a:p>
        </p:txBody>
      </p:sp>
    </p:spTree>
    <p:extLst>
      <p:ext uri="{BB962C8B-B14F-4D97-AF65-F5344CB8AC3E}">
        <p14:creationId xmlns:p14="http://schemas.microsoft.com/office/powerpoint/2010/main" val="356990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ADF7F7-9CB6-4D88-95ED-035E620A91E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7725365-9E57-4028-82AD-F2F5E4F744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87C4FB3-9BDD-46D0-B981-54F4F167A41F}"/>
              </a:ext>
            </a:extLst>
          </p:cNvPr>
          <p:cNvSpPr>
            <a:spLocks noGrp="1"/>
          </p:cNvSpPr>
          <p:nvPr>
            <p:ph type="dt" sz="half" idx="10"/>
          </p:nvPr>
        </p:nvSpPr>
        <p:spPr/>
        <p:txBody>
          <a:bodyPr/>
          <a:lstStyle/>
          <a:p>
            <a:fld id="{C70ADCE9-764C-4A4B-9D7A-65FF3ED44BA9}" type="datetimeFigureOut">
              <a:rPr lang="it-IT" smtClean="0"/>
              <a:t>21/03/2022</a:t>
            </a:fld>
            <a:endParaRPr lang="it-IT"/>
          </a:p>
        </p:txBody>
      </p:sp>
      <p:sp>
        <p:nvSpPr>
          <p:cNvPr id="5" name="Segnaposto piè di pagina 4">
            <a:extLst>
              <a:ext uri="{FF2B5EF4-FFF2-40B4-BE49-F238E27FC236}">
                <a16:creationId xmlns:a16="http://schemas.microsoft.com/office/drawing/2014/main" id="{49C07DB2-EF76-43E1-8DA5-2DEA846958D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2D07051-6FA2-484C-9C26-6EED2055E3B0}"/>
              </a:ext>
            </a:extLst>
          </p:cNvPr>
          <p:cNvSpPr>
            <a:spLocks noGrp="1"/>
          </p:cNvSpPr>
          <p:nvPr>
            <p:ph type="sldNum" sz="quarter" idx="12"/>
          </p:nvPr>
        </p:nvSpPr>
        <p:spPr/>
        <p:txBody>
          <a:bodyPr/>
          <a:lstStyle/>
          <a:p>
            <a:fld id="{4D1E56F2-1803-46B7-982E-1794FF6F0DEC}" type="slidenum">
              <a:rPr lang="it-IT" smtClean="0"/>
              <a:t>‹N›</a:t>
            </a:fld>
            <a:endParaRPr lang="it-IT"/>
          </a:p>
        </p:txBody>
      </p:sp>
    </p:spTree>
    <p:extLst>
      <p:ext uri="{BB962C8B-B14F-4D97-AF65-F5344CB8AC3E}">
        <p14:creationId xmlns:p14="http://schemas.microsoft.com/office/powerpoint/2010/main" val="372350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443639-DFDA-4E14-B5A3-D72C91809C0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902C773-6CED-42B6-B10E-DC871A29869D}"/>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C726BB-C88A-4AD5-8643-AF1985F21801}"/>
              </a:ext>
            </a:extLst>
          </p:cNvPr>
          <p:cNvSpPr>
            <a:spLocks noGrp="1"/>
          </p:cNvSpPr>
          <p:nvPr>
            <p:ph type="dt" sz="half" idx="10"/>
          </p:nvPr>
        </p:nvSpPr>
        <p:spPr/>
        <p:txBody>
          <a:bodyPr/>
          <a:lstStyle/>
          <a:p>
            <a:fld id="{C70ADCE9-764C-4A4B-9D7A-65FF3ED44BA9}" type="datetimeFigureOut">
              <a:rPr lang="it-IT" smtClean="0"/>
              <a:t>21/03/2022</a:t>
            </a:fld>
            <a:endParaRPr lang="it-IT"/>
          </a:p>
        </p:txBody>
      </p:sp>
      <p:sp>
        <p:nvSpPr>
          <p:cNvPr id="5" name="Segnaposto piè di pagina 4">
            <a:extLst>
              <a:ext uri="{FF2B5EF4-FFF2-40B4-BE49-F238E27FC236}">
                <a16:creationId xmlns:a16="http://schemas.microsoft.com/office/drawing/2014/main" id="{5FA0933E-EEE7-4C83-94D4-D07C7ADABCF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B920219-538C-443E-BAFC-7D6C3411AA95}"/>
              </a:ext>
            </a:extLst>
          </p:cNvPr>
          <p:cNvSpPr>
            <a:spLocks noGrp="1"/>
          </p:cNvSpPr>
          <p:nvPr>
            <p:ph type="sldNum" sz="quarter" idx="12"/>
          </p:nvPr>
        </p:nvSpPr>
        <p:spPr/>
        <p:txBody>
          <a:bodyPr/>
          <a:lstStyle/>
          <a:p>
            <a:fld id="{4D1E56F2-1803-46B7-982E-1794FF6F0DEC}" type="slidenum">
              <a:rPr lang="it-IT" smtClean="0"/>
              <a:t>‹N›</a:t>
            </a:fld>
            <a:endParaRPr lang="it-IT"/>
          </a:p>
        </p:txBody>
      </p:sp>
    </p:spTree>
    <p:extLst>
      <p:ext uri="{BB962C8B-B14F-4D97-AF65-F5344CB8AC3E}">
        <p14:creationId xmlns:p14="http://schemas.microsoft.com/office/powerpoint/2010/main" val="172478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5C168CF-C7DC-4A8D-A900-A1382764C67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DA44F4B-7668-4525-B3E3-5BD9DA457585}"/>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7B43B38-6597-454A-8101-E9585BE71014}"/>
              </a:ext>
            </a:extLst>
          </p:cNvPr>
          <p:cNvSpPr>
            <a:spLocks noGrp="1"/>
          </p:cNvSpPr>
          <p:nvPr>
            <p:ph type="dt" sz="half" idx="10"/>
          </p:nvPr>
        </p:nvSpPr>
        <p:spPr/>
        <p:txBody>
          <a:bodyPr/>
          <a:lstStyle/>
          <a:p>
            <a:fld id="{C70ADCE9-764C-4A4B-9D7A-65FF3ED44BA9}" type="datetimeFigureOut">
              <a:rPr lang="it-IT" smtClean="0"/>
              <a:t>21/03/2022</a:t>
            </a:fld>
            <a:endParaRPr lang="it-IT"/>
          </a:p>
        </p:txBody>
      </p:sp>
      <p:sp>
        <p:nvSpPr>
          <p:cNvPr id="5" name="Segnaposto piè di pagina 4">
            <a:extLst>
              <a:ext uri="{FF2B5EF4-FFF2-40B4-BE49-F238E27FC236}">
                <a16:creationId xmlns:a16="http://schemas.microsoft.com/office/drawing/2014/main" id="{D4C8B15C-DE1E-495B-94B2-331005AFF1A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321BEDF-B1C5-4772-A32F-69B81E8B7F5E}"/>
              </a:ext>
            </a:extLst>
          </p:cNvPr>
          <p:cNvSpPr>
            <a:spLocks noGrp="1"/>
          </p:cNvSpPr>
          <p:nvPr>
            <p:ph type="sldNum" sz="quarter" idx="12"/>
          </p:nvPr>
        </p:nvSpPr>
        <p:spPr/>
        <p:txBody>
          <a:bodyPr/>
          <a:lstStyle/>
          <a:p>
            <a:fld id="{4D1E56F2-1803-46B7-982E-1794FF6F0DEC}" type="slidenum">
              <a:rPr lang="it-IT" smtClean="0"/>
              <a:t>‹N›</a:t>
            </a:fld>
            <a:endParaRPr lang="it-IT"/>
          </a:p>
        </p:txBody>
      </p:sp>
    </p:spTree>
    <p:extLst>
      <p:ext uri="{BB962C8B-B14F-4D97-AF65-F5344CB8AC3E}">
        <p14:creationId xmlns:p14="http://schemas.microsoft.com/office/powerpoint/2010/main" val="330496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5E6DD5-B3B4-42B4-ACF6-5A335DF9350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20CC6FF-C84C-436F-B302-37D1547FFA70}"/>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C7E3C49-AF8A-4FEA-BCD7-70DE4BD45F29}"/>
              </a:ext>
            </a:extLst>
          </p:cNvPr>
          <p:cNvSpPr>
            <a:spLocks noGrp="1"/>
          </p:cNvSpPr>
          <p:nvPr>
            <p:ph type="dt" sz="half" idx="10"/>
          </p:nvPr>
        </p:nvSpPr>
        <p:spPr/>
        <p:txBody>
          <a:bodyPr/>
          <a:lstStyle/>
          <a:p>
            <a:fld id="{C70ADCE9-764C-4A4B-9D7A-65FF3ED44BA9}" type="datetimeFigureOut">
              <a:rPr lang="it-IT" smtClean="0"/>
              <a:t>21/03/2022</a:t>
            </a:fld>
            <a:endParaRPr lang="it-IT"/>
          </a:p>
        </p:txBody>
      </p:sp>
      <p:sp>
        <p:nvSpPr>
          <p:cNvPr id="5" name="Segnaposto piè di pagina 4">
            <a:extLst>
              <a:ext uri="{FF2B5EF4-FFF2-40B4-BE49-F238E27FC236}">
                <a16:creationId xmlns:a16="http://schemas.microsoft.com/office/drawing/2014/main" id="{BC91A2E4-B49E-446B-86B8-87902F6D8E4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45A3A6D-7DC5-4535-9B0D-E340E2590DAE}"/>
              </a:ext>
            </a:extLst>
          </p:cNvPr>
          <p:cNvSpPr>
            <a:spLocks noGrp="1"/>
          </p:cNvSpPr>
          <p:nvPr>
            <p:ph type="sldNum" sz="quarter" idx="12"/>
          </p:nvPr>
        </p:nvSpPr>
        <p:spPr/>
        <p:txBody>
          <a:bodyPr/>
          <a:lstStyle/>
          <a:p>
            <a:fld id="{4D1E56F2-1803-46B7-982E-1794FF6F0DEC}" type="slidenum">
              <a:rPr lang="it-IT" smtClean="0"/>
              <a:t>‹N›</a:t>
            </a:fld>
            <a:endParaRPr lang="it-IT"/>
          </a:p>
        </p:txBody>
      </p:sp>
    </p:spTree>
    <p:extLst>
      <p:ext uri="{BB962C8B-B14F-4D97-AF65-F5344CB8AC3E}">
        <p14:creationId xmlns:p14="http://schemas.microsoft.com/office/powerpoint/2010/main" val="169642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C60DE4-FEDF-41B7-B6A7-EBAB399D6CA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9FEB8CE-9B8B-4A8B-BA8E-CF5D56E5F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9990F112-DD2B-4604-BB0B-7A96B2989597}"/>
              </a:ext>
            </a:extLst>
          </p:cNvPr>
          <p:cNvSpPr>
            <a:spLocks noGrp="1"/>
          </p:cNvSpPr>
          <p:nvPr>
            <p:ph type="dt" sz="half" idx="10"/>
          </p:nvPr>
        </p:nvSpPr>
        <p:spPr/>
        <p:txBody>
          <a:bodyPr/>
          <a:lstStyle/>
          <a:p>
            <a:fld id="{C70ADCE9-764C-4A4B-9D7A-65FF3ED44BA9}" type="datetimeFigureOut">
              <a:rPr lang="it-IT" smtClean="0"/>
              <a:t>21/03/2022</a:t>
            </a:fld>
            <a:endParaRPr lang="it-IT"/>
          </a:p>
        </p:txBody>
      </p:sp>
      <p:sp>
        <p:nvSpPr>
          <p:cNvPr id="5" name="Segnaposto piè di pagina 4">
            <a:extLst>
              <a:ext uri="{FF2B5EF4-FFF2-40B4-BE49-F238E27FC236}">
                <a16:creationId xmlns:a16="http://schemas.microsoft.com/office/drawing/2014/main" id="{0600535D-6A85-4FF2-98AB-912C9B638F6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5E2C49-53B3-4810-A11B-7F5EA19B001E}"/>
              </a:ext>
            </a:extLst>
          </p:cNvPr>
          <p:cNvSpPr>
            <a:spLocks noGrp="1"/>
          </p:cNvSpPr>
          <p:nvPr>
            <p:ph type="sldNum" sz="quarter" idx="12"/>
          </p:nvPr>
        </p:nvSpPr>
        <p:spPr/>
        <p:txBody>
          <a:bodyPr/>
          <a:lstStyle/>
          <a:p>
            <a:fld id="{4D1E56F2-1803-46B7-982E-1794FF6F0DEC}" type="slidenum">
              <a:rPr lang="it-IT" smtClean="0"/>
              <a:t>‹N›</a:t>
            </a:fld>
            <a:endParaRPr lang="it-IT"/>
          </a:p>
        </p:txBody>
      </p:sp>
    </p:spTree>
    <p:extLst>
      <p:ext uri="{BB962C8B-B14F-4D97-AF65-F5344CB8AC3E}">
        <p14:creationId xmlns:p14="http://schemas.microsoft.com/office/powerpoint/2010/main" val="269438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7DA7C6-8FF3-43DC-B8F0-3599A468738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6012F45-1EC8-48CA-8791-49197F914966}"/>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9A4D4CB-CDA0-4FA3-A8BB-FE8A0F7764DD}"/>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7548F09-605E-448B-83B9-7821CC19385E}"/>
              </a:ext>
            </a:extLst>
          </p:cNvPr>
          <p:cNvSpPr>
            <a:spLocks noGrp="1"/>
          </p:cNvSpPr>
          <p:nvPr>
            <p:ph type="dt" sz="half" idx="10"/>
          </p:nvPr>
        </p:nvSpPr>
        <p:spPr/>
        <p:txBody>
          <a:bodyPr/>
          <a:lstStyle/>
          <a:p>
            <a:fld id="{C70ADCE9-764C-4A4B-9D7A-65FF3ED44BA9}" type="datetimeFigureOut">
              <a:rPr lang="it-IT" smtClean="0"/>
              <a:t>21/03/2022</a:t>
            </a:fld>
            <a:endParaRPr lang="it-IT"/>
          </a:p>
        </p:txBody>
      </p:sp>
      <p:sp>
        <p:nvSpPr>
          <p:cNvPr id="6" name="Segnaposto piè di pagina 5">
            <a:extLst>
              <a:ext uri="{FF2B5EF4-FFF2-40B4-BE49-F238E27FC236}">
                <a16:creationId xmlns:a16="http://schemas.microsoft.com/office/drawing/2014/main" id="{4831F8ED-3301-4A87-909E-C84128B7C6D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9DD471D-EDE9-42C5-BCF9-1A1C329A918A}"/>
              </a:ext>
            </a:extLst>
          </p:cNvPr>
          <p:cNvSpPr>
            <a:spLocks noGrp="1"/>
          </p:cNvSpPr>
          <p:nvPr>
            <p:ph type="sldNum" sz="quarter" idx="12"/>
          </p:nvPr>
        </p:nvSpPr>
        <p:spPr/>
        <p:txBody>
          <a:bodyPr/>
          <a:lstStyle/>
          <a:p>
            <a:fld id="{4D1E56F2-1803-46B7-982E-1794FF6F0DEC}" type="slidenum">
              <a:rPr lang="it-IT" smtClean="0"/>
              <a:t>‹N›</a:t>
            </a:fld>
            <a:endParaRPr lang="it-IT"/>
          </a:p>
        </p:txBody>
      </p:sp>
    </p:spTree>
    <p:extLst>
      <p:ext uri="{BB962C8B-B14F-4D97-AF65-F5344CB8AC3E}">
        <p14:creationId xmlns:p14="http://schemas.microsoft.com/office/powerpoint/2010/main" val="182261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142D9A-63C5-4C00-8006-022AC2FC054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2D647D0-DC36-47F2-AD63-E47D35ACAD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3FE9CD06-04FE-4748-B6E2-2996AE1AD5ED}"/>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A7FDB98-8186-4F7F-B0AA-9980690DC0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6BE62770-47DC-4112-B9BC-937E9FBEBD59}"/>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348CFD6-1B7D-4B6E-A060-71987F5BD29C}"/>
              </a:ext>
            </a:extLst>
          </p:cNvPr>
          <p:cNvSpPr>
            <a:spLocks noGrp="1"/>
          </p:cNvSpPr>
          <p:nvPr>
            <p:ph type="dt" sz="half" idx="10"/>
          </p:nvPr>
        </p:nvSpPr>
        <p:spPr/>
        <p:txBody>
          <a:bodyPr/>
          <a:lstStyle/>
          <a:p>
            <a:fld id="{C70ADCE9-764C-4A4B-9D7A-65FF3ED44BA9}" type="datetimeFigureOut">
              <a:rPr lang="it-IT" smtClean="0"/>
              <a:t>21/03/2022</a:t>
            </a:fld>
            <a:endParaRPr lang="it-IT"/>
          </a:p>
        </p:txBody>
      </p:sp>
      <p:sp>
        <p:nvSpPr>
          <p:cNvPr id="8" name="Segnaposto piè di pagina 7">
            <a:extLst>
              <a:ext uri="{FF2B5EF4-FFF2-40B4-BE49-F238E27FC236}">
                <a16:creationId xmlns:a16="http://schemas.microsoft.com/office/drawing/2014/main" id="{D9BAEC1E-E54A-4605-B47D-59A32658DCC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6292619-1204-4124-9103-9845378BCCDE}"/>
              </a:ext>
            </a:extLst>
          </p:cNvPr>
          <p:cNvSpPr>
            <a:spLocks noGrp="1"/>
          </p:cNvSpPr>
          <p:nvPr>
            <p:ph type="sldNum" sz="quarter" idx="12"/>
          </p:nvPr>
        </p:nvSpPr>
        <p:spPr/>
        <p:txBody>
          <a:bodyPr/>
          <a:lstStyle/>
          <a:p>
            <a:fld id="{4D1E56F2-1803-46B7-982E-1794FF6F0DEC}" type="slidenum">
              <a:rPr lang="it-IT" smtClean="0"/>
              <a:t>‹N›</a:t>
            </a:fld>
            <a:endParaRPr lang="it-IT"/>
          </a:p>
        </p:txBody>
      </p:sp>
    </p:spTree>
    <p:extLst>
      <p:ext uri="{BB962C8B-B14F-4D97-AF65-F5344CB8AC3E}">
        <p14:creationId xmlns:p14="http://schemas.microsoft.com/office/powerpoint/2010/main" val="415634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EC142D-0EE7-427A-A0EA-004393EDF85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C9FCF3A-DAB7-46CB-917C-8D1A611D19EE}"/>
              </a:ext>
            </a:extLst>
          </p:cNvPr>
          <p:cNvSpPr>
            <a:spLocks noGrp="1"/>
          </p:cNvSpPr>
          <p:nvPr>
            <p:ph type="dt" sz="half" idx="10"/>
          </p:nvPr>
        </p:nvSpPr>
        <p:spPr/>
        <p:txBody>
          <a:bodyPr/>
          <a:lstStyle/>
          <a:p>
            <a:fld id="{C70ADCE9-764C-4A4B-9D7A-65FF3ED44BA9}" type="datetimeFigureOut">
              <a:rPr lang="it-IT" smtClean="0"/>
              <a:t>21/03/2022</a:t>
            </a:fld>
            <a:endParaRPr lang="it-IT"/>
          </a:p>
        </p:txBody>
      </p:sp>
      <p:sp>
        <p:nvSpPr>
          <p:cNvPr id="4" name="Segnaposto piè di pagina 3">
            <a:extLst>
              <a:ext uri="{FF2B5EF4-FFF2-40B4-BE49-F238E27FC236}">
                <a16:creationId xmlns:a16="http://schemas.microsoft.com/office/drawing/2014/main" id="{142F0F95-ECEC-424D-B5FE-C05600677C2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05CB1C1-FBDC-45E8-B4F7-68361E2FE191}"/>
              </a:ext>
            </a:extLst>
          </p:cNvPr>
          <p:cNvSpPr>
            <a:spLocks noGrp="1"/>
          </p:cNvSpPr>
          <p:nvPr>
            <p:ph type="sldNum" sz="quarter" idx="12"/>
          </p:nvPr>
        </p:nvSpPr>
        <p:spPr/>
        <p:txBody>
          <a:bodyPr/>
          <a:lstStyle/>
          <a:p>
            <a:fld id="{4D1E56F2-1803-46B7-982E-1794FF6F0DEC}" type="slidenum">
              <a:rPr lang="it-IT" smtClean="0"/>
              <a:t>‹N›</a:t>
            </a:fld>
            <a:endParaRPr lang="it-IT"/>
          </a:p>
        </p:txBody>
      </p:sp>
    </p:spTree>
    <p:extLst>
      <p:ext uri="{BB962C8B-B14F-4D97-AF65-F5344CB8AC3E}">
        <p14:creationId xmlns:p14="http://schemas.microsoft.com/office/powerpoint/2010/main" val="43997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3AF165D-34FD-4792-9D3E-9DFFB58660F2}"/>
              </a:ext>
            </a:extLst>
          </p:cNvPr>
          <p:cNvSpPr>
            <a:spLocks noGrp="1"/>
          </p:cNvSpPr>
          <p:nvPr>
            <p:ph type="dt" sz="half" idx="10"/>
          </p:nvPr>
        </p:nvSpPr>
        <p:spPr/>
        <p:txBody>
          <a:bodyPr/>
          <a:lstStyle/>
          <a:p>
            <a:fld id="{C70ADCE9-764C-4A4B-9D7A-65FF3ED44BA9}" type="datetimeFigureOut">
              <a:rPr lang="it-IT" smtClean="0"/>
              <a:t>21/03/2022</a:t>
            </a:fld>
            <a:endParaRPr lang="it-IT"/>
          </a:p>
        </p:txBody>
      </p:sp>
      <p:sp>
        <p:nvSpPr>
          <p:cNvPr id="3" name="Segnaposto piè di pagina 2">
            <a:extLst>
              <a:ext uri="{FF2B5EF4-FFF2-40B4-BE49-F238E27FC236}">
                <a16:creationId xmlns:a16="http://schemas.microsoft.com/office/drawing/2014/main" id="{2A3EB9E3-AE86-4FD5-BA68-4DAC52CCBA1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ACBF883-020A-4DA7-8FF2-FE61E66C1936}"/>
              </a:ext>
            </a:extLst>
          </p:cNvPr>
          <p:cNvSpPr>
            <a:spLocks noGrp="1"/>
          </p:cNvSpPr>
          <p:nvPr>
            <p:ph type="sldNum" sz="quarter" idx="12"/>
          </p:nvPr>
        </p:nvSpPr>
        <p:spPr/>
        <p:txBody>
          <a:bodyPr/>
          <a:lstStyle/>
          <a:p>
            <a:fld id="{4D1E56F2-1803-46B7-982E-1794FF6F0DEC}" type="slidenum">
              <a:rPr lang="it-IT" smtClean="0"/>
              <a:t>‹N›</a:t>
            </a:fld>
            <a:endParaRPr lang="it-IT"/>
          </a:p>
        </p:txBody>
      </p:sp>
    </p:spTree>
    <p:extLst>
      <p:ext uri="{BB962C8B-B14F-4D97-AF65-F5344CB8AC3E}">
        <p14:creationId xmlns:p14="http://schemas.microsoft.com/office/powerpoint/2010/main" val="296754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5C1993-1EA9-4929-83F0-26645942968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E1D54FA-32D4-47DB-940C-F64AC5C82E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993CC39-E162-4D2F-A9BD-2CC27C10C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6D5935CC-DF9B-4E16-ACDF-FD5A84A0768C}"/>
              </a:ext>
            </a:extLst>
          </p:cNvPr>
          <p:cNvSpPr>
            <a:spLocks noGrp="1"/>
          </p:cNvSpPr>
          <p:nvPr>
            <p:ph type="dt" sz="half" idx="10"/>
          </p:nvPr>
        </p:nvSpPr>
        <p:spPr/>
        <p:txBody>
          <a:bodyPr/>
          <a:lstStyle/>
          <a:p>
            <a:fld id="{C70ADCE9-764C-4A4B-9D7A-65FF3ED44BA9}" type="datetimeFigureOut">
              <a:rPr lang="it-IT" smtClean="0"/>
              <a:t>21/03/2022</a:t>
            </a:fld>
            <a:endParaRPr lang="it-IT"/>
          </a:p>
        </p:txBody>
      </p:sp>
      <p:sp>
        <p:nvSpPr>
          <p:cNvPr id="6" name="Segnaposto piè di pagina 5">
            <a:extLst>
              <a:ext uri="{FF2B5EF4-FFF2-40B4-BE49-F238E27FC236}">
                <a16:creationId xmlns:a16="http://schemas.microsoft.com/office/drawing/2014/main" id="{F32EB2DA-2FCD-43DF-B8E8-393849699A8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603EB69-5BCB-4110-9043-2C8DEAB51BB2}"/>
              </a:ext>
            </a:extLst>
          </p:cNvPr>
          <p:cNvSpPr>
            <a:spLocks noGrp="1"/>
          </p:cNvSpPr>
          <p:nvPr>
            <p:ph type="sldNum" sz="quarter" idx="12"/>
          </p:nvPr>
        </p:nvSpPr>
        <p:spPr/>
        <p:txBody>
          <a:bodyPr/>
          <a:lstStyle/>
          <a:p>
            <a:fld id="{4D1E56F2-1803-46B7-982E-1794FF6F0DEC}" type="slidenum">
              <a:rPr lang="it-IT" smtClean="0"/>
              <a:t>‹N›</a:t>
            </a:fld>
            <a:endParaRPr lang="it-IT"/>
          </a:p>
        </p:txBody>
      </p:sp>
    </p:spTree>
    <p:extLst>
      <p:ext uri="{BB962C8B-B14F-4D97-AF65-F5344CB8AC3E}">
        <p14:creationId xmlns:p14="http://schemas.microsoft.com/office/powerpoint/2010/main" val="231008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12B059-8B51-4A5B-9B76-4115EFF47F4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A43D1CC-DE7A-4589-BED1-E3BC29ECA3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01F8862-F5A6-49BB-80DB-D4F190018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5DF70653-029B-4012-8724-6A7831B2EB32}"/>
              </a:ext>
            </a:extLst>
          </p:cNvPr>
          <p:cNvSpPr>
            <a:spLocks noGrp="1"/>
          </p:cNvSpPr>
          <p:nvPr>
            <p:ph type="dt" sz="half" idx="10"/>
          </p:nvPr>
        </p:nvSpPr>
        <p:spPr/>
        <p:txBody>
          <a:bodyPr/>
          <a:lstStyle/>
          <a:p>
            <a:fld id="{C70ADCE9-764C-4A4B-9D7A-65FF3ED44BA9}" type="datetimeFigureOut">
              <a:rPr lang="it-IT" smtClean="0"/>
              <a:t>21/03/2022</a:t>
            </a:fld>
            <a:endParaRPr lang="it-IT"/>
          </a:p>
        </p:txBody>
      </p:sp>
      <p:sp>
        <p:nvSpPr>
          <p:cNvPr id="6" name="Segnaposto piè di pagina 5">
            <a:extLst>
              <a:ext uri="{FF2B5EF4-FFF2-40B4-BE49-F238E27FC236}">
                <a16:creationId xmlns:a16="http://schemas.microsoft.com/office/drawing/2014/main" id="{5733456F-A615-4A23-87C1-F497DE2B6B3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4ACA54E-2654-4F08-BE50-26B3B3B5A123}"/>
              </a:ext>
            </a:extLst>
          </p:cNvPr>
          <p:cNvSpPr>
            <a:spLocks noGrp="1"/>
          </p:cNvSpPr>
          <p:nvPr>
            <p:ph type="sldNum" sz="quarter" idx="12"/>
          </p:nvPr>
        </p:nvSpPr>
        <p:spPr/>
        <p:txBody>
          <a:bodyPr/>
          <a:lstStyle/>
          <a:p>
            <a:fld id="{4D1E56F2-1803-46B7-982E-1794FF6F0DEC}" type="slidenum">
              <a:rPr lang="it-IT" smtClean="0"/>
              <a:t>‹N›</a:t>
            </a:fld>
            <a:endParaRPr lang="it-IT"/>
          </a:p>
        </p:txBody>
      </p:sp>
    </p:spTree>
    <p:extLst>
      <p:ext uri="{BB962C8B-B14F-4D97-AF65-F5344CB8AC3E}">
        <p14:creationId xmlns:p14="http://schemas.microsoft.com/office/powerpoint/2010/main" val="271063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9FF55F8-1EE2-4D87-963D-BC8F974B14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5471B60-9925-4716-A050-3FAB00641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50918D0-9E2E-4465-9AC9-8E90FBF149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ADCE9-764C-4A4B-9D7A-65FF3ED44BA9}" type="datetimeFigureOut">
              <a:rPr lang="it-IT" smtClean="0"/>
              <a:t>21/03/2022</a:t>
            </a:fld>
            <a:endParaRPr lang="it-IT"/>
          </a:p>
        </p:txBody>
      </p:sp>
      <p:sp>
        <p:nvSpPr>
          <p:cNvPr id="5" name="Segnaposto piè di pagina 4">
            <a:extLst>
              <a:ext uri="{FF2B5EF4-FFF2-40B4-BE49-F238E27FC236}">
                <a16:creationId xmlns:a16="http://schemas.microsoft.com/office/drawing/2014/main" id="{9A33F19C-63FD-4A9E-B05A-043FE89DF1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8E6E89D-EFA3-4909-9E8A-0F5364FD34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E56F2-1803-46B7-982E-1794FF6F0DEC}" type="slidenum">
              <a:rPr lang="it-IT" smtClean="0"/>
              <a:t>‹N›</a:t>
            </a:fld>
            <a:endParaRPr lang="it-IT"/>
          </a:p>
        </p:txBody>
      </p:sp>
    </p:spTree>
    <p:extLst>
      <p:ext uri="{BB962C8B-B14F-4D97-AF65-F5344CB8AC3E}">
        <p14:creationId xmlns:p14="http://schemas.microsoft.com/office/powerpoint/2010/main" val="31431345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indicators.ohchr.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un.org/womenwatch/daw/beijing/pdf/BDPfA%20E.pdf" TargetMode="External"/><Relationship Id="rId2" Type="http://schemas.openxmlformats.org/officeDocument/2006/relationships/hyperlink" Target="http://www.un.org/womenwatch/daw/beijing/platfor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7"/>
          <p:cNvSpPr>
            <a:spLocks noGrp="1" noChangeArrowheads="1"/>
          </p:cNvSpPr>
          <p:nvPr>
            <p:ph type="subTitle" idx="1"/>
          </p:nvPr>
        </p:nvSpPr>
        <p:spPr>
          <a:xfrm>
            <a:off x="1083880" y="2836116"/>
            <a:ext cx="10024240" cy="2473036"/>
          </a:xfrm>
        </p:spPr>
        <p:txBody>
          <a:bodyPr/>
          <a:lstStyle/>
          <a:p>
            <a:pPr algn="r" eaLnBrk="1" hangingPunct="1">
              <a:buFont typeface="Wingdings" charset="2"/>
              <a:buNone/>
            </a:pPr>
            <a:r>
              <a:rPr lang="it-IT" altLang="it-IT" dirty="0"/>
              <a:t>	</a:t>
            </a:r>
            <a:r>
              <a:rPr lang="it-IT" altLang="it-IT" dirty="0">
                <a:latin typeface="Times New Roman" pitchFamily="16" charset="0"/>
              </a:rPr>
              <a:t>	</a:t>
            </a:r>
          </a:p>
        </p:txBody>
      </p:sp>
      <p:pic>
        <p:nvPicPr>
          <p:cNvPr id="3" name="Immagine 2">
            <a:extLst>
              <a:ext uri="{FF2B5EF4-FFF2-40B4-BE49-F238E27FC236}">
                <a16:creationId xmlns:a16="http://schemas.microsoft.com/office/drawing/2014/main" id="{4CA75A2C-D822-42C9-8972-71A7F6B70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422" y="32604"/>
            <a:ext cx="9470578" cy="5276548"/>
          </a:xfrm>
          <a:prstGeom prst="rect">
            <a:avLst/>
          </a:prstGeom>
        </p:spPr>
      </p:pic>
      <p:sp>
        <p:nvSpPr>
          <p:cNvPr id="3076" name="CasellaDiTesto 3"/>
          <p:cNvSpPr txBox="1">
            <a:spLocks noChangeArrowheads="1"/>
          </p:cNvSpPr>
          <p:nvPr/>
        </p:nvSpPr>
        <p:spPr bwMode="auto">
          <a:xfrm>
            <a:off x="259643" y="945972"/>
            <a:ext cx="2307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0000"/>
              <a:buFont typeface="Wingdings" charset="2"/>
              <a:buChar char="o"/>
              <a:defRPr sz="3200">
                <a:solidFill>
                  <a:schemeClr val="tx1"/>
                </a:solidFill>
                <a:latin typeface="Times New Roman" pitchFamily="16" charset="0"/>
              </a:defRPr>
            </a:lvl1pPr>
            <a:lvl2pPr marL="742950" indent="-285750" eaLnBrk="0" hangingPunct="0">
              <a:spcBef>
                <a:spcPct val="20000"/>
              </a:spcBef>
              <a:buClr>
                <a:schemeClr val="accent2"/>
              </a:buClr>
              <a:buSzPct val="75000"/>
              <a:buFont typeface="Wingdings" charset="2"/>
              <a:buChar char="n"/>
              <a:defRPr sz="2800">
                <a:solidFill>
                  <a:schemeClr val="tx1"/>
                </a:solidFill>
                <a:latin typeface="Times New Roman" pitchFamily="16" charset="0"/>
              </a:defRPr>
            </a:lvl2pPr>
            <a:lvl3pPr marL="1143000" indent="-228600" eaLnBrk="0" hangingPunct="0">
              <a:spcBef>
                <a:spcPct val="20000"/>
              </a:spcBef>
              <a:buClr>
                <a:schemeClr val="bg2"/>
              </a:buClr>
              <a:buSzPct val="65000"/>
              <a:buFont typeface="Wingdings" charset="2"/>
              <a:buChar char="o"/>
              <a:defRPr sz="2400">
                <a:solidFill>
                  <a:schemeClr val="tx1"/>
                </a:solidFill>
                <a:latin typeface="Times New Roman" pitchFamily="16" charset="0"/>
              </a:defRPr>
            </a:lvl3pPr>
            <a:lvl4pPr marL="1600200" indent="-228600" eaLnBrk="0" hangingPunct="0">
              <a:spcBef>
                <a:spcPct val="20000"/>
              </a:spcBef>
              <a:buClr>
                <a:schemeClr val="accent2"/>
              </a:buClr>
              <a:buSzPct val="75000"/>
              <a:buFont typeface="Wingdings" charset="2"/>
              <a:buChar char="n"/>
              <a:defRPr sz="2000">
                <a:solidFill>
                  <a:schemeClr val="tx1"/>
                </a:solidFill>
                <a:latin typeface="Times New Roman" pitchFamily="16" charset="0"/>
              </a:defRPr>
            </a:lvl4pPr>
            <a:lvl5pPr marL="2057400" indent="-228600" eaLnBrk="0" hangingPunct="0">
              <a:spcBef>
                <a:spcPct val="20000"/>
              </a:spcBef>
              <a:buClr>
                <a:schemeClr val="accent1"/>
              </a:buClr>
              <a:buSzPct val="50000"/>
              <a:buFont typeface="Wingdings" charset="2"/>
              <a:buChar char="o"/>
              <a:defRPr sz="2000">
                <a:solidFill>
                  <a:schemeClr val="tx1"/>
                </a:solidFill>
                <a:latin typeface="Times New Roman" pitchFamily="16" charset="0"/>
              </a:defRPr>
            </a:lvl5pPr>
            <a:lvl6pPr marL="2514600" indent="-228600" eaLnBrk="0" fontAlgn="base" hangingPunct="0">
              <a:spcBef>
                <a:spcPct val="20000"/>
              </a:spcBef>
              <a:spcAft>
                <a:spcPct val="0"/>
              </a:spcAft>
              <a:buClr>
                <a:schemeClr val="accent1"/>
              </a:buClr>
              <a:buSzPct val="50000"/>
              <a:buFont typeface="Wingdings" charset="2"/>
              <a:buChar char="o"/>
              <a:defRPr sz="2000">
                <a:solidFill>
                  <a:schemeClr val="tx1"/>
                </a:solidFill>
                <a:latin typeface="Times New Roman" pitchFamily="16" charset="0"/>
              </a:defRPr>
            </a:lvl6pPr>
            <a:lvl7pPr marL="2971800" indent="-228600" eaLnBrk="0" fontAlgn="base" hangingPunct="0">
              <a:spcBef>
                <a:spcPct val="20000"/>
              </a:spcBef>
              <a:spcAft>
                <a:spcPct val="0"/>
              </a:spcAft>
              <a:buClr>
                <a:schemeClr val="accent1"/>
              </a:buClr>
              <a:buSzPct val="50000"/>
              <a:buFont typeface="Wingdings" charset="2"/>
              <a:buChar char="o"/>
              <a:defRPr sz="2000">
                <a:solidFill>
                  <a:schemeClr val="tx1"/>
                </a:solidFill>
                <a:latin typeface="Times New Roman" pitchFamily="16" charset="0"/>
              </a:defRPr>
            </a:lvl7pPr>
            <a:lvl8pPr marL="3429000" indent="-228600" eaLnBrk="0" fontAlgn="base" hangingPunct="0">
              <a:spcBef>
                <a:spcPct val="20000"/>
              </a:spcBef>
              <a:spcAft>
                <a:spcPct val="0"/>
              </a:spcAft>
              <a:buClr>
                <a:schemeClr val="accent1"/>
              </a:buClr>
              <a:buSzPct val="50000"/>
              <a:buFont typeface="Wingdings" charset="2"/>
              <a:buChar char="o"/>
              <a:defRPr sz="2000">
                <a:solidFill>
                  <a:schemeClr val="tx1"/>
                </a:solidFill>
                <a:latin typeface="Times New Roman" pitchFamily="16" charset="0"/>
              </a:defRPr>
            </a:lvl8pPr>
            <a:lvl9pPr marL="3886200" indent="-228600" eaLnBrk="0" fontAlgn="base" hangingPunct="0">
              <a:spcBef>
                <a:spcPct val="20000"/>
              </a:spcBef>
              <a:spcAft>
                <a:spcPct val="0"/>
              </a:spcAft>
              <a:buClr>
                <a:schemeClr val="accent1"/>
              </a:buClr>
              <a:buSzPct val="50000"/>
              <a:buFont typeface="Wingdings" charset="2"/>
              <a:buChar char="o"/>
              <a:defRPr sz="2000">
                <a:solidFill>
                  <a:schemeClr val="tx1"/>
                </a:solidFill>
                <a:latin typeface="Times New Roman" pitchFamily="16" charset="0"/>
              </a:defRPr>
            </a:lvl9pPr>
          </a:lstStyle>
          <a:p>
            <a:pPr algn="ctr" eaLnBrk="1" hangingPunct="1">
              <a:spcBef>
                <a:spcPct val="0"/>
              </a:spcBef>
              <a:buClrTx/>
              <a:buSzTx/>
              <a:buFontTx/>
              <a:buNone/>
            </a:pPr>
            <a:r>
              <a:rPr lang="it-IT" altLang="it-IT" sz="2800" b="1" dirty="0">
                <a:latin typeface="Calibri" panose="020F0502020204030204" pitchFamily="34" charset="0"/>
                <a:cs typeface="Calibri" panose="020F0502020204030204" pitchFamily="34" charset="0"/>
              </a:rPr>
              <a:t>Lorenza Perini</a:t>
            </a:r>
          </a:p>
        </p:txBody>
      </p:sp>
      <p:sp>
        <p:nvSpPr>
          <p:cNvPr id="3074" name="Rectangle 6"/>
          <p:cNvSpPr>
            <a:spLocks noGrp="1" noChangeArrowheads="1"/>
          </p:cNvSpPr>
          <p:nvPr>
            <p:ph type="ctrTitle"/>
          </p:nvPr>
        </p:nvSpPr>
        <p:spPr>
          <a:xfrm>
            <a:off x="259643" y="5336759"/>
            <a:ext cx="11122341" cy="1349309"/>
          </a:xfrm>
        </p:spPr>
        <p:txBody>
          <a:bodyPr>
            <a:normAutofit fontScale="90000"/>
          </a:bodyPr>
          <a:lstStyle/>
          <a:p>
            <a:pPr algn="ctr" eaLnBrk="1" hangingPunct="1">
              <a:tabLst>
                <a:tab pos="8077200" algn="l"/>
              </a:tabLst>
            </a:pPr>
            <a:r>
              <a:rPr lang="it-IT" altLang="it-IT" sz="4400" b="1" dirty="0"/>
              <a:t>International </a:t>
            </a:r>
            <a:r>
              <a:rPr lang="it-IT" altLang="it-IT" sz="4400" b="1" dirty="0" err="1"/>
              <a:t>organisms</a:t>
            </a:r>
            <a:r>
              <a:rPr lang="it-IT" altLang="it-IT" sz="4400" b="1" dirty="0"/>
              <a:t> and EU institutions: </a:t>
            </a:r>
            <a:r>
              <a:rPr lang="it-IT" altLang="it-IT" sz="4400" b="1" dirty="0" err="1"/>
              <a:t>interpreting</a:t>
            </a:r>
            <a:r>
              <a:rPr lang="it-IT" altLang="it-IT" sz="4400" b="1" dirty="0"/>
              <a:t> gender </a:t>
            </a:r>
            <a:r>
              <a:rPr lang="it-IT" altLang="it-IT" sz="4400" b="1" dirty="0" err="1"/>
              <a:t>equality</a:t>
            </a:r>
            <a:r>
              <a:rPr lang="it-IT" altLang="it-IT" sz="4400" b="1" dirty="0"/>
              <a:t> </a:t>
            </a:r>
            <a:br>
              <a:rPr lang="it-IT" altLang="it-IT" sz="4400" b="1" dirty="0"/>
            </a:br>
            <a:r>
              <a:rPr lang="it-IT" altLang="it-IT" sz="2800" b="1" dirty="0"/>
              <a:t>part 1</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838200" y="406400"/>
            <a:ext cx="10109200" cy="990600"/>
          </a:xfrm>
        </p:spPr>
        <p:txBody>
          <a:bodyPr>
            <a:noAutofit/>
          </a:bodyPr>
          <a:lstStyle/>
          <a:p>
            <a:pPr algn="ctr"/>
            <a:r>
              <a:rPr lang="it-IT" altLang="it-IT" sz="3200" b="1" dirty="0">
                <a:solidFill>
                  <a:srgbClr val="C00000"/>
                </a:solidFill>
              </a:rPr>
              <a:t>1979</a:t>
            </a:r>
            <a:br>
              <a:rPr lang="it-IT" altLang="it-IT" sz="3200" b="1" dirty="0">
                <a:solidFill>
                  <a:srgbClr val="C00000"/>
                </a:solidFill>
              </a:rPr>
            </a:br>
            <a:r>
              <a:rPr lang="it-IT" altLang="it-IT" sz="3200" b="1" dirty="0">
                <a:solidFill>
                  <a:srgbClr val="C00000"/>
                </a:solidFill>
              </a:rPr>
              <a:t>CEDAW:  </a:t>
            </a:r>
            <a:r>
              <a:rPr lang="it-IT" altLang="it-IT" sz="3200" b="1" dirty="0" err="1">
                <a:solidFill>
                  <a:srgbClr val="C00000"/>
                </a:solidFill>
              </a:rPr>
              <a:t>Against</a:t>
            </a:r>
            <a:r>
              <a:rPr lang="it-IT" altLang="it-IT" sz="3200" b="1" dirty="0">
                <a:solidFill>
                  <a:srgbClr val="C00000"/>
                </a:solidFill>
              </a:rPr>
              <a:t> </a:t>
            </a:r>
            <a:r>
              <a:rPr lang="it-IT" altLang="it-IT" sz="3200" b="1" dirty="0" err="1">
                <a:solidFill>
                  <a:srgbClr val="C00000"/>
                </a:solidFill>
              </a:rPr>
              <a:t>violence</a:t>
            </a:r>
            <a:r>
              <a:rPr lang="it-IT" altLang="it-IT" sz="3200" b="1" dirty="0">
                <a:solidFill>
                  <a:srgbClr val="C00000"/>
                </a:solidFill>
              </a:rPr>
              <a:t> and </a:t>
            </a:r>
            <a:r>
              <a:rPr lang="it-IT" altLang="it-IT" sz="3200" b="1" dirty="0" err="1">
                <a:solidFill>
                  <a:srgbClr val="C00000"/>
                </a:solidFill>
              </a:rPr>
              <a:t>discrimination</a:t>
            </a:r>
            <a:r>
              <a:rPr lang="it-IT" altLang="it-IT" sz="3200" b="1" dirty="0">
                <a:solidFill>
                  <a:srgbClr val="C00000"/>
                </a:solidFill>
              </a:rPr>
              <a:t> </a:t>
            </a:r>
            <a:r>
              <a:rPr lang="it-IT" altLang="it-IT" sz="3200" b="1" dirty="0" err="1">
                <a:solidFill>
                  <a:srgbClr val="C00000"/>
                </a:solidFill>
              </a:rPr>
              <a:t>against</a:t>
            </a:r>
            <a:r>
              <a:rPr lang="it-IT" altLang="it-IT" sz="3200" b="1" dirty="0">
                <a:solidFill>
                  <a:srgbClr val="C00000"/>
                </a:solidFill>
              </a:rPr>
              <a:t> </a:t>
            </a:r>
            <a:r>
              <a:rPr lang="it-IT" altLang="it-IT" sz="3200" b="1" dirty="0" err="1">
                <a:solidFill>
                  <a:srgbClr val="C00000"/>
                </a:solidFill>
              </a:rPr>
              <a:t>women</a:t>
            </a:r>
            <a:r>
              <a:rPr lang="it-IT" altLang="it-IT" sz="3200" b="1" dirty="0">
                <a:solidFill>
                  <a:srgbClr val="C00000"/>
                </a:solidFill>
              </a:rPr>
              <a:t> </a:t>
            </a:r>
          </a:p>
        </p:txBody>
      </p:sp>
      <p:sp>
        <p:nvSpPr>
          <p:cNvPr id="21507" name="Segnaposto contenuto 2"/>
          <p:cNvSpPr>
            <a:spLocks noGrp="1"/>
          </p:cNvSpPr>
          <p:nvPr>
            <p:ph idx="1"/>
          </p:nvPr>
        </p:nvSpPr>
        <p:spPr/>
        <p:txBody>
          <a:bodyPr/>
          <a:lstStyle/>
          <a:p>
            <a:r>
              <a:rPr lang="en-US" altLang="it-IT" dirty="0"/>
              <a:t>the international institution </a:t>
            </a:r>
            <a:r>
              <a:rPr lang="en-US" altLang="it-IT" dirty="0">
                <a:highlight>
                  <a:srgbClr val="FFFF00"/>
                </a:highlight>
              </a:rPr>
              <a:t>Convention/Conference for Eliminating </a:t>
            </a:r>
            <a:r>
              <a:rPr lang="en-US" altLang="it-IT" dirty="0" err="1">
                <a:highlight>
                  <a:srgbClr val="FFFF00"/>
                </a:highlight>
              </a:rPr>
              <a:t>Discriminaton</a:t>
            </a:r>
            <a:r>
              <a:rPr lang="en-US" altLang="it-IT" dirty="0">
                <a:highlight>
                  <a:srgbClr val="FFFF00"/>
                </a:highlight>
              </a:rPr>
              <a:t> Against Women </a:t>
            </a:r>
            <a:r>
              <a:rPr lang="en-US" altLang="it-IT" dirty="0"/>
              <a:t>(CEDAW) defines </a:t>
            </a:r>
            <a:r>
              <a:rPr lang="en-US" altLang="it-IT" b="1" u="sng" dirty="0">
                <a:solidFill>
                  <a:srgbClr val="C00000"/>
                </a:solidFill>
              </a:rPr>
              <a:t>DISCRIMINATION</a:t>
            </a:r>
            <a:r>
              <a:rPr lang="en-US" altLang="it-IT" dirty="0"/>
              <a:t> against women as:</a:t>
            </a:r>
          </a:p>
          <a:p>
            <a:r>
              <a:rPr lang="en-US" altLang="it-IT" b="1" dirty="0">
                <a:solidFill>
                  <a:srgbClr val="FF0000"/>
                </a:solidFill>
              </a:rPr>
              <a:t>“any distinction, exclusion, or restriction, made on the basis of sex, with the purpose or effect of impairing the enjoyment by women of political, economic, social, cultural, or civil human rights on equal footing with men”.</a:t>
            </a:r>
          </a:p>
          <a:p>
            <a:endParaRPr lang="it-IT" alt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1730551" y="176981"/>
            <a:ext cx="8730897" cy="1008112"/>
          </a:xfrm>
        </p:spPr>
        <p:txBody>
          <a:bodyPr>
            <a:noAutofit/>
          </a:bodyPr>
          <a:lstStyle/>
          <a:p>
            <a:pPr algn="ctr"/>
            <a:br>
              <a:rPr lang="it-IT" altLang="it-IT" sz="2400" dirty="0"/>
            </a:br>
            <a:r>
              <a:rPr lang="it-IT" altLang="it-IT" sz="2400" dirty="0"/>
              <a:t>CEDAW: the </a:t>
            </a:r>
            <a:r>
              <a:rPr lang="it-IT" altLang="it-IT" sz="2400" dirty="0">
                <a:solidFill>
                  <a:srgbClr val="C00000"/>
                </a:solidFill>
              </a:rPr>
              <a:t>International and Super-</a:t>
            </a:r>
            <a:r>
              <a:rPr lang="it-IT" altLang="it-IT" sz="2400" dirty="0" err="1">
                <a:solidFill>
                  <a:srgbClr val="C00000"/>
                </a:solidFill>
              </a:rPr>
              <a:t>national</a:t>
            </a:r>
            <a:r>
              <a:rPr lang="it-IT" altLang="it-IT" sz="2400" dirty="0">
                <a:solidFill>
                  <a:srgbClr val="C00000"/>
                </a:solidFill>
              </a:rPr>
              <a:t> framework:</a:t>
            </a:r>
          </a:p>
        </p:txBody>
      </p:sp>
      <p:sp>
        <p:nvSpPr>
          <p:cNvPr id="20483" name="Segnaposto contenuto 2"/>
          <p:cNvSpPr>
            <a:spLocks noGrp="1"/>
          </p:cNvSpPr>
          <p:nvPr>
            <p:ph idx="1"/>
          </p:nvPr>
        </p:nvSpPr>
        <p:spPr/>
        <p:txBody>
          <a:bodyPr>
            <a:normAutofit/>
          </a:bodyPr>
          <a:lstStyle/>
          <a:p>
            <a:r>
              <a:rPr lang="en-US" altLang="it-IT" dirty="0"/>
              <a:t>The CEDAW  constitutes </a:t>
            </a:r>
            <a:r>
              <a:rPr lang="en-US" altLang="it-IT" u="sng" dirty="0"/>
              <a:t>the most important </a:t>
            </a:r>
            <a:r>
              <a:rPr lang="en-US" altLang="it-IT" dirty="0"/>
              <a:t>international instrument for women's rights. </a:t>
            </a:r>
          </a:p>
          <a:p>
            <a:r>
              <a:rPr lang="en-GB" dirty="0"/>
              <a:t>CEDAW was created in order to bring “</a:t>
            </a:r>
            <a:r>
              <a:rPr lang="en-GB" i="1" dirty="0">
                <a:highlight>
                  <a:srgbClr val="FFFF00"/>
                </a:highlight>
              </a:rPr>
              <a:t>the female half of humanity into the focus of human rights </a:t>
            </a:r>
            <a:r>
              <a:rPr lang="en-GB" i="1" dirty="0"/>
              <a:t>concerns because – despite the existence of other instruments – women still did (and do) not enjoy equal rights with men”</a:t>
            </a:r>
          </a:p>
          <a:p>
            <a:endParaRPr lang="en-GB" i="1" dirty="0"/>
          </a:p>
          <a:p>
            <a:r>
              <a:rPr lang="en-GB" i="1" dirty="0">
                <a:solidFill>
                  <a:srgbClr val="C00000"/>
                </a:solidFill>
              </a:rPr>
              <a:t>Remember what we said about the claim that “women rights are human rights”… here is the origin!</a:t>
            </a:r>
          </a:p>
          <a:p>
            <a:endParaRPr lang="it-IT" alt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1513984" y="0"/>
            <a:ext cx="9154016" cy="6858000"/>
          </a:xfrm>
          <a:prstGeom prst="rect">
            <a:avLst/>
          </a:prstGeom>
        </p:spPr>
      </p:pic>
      <p:sp>
        <p:nvSpPr>
          <p:cNvPr id="3" name="Rettangolo 2"/>
          <p:cNvSpPr/>
          <p:nvPr/>
        </p:nvSpPr>
        <p:spPr>
          <a:xfrm>
            <a:off x="518660" y="1279295"/>
            <a:ext cx="2829493" cy="369332"/>
          </a:xfrm>
          <a:prstGeom prst="rect">
            <a:avLst/>
          </a:prstGeom>
        </p:spPr>
        <p:txBody>
          <a:bodyPr wrap="none">
            <a:spAutoFit/>
          </a:bodyPr>
          <a:lstStyle/>
          <a:p>
            <a:r>
              <a:rPr lang="it-IT" dirty="0">
                <a:hlinkClick r:id="rId4"/>
              </a:rPr>
              <a:t>http://indicators.ohchr.org/</a:t>
            </a:r>
            <a:r>
              <a:rPr lang="it-IT" dirty="0"/>
              <a:t> </a:t>
            </a:r>
          </a:p>
        </p:txBody>
      </p:sp>
      <p:sp>
        <p:nvSpPr>
          <p:cNvPr id="4" name="CasellaDiTesto 3"/>
          <p:cNvSpPr txBox="1"/>
          <p:nvPr/>
        </p:nvSpPr>
        <p:spPr>
          <a:xfrm>
            <a:off x="1919536" y="3987795"/>
            <a:ext cx="1656184" cy="1477328"/>
          </a:xfrm>
          <a:prstGeom prst="rect">
            <a:avLst/>
          </a:prstGeom>
          <a:solidFill>
            <a:schemeClr val="tx2">
              <a:lumMod val="40000"/>
              <a:lumOff val="60000"/>
            </a:schemeClr>
          </a:solidFill>
        </p:spPr>
        <p:txBody>
          <a:bodyPr wrap="square" rtlCol="0">
            <a:spAutoFit/>
          </a:bodyPr>
          <a:lstStyle/>
          <a:p>
            <a:r>
              <a:rPr lang="it-IT" b="1" dirty="0"/>
              <a:t>USA </a:t>
            </a:r>
            <a:r>
              <a:rPr lang="it-IT" b="1" dirty="0" err="1"/>
              <a:t>signed</a:t>
            </a:r>
            <a:r>
              <a:rPr lang="it-IT" b="1" dirty="0"/>
              <a:t> the </a:t>
            </a:r>
            <a:r>
              <a:rPr lang="it-IT" b="1" dirty="0" err="1"/>
              <a:t>treaty</a:t>
            </a:r>
            <a:r>
              <a:rPr lang="it-IT" b="1" dirty="0"/>
              <a:t> in 1980 </a:t>
            </a:r>
            <a:r>
              <a:rPr lang="it-IT" b="1" dirty="0" err="1"/>
              <a:t>but</a:t>
            </a:r>
            <a:r>
              <a:rPr lang="it-IT" b="1" dirty="0"/>
              <a:t> </a:t>
            </a:r>
            <a:r>
              <a:rPr lang="it-IT" b="1" dirty="0" err="1"/>
              <a:t>they</a:t>
            </a:r>
            <a:r>
              <a:rPr lang="it-IT" b="1" dirty="0"/>
              <a:t> </a:t>
            </a:r>
            <a:r>
              <a:rPr lang="it-IT" b="1" dirty="0" err="1"/>
              <a:t>had</a:t>
            </a:r>
            <a:r>
              <a:rPr lang="it-IT" b="1" dirty="0"/>
              <a:t> </a:t>
            </a:r>
            <a:r>
              <a:rPr lang="it-IT" b="1" dirty="0" err="1"/>
              <a:t>never</a:t>
            </a:r>
            <a:r>
              <a:rPr lang="it-IT" b="1" dirty="0"/>
              <a:t> </a:t>
            </a:r>
            <a:r>
              <a:rPr lang="it-IT" b="1" dirty="0" err="1"/>
              <a:t>ratified</a:t>
            </a:r>
            <a:r>
              <a:rPr lang="it-IT" b="1" dirty="0"/>
              <a:t> </a:t>
            </a:r>
            <a:r>
              <a:rPr lang="it-IT" b="1" dirty="0" err="1"/>
              <a:t>it</a:t>
            </a:r>
            <a:r>
              <a:rPr lang="it-IT" b="1" dirty="0"/>
              <a:t> </a:t>
            </a:r>
          </a:p>
          <a:p>
            <a:r>
              <a:rPr lang="it-IT" b="1" dirty="0"/>
              <a:t>!!!</a:t>
            </a:r>
          </a:p>
        </p:txBody>
      </p:sp>
      <p:cxnSp>
        <p:nvCxnSpPr>
          <p:cNvPr id="6" name="Connettore 2 5"/>
          <p:cNvCxnSpPr/>
          <p:nvPr/>
        </p:nvCxnSpPr>
        <p:spPr>
          <a:xfrm flipH="1">
            <a:off x="2747628" y="2924944"/>
            <a:ext cx="684076" cy="9361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7230218" y="3645024"/>
            <a:ext cx="665983" cy="12199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7230217" y="4874137"/>
            <a:ext cx="4312399" cy="923330"/>
          </a:xfrm>
          <a:prstGeom prst="rect">
            <a:avLst/>
          </a:prstGeom>
          <a:solidFill>
            <a:schemeClr val="tx2">
              <a:lumMod val="40000"/>
              <a:lumOff val="60000"/>
            </a:schemeClr>
          </a:solidFill>
        </p:spPr>
        <p:txBody>
          <a:bodyPr wrap="none" rtlCol="0">
            <a:spAutoFit/>
          </a:bodyPr>
          <a:lstStyle/>
          <a:p>
            <a:r>
              <a:rPr lang="it-IT" b="1" dirty="0"/>
              <a:t>Middle </a:t>
            </a:r>
            <a:r>
              <a:rPr lang="it-IT" b="1" dirty="0" err="1"/>
              <a:t>east</a:t>
            </a:r>
            <a:r>
              <a:rPr lang="it-IT" b="1" dirty="0"/>
              <a:t> countries:</a:t>
            </a:r>
          </a:p>
          <a:p>
            <a:r>
              <a:rPr lang="it-IT" b="1" dirty="0"/>
              <a:t>THE FALSE </a:t>
            </a:r>
          </a:p>
          <a:p>
            <a:r>
              <a:rPr lang="it-IT" b="1" dirty="0"/>
              <a:t>POSITIVE the </a:t>
            </a:r>
            <a:r>
              <a:rPr lang="it-IT" b="1" dirty="0" err="1"/>
              <a:t>signed</a:t>
            </a:r>
            <a:r>
              <a:rPr lang="it-IT" b="1" dirty="0"/>
              <a:t> </a:t>
            </a:r>
            <a:r>
              <a:rPr lang="it-IT" b="1" dirty="0" err="1"/>
              <a:t>but</a:t>
            </a:r>
            <a:r>
              <a:rPr lang="it-IT" b="1" dirty="0"/>
              <a:t> </a:t>
            </a:r>
            <a:r>
              <a:rPr lang="it-IT" b="1" dirty="0" err="1"/>
              <a:t>only</a:t>
            </a:r>
            <a:r>
              <a:rPr lang="it-IT" b="1" dirty="0"/>
              <a:t>  some articles</a:t>
            </a:r>
          </a:p>
        </p:txBody>
      </p:sp>
      <p:cxnSp>
        <p:nvCxnSpPr>
          <p:cNvPr id="11" name="Connettore 2 10"/>
          <p:cNvCxnSpPr/>
          <p:nvPr/>
        </p:nvCxnSpPr>
        <p:spPr>
          <a:xfrm flipH="1">
            <a:off x="5591944" y="3861048"/>
            <a:ext cx="1152128" cy="15121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5159896" y="5374958"/>
            <a:ext cx="1191352" cy="646331"/>
          </a:xfrm>
          <a:prstGeom prst="rect">
            <a:avLst/>
          </a:prstGeom>
          <a:solidFill>
            <a:schemeClr val="tx2">
              <a:lumMod val="40000"/>
              <a:lumOff val="60000"/>
            </a:schemeClr>
          </a:solidFill>
        </p:spPr>
        <p:txBody>
          <a:bodyPr wrap="none" rtlCol="0">
            <a:spAutoFit/>
          </a:bodyPr>
          <a:lstStyle/>
          <a:p>
            <a:r>
              <a:rPr lang="it-IT" b="1" dirty="0"/>
              <a:t>NO </a:t>
            </a:r>
            <a:r>
              <a:rPr lang="it-IT" b="1" dirty="0" err="1"/>
              <a:t>action</a:t>
            </a:r>
            <a:r>
              <a:rPr lang="it-IT" b="1" dirty="0"/>
              <a:t> </a:t>
            </a:r>
          </a:p>
          <a:p>
            <a:r>
              <a:rPr lang="it-IT" b="1" dirty="0" err="1"/>
              <a:t>at</a:t>
            </a:r>
            <a:r>
              <a:rPr lang="it-IT" b="1" dirty="0"/>
              <a:t> </a:t>
            </a:r>
            <a:r>
              <a:rPr lang="it-IT" b="1" dirty="0" err="1"/>
              <a:t>tall</a:t>
            </a:r>
            <a:endParaRPr lang="it-IT" b="1" dirty="0"/>
          </a:p>
        </p:txBody>
      </p:sp>
      <p:sp>
        <p:nvSpPr>
          <p:cNvPr id="5" name="CasellaDiTesto 4">
            <a:extLst>
              <a:ext uri="{FF2B5EF4-FFF2-40B4-BE49-F238E27FC236}">
                <a16:creationId xmlns:a16="http://schemas.microsoft.com/office/drawing/2014/main" id="{78BB919C-01EE-4F7D-B748-1A337CB9D788}"/>
              </a:ext>
            </a:extLst>
          </p:cNvPr>
          <p:cNvSpPr txBox="1"/>
          <p:nvPr/>
        </p:nvSpPr>
        <p:spPr>
          <a:xfrm>
            <a:off x="3935761" y="1094265"/>
            <a:ext cx="6144631" cy="461665"/>
          </a:xfrm>
          <a:prstGeom prst="rect">
            <a:avLst/>
          </a:prstGeom>
          <a:solidFill>
            <a:schemeClr val="bg2">
              <a:lumMod val="90000"/>
            </a:schemeClr>
          </a:solidFill>
        </p:spPr>
        <p:txBody>
          <a:bodyPr wrap="none" rtlCol="0">
            <a:spAutoFit/>
          </a:bodyPr>
          <a:lstStyle/>
          <a:p>
            <a:r>
              <a:rPr lang="it-IT" sz="2400" b="1" dirty="0" err="1">
                <a:solidFill>
                  <a:srgbClr val="C00000"/>
                </a:solidFill>
              </a:rPr>
              <a:t>Many</a:t>
            </a:r>
            <a:r>
              <a:rPr lang="it-IT" sz="2400" b="1" dirty="0">
                <a:solidFill>
                  <a:srgbClr val="C00000"/>
                </a:solidFill>
              </a:rPr>
              <a:t> countries </a:t>
            </a:r>
            <a:r>
              <a:rPr lang="it-IT" sz="2400" b="1" dirty="0" err="1">
                <a:solidFill>
                  <a:srgbClr val="C00000"/>
                </a:solidFill>
              </a:rPr>
              <a:t>signed</a:t>
            </a:r>
            <a:r>
              <a:rPr lang="it-IT" sz="2400" b="1" dirty="0">
                <a:solidFill>
                  <a:srgbClr val="C00000"/>
                </a:solidFill>
              </a:rPr>
              <a:t> the </a:t>
            </a:r>
            <a:r>
              <a:rPr lang="it-IT" sz="2400" b="1" dirty="0" err="1">
                <a:solidFill>
                  <a:srgbClr val="C00000"/>
                </a:solidFill>
              </a:rPr>
              <a:t>decalration</a:t>
            </a:r>
            <a:r>
              <a:rPr lang="it-IT" sz="2400" b="1" dirty="0">
                <a:solidFill>
                  <a:srgbClr val="C00000"/>
                </a:solidFill>
              </a:rPr>
              <a:t>… </a:t>
            </a:r>
            <a:r>
              <a:rPr lang="it-IT" sz="2400" b="1" dirty="0" err="1">
                <a:solidFill>
                  <a:srgbClr val="C00000"/>
                </a:solidFill>
              </a:rPr>
              <a:t>but</a:t>
            </a:r>
            <a:r>
              <a:rPr lang="it-IT" sz="2400" b="1" dirty="0">
                <a:solidFill>
                  <a:srgbClr val="C00000"/>
                </a:solidFill>
              </a:rPr>
              <a:t>-….</a:t>
            </a:r>
          </a:p>
        </p:txBody>
      </p:sp>
    </p:spTree>
    <p:extLst>
      <p:ext uri="{BB962C8B-B14F-4D97-AF65-F5344CB8AC3E}">
        <p14:creationId xmlns:p14="http://schemas.microsoft.com/office/powerpoint/2010/main" val="3998043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dirty="0"/>
              <a:t>CEDAW: The possibility of reservations</a:t>
            </a:r>
          </a:p>
        </p:txBody>
      </p:sp>
      <p:sp>
        <p:nvSpPr>
          <p:cNvPr id="3" name="Segnaposto contenuto 2"/>
          <p:cNvSpPr>
            <a:spLocks noGrp="1"/>
          </p:cNvSpPr>
          <p:nvPr>
            <p:ph idx="1"/>
          </p:nvPr>
        </p:nvSpPr>
        <p:spPr/>
        <p:txBody>
          <a:bodyPr>
            <a:normAutofit/>
          </a:bodyPr>
          <a:lstStyle/>
          <a:p>
            <a:r>
              <a:rPr lang="en-GB" sz="2400" dirty="0"/>
              <a:t>As in many other cases, with CEDAW the ratification is not the end of the story !</a:t>
            </a:r>
          </a:p>
          <a:p>
            <a:r>
              <a:rPr lang="en-GB" sz="2400" dirty="0"/>
              <a:t>Country can sign just some articles and withdraw the rest of the treaty!!</a:t>
            </a:r>
          </a:p>
          <a:p>
            <a:r>
              <a:rPr lang="en-GB" sz="2400" dirty="0"/>
              <a:t>In the </a:t>
            </a:r>
            <a:r>
              <a:rPr lang="en-GB" sz="2400" b="1" dirty="0"/>
              <a:t>Middle East </a:t>
            </a:r>
            <a:r>
              <a:rPr lang="en-GB" sz="2400" dirty="0"/>
              <a:t>region, some countries’ legal system is based solely on </a:t>
            </a:r>
            <a:r>
              <a:rPr lang="en-GB" sz="2400" b="1" dirty="0">
                <a:solidFill>
                  <a:srgbClr val="C00000"/>
                </a:solidFill>
              </a:rPr>
              <a:t>Islamic Sharia law</a:t>
            </a:r>
            <a:r>
              <a:rPr lang="en-GB" sz="2400" dirty="0">
                <a:solidFill>
                  <a:srgbClr val="C00000"/>
                </a:solidFill>
              </a:rPr>
              <a:t>. </a:t>
            </a:r>
          </a:p>
          <a:p>
            <a:r>
              <a:rPr lang="en-GB" sz="2400" dirty="0"/>
              <a:t>The most common general </a:t>
            </a:r>
            <a:r>
              <a:rPr lang="en-GB" sz="2400" b="1" dirty="0">
                <a:solidFill>
                  <a:srgbClr val="C00000"/>
                </a:solidFill>
              </a:rPr>
              <a:t>reservation</a:t>
            </a:r>
            <a:r>
              <a:rPr lang="en-GB" sz="2400" dirty="0"/>
              <a:t> made by these countries is that accession to the CEDAW cannot conflict with Islamic Sharia and the national legislation. </a:t>
            </a:r>
          </a:p>
          <a:p>
            <a:r>
              <a:rPr lang="en-GB" sz="3600" b="1" dirty="0"/>
              <a:t>They withdraw the clauses in which </a:t>
            </a:r>
            <a:r>
              <a:rPr lang="en-GB" sz="3600" b="1" u="sng" dirty="0">
                <a:solidFill>
                  <a:srgbClr val="C00000"/>
                </a:solidFill>
              </a:rPr>
              <a:t>discrimination due to religion </a:t>
            </a:r>
            <a:r>
              <a:rPr lang="en-GB" sz="3600" b="1" dirty="0"/>
              <a:t>is mentioned!!!!!</a:t>
            </a:r>
          </a:p>
        </p:txBody>
      </p:sp>
    </p:spTree>
    <p:extLst>
      <p:ext uri="{BB962C8B-B14F-4D97-AF65-F5344CB8AC3E}">
        <p14:creationId xmlns:p14="http://schemas.microsoft.com/office/powerpoint/2010/main" val="2679677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392716" y="0"/>
            <a:ext cx="9275284" cy="7101408"/>
          </a:xfrm>
          <a:prstGeom prst="rect">
            <a:avLst/>
          </a:prstGeom>
        </p:spPr>
      </p:pic>
    </p:spTree>
    <p:extLst>
      <p:ext uri="{BB962C8B-B14F-4D97-AF65-F5344CB8AC3E}">
        <p14:creationId xmlns:p14="http://schemas.microsoft.com/office/powerpoint/2010/main" val="193264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5500" y="228600"/>
            <a:ext cx="9464548" cy="1688232"/>
          </a:xfrm>
        </p:spPr>
        <p:txBody>
          <a:bodyPr>
            <a:noAutofit/>
          </a:bodyPr>
          <a:lstStyle/>
          <a:p>
            <a:pPr algn="ctr"/>
            <a:r>
              <a:rPr lang="en-GB" sz="3200" b="1" dirty="0">
                <a:solidFill>
                  <a:srgbClr val="C00000"/>
                </a:solidFill>
              </a:rPr>
              <a:t>A different type of tool</a:t>
            </a:r>
            <a:br>
              <a:rPr lang="en-GB" sz="3200" b="1" dirty="0">
                <a:solidFill>
                  <a:srgbClr val="C00000"/>
                </a:solidFill>
              </a:rPr>
            </a:br>
            <a:r>
              <a:rPr lang="en-GB" sz="3200" b="1" dirty="0">
                <a:solidFill>
                  <a:srgbClr val="C00000"/>
                </a:solidFill>
              </a:rPr>
              <a:t>Bottom-up approach: Civil society and NGOs – the shadow reports</a:t>
            </a:r>
          </a:p>
        </p:txBody>
      </p:sp>
      <p:sp>
        <p:nvSpPr>
          <p:cNvPr id="3" name="Segnaposto contenuto 2"/>
          <p:cNvSpPr>
            <a:spLocks noGrp="1"/>
          </p:cNvSpPr>
          <p:nvPr>
            <p:ph idx="1"/>
          </p:nvPr>
        </p:nvSpPr>
        <p:spPr>
          <a:xfrm>
            <a:off x="177800" y="2228851"/>
            <a:ext cx="10242551" cy="3286125"/>
          </a:xfrm>
        </p:spPr>
        <p:txBody>
          <a:bodyPr>
            <a:noAutofit/>
          </a:bodyPr>
          <a:lstStyle/>
          <a:p>
            <a:pPr algn="just"/>
            <a:r>
              <a:rPr lang="en-GB" sz="1800" dirty="0"/>
              <a:t>NGOs can submit information which can be added to the “other stakeholders”</a:t>
            </a:r>
          </a:p>
          <a:p>
            <a:pPr algn="just"/>
            <a:r>
              <a:rPr lang="en-GB" sz="2100" b="1" dirty="0"/>
              <a:t>Essential role</a:t>
            </a:r>
          </a:p>
          <a:p>
            <a:pPr algn="just"/>
            <a:r>
              <a:rPr lang="en-GB" sz="2100" dirty="0">
                <a:sym typeface="Wingdings" panose="05000000000000000000" pitchFamily="2" charset="2"/>
              </a:rPr>
              <a:t> </a:t>
            </a:r>
            <a:r>
              <a:rPr lang="en-GB" sz="2100" b="1" dirty="0"/>
              <a:t>Committee</a:t>
            </a:r>
            <a:r>
              <a:rPr lang="en-GB" sz="2100" dirty="0"/>
              <a:t> receives information from NGOs, which may attend the open meetings of the Committee, where they engage in a constructive dialogue with States parties presenting </a:t>
            </a:r>
            <a:r>
              <a:rPr lang="en-GB" sz="2100" b="1" dirty="0">
                <a:solidFill>
                  <a:srgbClr val="C00000"/>
                </a:solidFill>
              </a:rPr>
              <a:t>“shadow reports” </a:t>
            </a:r>
            <a:r>
              <a:rPr lang="en-GB" sz="2100" dirty="0"/>
              <a:t>to the Committee where they draw attention to </a:t>
            </a:r>
            <a:r>
              <a:rPr lang="en-GB" sz="2100" b="1" dirty="0"/>
              <a:t>gaps in implementation or flagrant abuses </a:t>
            </a:r>
            <a:r>
              <a:rPr lang="en-GB" sz="2100" dirty="0"/>
              <a:t>of rights by the state. </a:t>
            </a:r>
          </a:p>
          <a:p>
            <a:pPr algn="just"/>
            <a:r>
              <a:rPr lang="en-GB" sz="2100" dirty="0">
                <a:sym typeface="Wingdings" panose="05000000000000000000" pitchFamily="2" charset="2"/>
              </a:rPr>
              <a:t> </a:t>
            </a:r>
            <a:r>
              <a:rPr lang="en-GB" sz="2100" b="1" dirty="0"/>
              <a:t>UPR</a:t>
            </a:r>
            <a:r>
              <a:rPr lang="en-GB" sz="2100" dirty="0"/>
              <a:t> monitoring mechanism, NGOs can submit information which can be referred to by any of the States taking part in the interactive discussion during the review, helps the personnel to draft the compilation  </a:t>
            </a:r>
          </a:p>
        </p:txBody>
      </p:sp>
    </p:spTree>
    <p:extLst>
      <p:ext uri="{BB962C8B-B14F-4D97-AF65-F5344CB8AC3E}">
        <p14:creationId xmlns:p14="http://schemas.microsoft.com/office/powerpoint/2010/main" val="118343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normAutofit/>
          </a:bodyPr>
          <a:lstStyle/>
          <a:p>
            <a:r>
              <a:rPr lang="it-IT" altLang="it-IT" sz="3600" b="1" dirty="0">
                <a:solidFill>
                  <a:srgbClr val="C00000"/>
                </a:solidFill>
              </a:rPr>
              <a:t>From Maastricht to Amsterdam (1992-1997): definition of GENDER MAINSTRAMING</a:t>
            </a:r>
          </a:p>
        </p:txBody>
      </p:sp>
      <p:sp>
        <p:nvSpPr>
          <p:cNvPr id="18435" name="Segnaposto contenuto 2"/>
          <p:cNvSpPr>
            <a:spLocks noGrp="1"/>
          </p:cNvSpPr>
          <p:nvPr>
            <p:ph idx="1"/>
          </p:nvPr>
        </p:nvSpPr>
        <p:spPr>
          <a:xfrm>
            <a:off x="2136648" y="1600200"/>
            <a:ext cx="8153400" cy="5029200"/>
          </a:xfrm>
        </p:spPr>
        <p:txBody>
          <a:bodyPr>
            <a:normAutofit fontScale="92500"/>
          </a:bodyPr>
          <a:lstStyle/>
          <a:p>
            <a:r>
              <a:rPr lang="en-US" altLang="it-IT" sz="2400" dirty="0"/>
              <a:t>Since the ratification of the Maastricht Treaty, several directives have been adopted in this area, and in 1997 the </a:t>
            </a:r>
            <a:r>
              <a:rPr lang="en-US" altLang="it-IT" sz="2400" b="1" dirty="0">
                <a:solidFill>
                  <a:srgbClr val="FF0000"/>
                </a:solidFill>
                <a:highlight>
                  <a:srgbClr val="FFFF00"/>
                </a:highlight>
              </a:rPr>
              <a:t>Amsterdam Treaty</a:t>
            </a:r>
            <a:r>
              <a:rPr lang="en-US" altLang="it-IT" sz="2400" dirty="0">
                <a:solidFill>
                  <a:srgbClr val="FF0000"/>
                </a:solidFill>
                <a:highlight>
                  <a:srgbClr val="FFFF00"/>
                </a:highlight>
              </a:rPr>
              <a:t> </a:t>
            </a:r>
            <a:r>
              <a:rPr lang="en-US" altLang="it-IT" sz="2400" dirty="0">
                <a:highlight>
                  <a:srgbClr val="FFFF00"/>
                </a:highlight>
              </a:rPr>
              <a:t>strengthened the legal basis for equality between men and women even more. </a:t>
            </a:r>
          </a:p>
          <a:p>
            <a:pPr marL="0" indent="0">
              <a:buNone/>
            </a:pPr>
            <a:endParaRPr lang="en-US" altLang="it-IT" sz="2400" dirty="0"/>
          </a:p>
          <a:p>
            <a:pPr marL="0" indent="0">
              <a:buNone/>
            </a:pPr>
            <a:r>
              <a:rPr lang="en-US" altLang="it-IT" sz="2400" b="1" dirty="0">
                <a:solidFill>
                  <a:srgbClr val="FF0000"/>
                </a:solidFill>
              </a:rPr>
              <a:t>GENDER MAINSTREAMING </a:t>
            </a:r>
          </a:p>
          <a:p>
            <a:r>
              <a:rPr lang="en-US" altLang="it-IT" sz="2400" dirty="0"/>
              <a:t>In particular, art. 2 and 3 state that the Community is committed to </a:t>
            </a:r>
            <a:r>
              <a:rPr lang="en-US" altLang="it-IT" sz="2400" dirty="0">
                <a:solidFill>
                  <a:srgbClr val="FF0000"/>
                </a:solidFill>
              </a:rPr>
              <a:t>promoting </a:t>
            </a:r>
            <a:r>
              <a:rPr lang="en-US" altLang="it-IT" sz="4800" dirty="0">
                <a:solidFill>
                  <a:srgbClr val="FF0000"/>
                </a:solidFill>
              </a:rPr>
              <a:t>GENDER MAINSTREAMING</a:t>
            </a:r>
            <a:r>
              <a:rPr lang="en-US" altLang="it-IT" sz="2400" dirty="0"/>
              <a:t>, which means that </a:t>
            </a:r>
            <a:r>
              <a:rPr lang="en-US" altLang="it-IT" sz="2400" b="1" u="sng" dirty="0"/>
              <a:t>the principle of equal opportunities must be integrated into all Community policies</a:t>
            </a:r>
            <a:r>
              <a:rPr lang="en-US" altLang="it-IT" sz="2400" dirty="0"/>
              <a:t>.</a:t>
            </a:r>
          </a:p>
          <a:p>
            <a:endParaRPr lang="en-US" altLang="it-IT" sz="2400" dirty="0"/>
          </a:p>
          <a:p>
            <a:pPr algn="ctr"/>
            <a:r>
              <a:rPr lang="it-IT" altLang="it-IT" sz="2400" b="1" dirty="0">
                <a:solidFill>
                  <a:srgbClr val="C00000"/>
                </a:solidFill>
              </a:rPr>
              <a:t>AGAIN: HOW??????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1991544" y="260648"/>
            <a:ext cx="8229600" cy="879376"/>
          </a:xfrm>
        </p:spPr>
        <p:txBody>
          <a:bodyPr>
            <a:normAutofit fontScale="90000"/>
          </a:bodyPr>
          <a:lstStyle/>
          <a:p>
            <a:r>
              <a:rPr lang="it-IT" altLang="it-IT" b="1" dirty="0">
                <a:solidFill>
                  <a:srgbClr val="C00000"/>
                </a:solidFill>
              </a:rPr>
              <a:t>UN </a:t>
            </a:r>
            <a:r>
              <a:rPr lang="it-IT" altLang="it-IT" b="1" dirty="0" err="1">
                <a:solidFill>
                  <a:srgbClr val="C00000"/>
                </a:solidFill>
              </a:rPr>
              <a:t>Women</a:t>
            </a:r>
            <a:r>
              <a:rPr lang="it-IT" altLang="it-IT" b="1" dirty="0">
                <a:solidFill>
                  <a:srgbClr val="C00000"/>
                </a:solidFill>
              </a:rPr>
              <a:t> Conference </a:t>
            </a:r>
            <a:r>
              <a:rPr lang="it-IT" altLang="it-IT" b="1" dirty="0" err="1">
                <a:solidFill>
                  <a:srgbClr val="C00000"/>
                </a:solidFill>
              </a:rPr>
              <a:t>Bejing</a:t>
            </a:r>
            <a:r>
              <a:rPr lang="it-IT" altLang="it-IT" b="1" dirty="0">
                <a:solidFill>
                  <a:srgbClr val="C00000"/>
                </a:solidFill>
              </a:rPr>
              <a:t>, 1995</a:t>
            </a:r>
          </a:p>
        </p:txBody>
      </p:sp>
      <p:sp>
        <p:nvSpPr>
          <p:cNvPr id="22531" name="Segnaposto contenuto 2"/>
          <p:cNvSpPr>
            <a:spLocks noGrp="1"/>
          </p:cNvSpPr>
          <p:nvPr>
            <p:ph idx="1"/>
          </p:nvPr>
        </p:nvSpPr>
        <p:spPr>
          <a:xfrm>
            <a:off x="2063552" y="1772816"/>
            <a:ext cx="8229600" cy="4840560"/>
          </a:xfrm>
        </p:spPr>
        <p:txBody>
          <a:bodyPr/>
          <a:lstStyle/>
          <a:p>
            <a:r>
              <a:rPr lang="en-US" altLang="it-IT" dirty="0">
                <a:solidFill>
                  <a:srgbClr val="C00000"/>
                </a:solidFill>
              </a:rPr>
              <a:t>Another important date for the rights of women is 1995 because the IV World Conference on Women took place in Beijing</a:t>
            </a:r>
            <a:r>
              <a:rPr lang="en-US" altLang="it-IT" dirty="0"/>
              <a:t>. </a:t>
            </a:r>
          </a:p>
          <a:p>
            <a:endParaRPr lang="en-US" altLang="it-IT" dirty="0"/>
          </a:p>
          <a:p>
            <a:pPr marL="0" indent="0">
              <a:buNone/>
            </a:pPr>
            <a:r>
              <a:rPr lang="en-US" altLang="it-IT" dirty="0"/>
              <a:t>If the Convention on the Elimination of All Forms of Discrimination Against Women (CEDAW) </a:t>
            </a:r>
            <a:r>
              <a:rPr lang="en-US" altLang="it-IT" dirty="0">
                <a:highlight>
                  <a:srgbClr val="FFFF00"/>
                </a:highlight>
              </a:rPr>
              <a:t>is the main </a:t>
            </a:r>
            <a:r>
              <a:rPr lang="en-US" altLang="it-IT" b="1" u="sng" dirty="0">
                <a:solidFill>
                  <a:srgbClr val="FF0000"/>
                </a:solidFill>
                <a:highlight>
                  <a:srgbClr val="FFFF00"/>
                </a:highlight>
              </a:rPr>
              <a:t>legally binding text </a:t>
            </a:r>
            <a:r>
              <a:rPr lang="en-US" altLang="it-IT" dirty="0">
                <a:highlight>
                  <a:srgbClr val="FFFF00"/>
                </a:highlight>
              </a:rPr>
              <a:t>on women's rights,</a:t>
            </a:r>
          </a:p>
          <a:p>
            <a:pPr marL="0" indent="0">
              <a:buNone/>
            </a:pPr>
            <a:r>
              <a:rPr lang="en-US" altLang="it-IT" dirty="0"/>
              <a:t>the Platform of Action adopted by the Beijing Conference is the most important </a:t>
            </a:r>
            <a:r>
              <a:rPr lang="en-US" altLang="it-IT" b="1" u="sng" dirty="0">
                <a:solidFill>
                  <a:srgbClr val="FF0000"/>
                </a:solidFill>
              </a:rPr>
              <a:t>political text </a:t>
            </a:r>
            <a:r>
              <a:rPr lang="en-US" altLang="it-IT" dirty="0"/>
              <a:t>and is even more interesting for women worldwide. </a:t>
            </a:r>
          </a:p>
          <a:p>
            <a:pPr marL="0" indent="0">
              <a:buNone/>
            </a:pPr>
            <a:endParaRPr lang="it-IT" altLang="it-IT" b="1" dirty="0"/>
          </a:p>
          <a:p>
            <a:endParaRPr lang="it-IT" alt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304800" y="116632"/>
            <a:ext cx="11201400" cy="990600"/>
          </a:xfrm>
        </p:spPr>
        <p:txBody>
          <a:bodyPr>
            <a:normAutofit/>
          </a:bodyPr>
          <a:lstStyle/>
          <a:p>
            <a:r>
              <a:rPr lang="it-IT" altLang="it-IT" sz="4000" b="1" dirty="0" err="1">
                <a:solidFill>
                  <a:srgbClr val="C00000"/>
                </a:solidFill>
              </a:rPr>
              <a:t>Bejijng</a:t>
            </a:r>
            <a:r>
              <a:rPr lang="it-IT" altLang="it-IT" sz="4000" b="1" dirty="0">
                <a:solidFill>
                  <a:srgbClr val="C00000"/>
                </a:solidFill>
              </a:rPr>
              <a:t> approach: Positive actions are </a:t>
            </a:r>
            <a:r>
              <a:rPr lang="it-IT" altLang="it-IT" sz="4000" b="1" dirty="0" err="1"/>
              <a:t>not</a:t>
            </a:r>
            <a:r>
              <a:rPr lang="it-IT" altLang="it-IT" sz="4000" b="1" dirty="0"/>
              <a:t> </a:t>
            </a:r>
            <a:r>
              <a:rPr lang="it-IT" altLang="it-IT" sz="4000" b="1" dirty="0" err="1"/>
              <a:t>enough</a:t>
            </a:r>
            <a:endParaRPr lang="it-IT" altLang="it-IT" sz="4000" b="1" dirty="0">
              <a:solidFill>
                <a:srgbClr val="C00000"/>
              </a:solidFill>
              <a:highlight>
                <a:srgbClr val="FFFF00"/>
              </a:highlight>
            </a:endParaRPr>
          </a:p>
        </p:txBody>
      </p:sp>
      <p:sp>
        <p:nvSpPr>
          <p:cNvPr id="23555" name="Segnaposto contenuto 2"/>
          <p:cNvSpPr>
            <a:spLocks noGrp="1"/>
          </p:cNvSpPr>
          <p:nvPr>
            <p:ph idx="1"/>
          </p:nvPr>
        </p:nvSpPr>
        <p:spPr/>
        <p:txBody>
          <a:bodyPr>
            <a:normAutofit lnSpcReduction="10000"/>
          </a:bodyPr>
          <a:lstStyle/>
          <a:p>
            <a:r>
              <a:rPr lang="en-US" altLang="it-IT" dirty="0"/>
              <a:t>The Beijing Conference was the fourth in a series of world conferences on women organized by the United Nations since 1975 and represented the culmination of a long preparatory process, at international and regional levels. </a:t>
            </a:r>
          </a:p>
          <a:p>
            <a:r>
              <a:rPr lang="en-US" altLang="it-IT" dirty="0"/>
              <a:t>Important statement: in order to fight the existing structural inequalities, </a:t>
            </a:r>
            <a:r>
              <a:rPr lang="en-US" altLang="it-IT" dirty="0">
                <a:highlight>
                  <a:srgbClr val="FFFF00"/>
                </a:highlight>
              </a:rPr>
              <a:t>acting only through positive action does not seem to be enough</a:t>
            </a:r>
            <a:r>
              <a:rPr lang="en-US" altLang="it-IT" dirty="0"/>
              <a:t>, </a:t>
            </a:r>
            <a:r>
              <a:rPr lang="en-US" altLang="it-IT" u="sng" dirty="0">
                <a:solidFill>
                  <a:srgbClr val="FF0000"/>
                </a:solidFill>
              </a:rPr>
              <a:t>but requires a comprehensive approach in order to affect the roots of these discriminations (top down/bottom up simultaneously).</a:t>
            </a:r>
          </a:p>
          <a:p>
            <a:endParaRPr lang="en-US" altLang="it-IT" u="sng" dirty="0">
              <a:solidFill>
                <a:srgbClr val="FF0000"/>
              </a:solidFill>
            </a:endParaRPr>
          </a:p>
          <a:p>
            <a:pPr algn="ctr"/>
            <a:r>
              <a:rPr lang="en-US" altLang="it-IT" sz="4400" b="1" u="sng" dirty="0">
                <a:solidFill>
                  <a:srgbClr val="C00000"/>
                </a:solidFill>
              </a:rPr>
              <a:t>But again: HOW????</a:t>
            </a:r>
          </a:p>
          <a:p>
            <a:pPr algn="ctr"/>
            <a:endParaRPr lang="it-IT" altLang="it-IT" b="1" u="sng" dirty="0">
              <a:solidFill>
                <a:srgbClr val="C00000"/>
              </a:solidFill>
            </a:endParaRPr>
          </a:p>
          <a:p>
            <a:pPr>
              <a:buNone/>
            </a:pPr>
            <a:endParaRPr lang="it-IT" alt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Bejing</a:t>
            </a:r>
            <a:r>
              <a:rPr lang="it-IT" dirty="0"/>
              <a:t> </a:t>
            </a:r>
            <a:r>
              <a:rPr lang="it-IT" dirty="0" err="1"/>
              <a:t>women</a:t>
            </a:r>
            <a:r>
              <a:rPr lang="it-IT" dirty="0"/>
              <a:t> conference, 1995</a:t>
            </a:r>
          </a:p>
        </p:txBody>
      </p:sp>
      <p:sp>
        <p:nvSpPr>
          <p:cNvPr id="4" name="Segnaposto contenuto 3"/>
          <p:cNvSpPr>
            <a:spLocks noGrp="1"/>
          </p:cNvSpPr>
          <p:nvPr>
            <p:ph idx="1"/>
          </p:nvPr>
        </p:nvSpPr>
        <p:spPr/>
        <p:txBody>
          <a:bodyPr/>
          <a:lstStyle/>
          <a:p>
            <a:r>
              <a:rPr lang="it-IT" dirty="0"/>
              <a:t>The website of the  conference</a:t>
            </a:r>
            <a:endParaRPr lang="it-IT" dirty="0">
              <a:hlinkClick r:id="rId2"/>
            </a:endParaRPr>
          </a:p>
          <a:p>
            <a:r>
              <a:rPr lang="it-IT" dirty="0">
                <a:hlinkClick r:id="rId2"/>
              </a:rPr>
              <a:t>http://www.un.org/womenwatch/daw/beijing/platform/</a:t>
            </a:r>
            <a:endParaRPr lang="it-IT" dirty="0"/>
          </a:p>
          <a:p>
            <a:endParaRPr lang="it-IT" dirty="0"/>
          </a:p>
          <a:p>
            <a:r>
              <a:rPr lang="it-IT" dirty="0"/>
              <a:t>The </a:t>
            </a:r>
            <a:r>
              <a:rPr lang="it-IT" dirty="0" err="1"/>
              <a:t>platform</a:t>
            </a:r>
            <a:r>
              <a:rPr lang="it-IT" dirty="0"/>
              <a:t> and the </a:t>
            </a:r>
            <a:r>
              <a:rPr lang="it-IT" dirty="0" err="1"/>
              <a:t>final</a:t>
            </a:r>
            <a:r>
              <a:rPr lang="it-IT" dirty="0"/>
              <a:t> </a:t>
            </a:r>
            <a:r>
              <a:rPr lang="it-IT" dirty="0" err="1"/>
              <a:t>document</a:t>
            </a:r>
            <a:endParaRPr lang="it-IT" dirty="0"/>
          </a:p>
          <a:p>
            <a:r>
              <a:rPr lang="it-IT" dirty="0">
                <a:hlinkClick r:id="rId3"/>
              </a:rPr>
              <a:t>http://www.un.org/womenwatch/daw/beijing/pdf/BDPfA%20E.pdf</a:t>
            </a:r>
            <a:r>
              <a:rPr lang="it-IT" dirty="0"/>
              <a:t> </a:t>
            </a:r>
          </a:p>
        </p:txBody>
      </p:sp>
      <p:sp>
        <p:nvSpPr>
          <p:cNvPr id="3" name="Segnaposto numero diapositiva 2"/>
          <p:cNvSpPr>
            <a:spLocks noGrp="1"/>
          </p:cNvSpPr>
          <p:nvPr>
            <p:ph type="sldNum" sz="quarter" idx="12"/>
          </p:nvPr>
        </p:nvSpPr>
        <p:spPr/>
        <p:txBody>
          <a:bodyPr>
            <a:normAutofit/>
          </a:bodyPr>
          <a:lstStyle/>
          <a:p>
            <a:pPr>
              <a:defRPr/>
            </a:pPr>
            <a:fld id="{4AD9B7B6-6495-4CF6-A8F3-D817A1E18523}" type="slidenum">
              <a:rPr lang="it-IT" smtClean="0"/>
              <a:pPr>
                <a:defRPr/>
              </a:pPr>
              <a:t>19</a:t>
            </a:fld>
            <a:endParaRPr lang="it-IT"/>
          </a:p>
        </p:txBody>
      </p:sp>
    </p:spTree>
    <p:extLst>
      <p:ext uri="{BB962C8B-B14F-4D97-AF65-F5344CB8AC3E}">
        <p14:creationId xmlns:p14="http://schemas.microsoft.com/office/powerpoint/2010/main" val="25436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554182" y="491650"/>
            <a:ext cx="11139054" cy="990600"/>
          </a:xfrm>
        </p:spPr>
        <p:txBody>
          <a:bodyPr>
            <a:normAutofit fontScale="90000"/>
          </a:bodyPr>
          <a:lstStyle/>
          <a:p>
            <a:br>
              <a:rPr lang="it-IT" altLang="it-IT" sz="3600" b="1" dirty="0">
                <a:solidFill>
                  <a:srgbClr val="FF0000"/>
                </a:solidFill>
              </a:rPr>
            </a:br>
            <a:r>
              <a:rPr lang="it-IT" altLang="it-IT" sz="3600" b="1" dirty="0">
                <a:solidFill>
                  <a:srgbClr val="FF0000"/>
                </a:solidFill>
              </a:rPr>
              <a:t>more or </a:t>
            </a:r>
            <a:r>
              <a:rPr lang="it-IT" altLang="it-IT" sz="3600" b="1" dirty="0" err="1">
                <a:solidFill>
                  <a:srgbClr val="FF0000"/>
                </a:solidFill>
              </a:rPr>
              <a:t>less</a:t>
            </a:r>
            <a:r>
              <a:rPr lang="it-IT" altLang="it-IT" sz="3600" b="1" dirty="0">
                <a:solidFill>
                  <a:srgbClr val="FF0000"/>
                </a:solidFill>
              </a:rPr>
              <a:t> </a:t>
            </a:r>
            <a:r>
              <a:rPr lang="it-IT" altLang="it-IT" sz="3600" b="1" dirty="0" err="1">
                <a:solidFill>
                  <a:srgbClr val="FF0000"/>
                </a:solidFill>
              </a:rPr>
              <a:t>until</a:t>
            </a:r>
            <a:r>
              <a:rPr lang="it-IT" altLang="it-IT" sz="3600" b="1" dirty="0">
                <a:solidFill>
                  <a:srgbClr val="FF0000"/>
                </a:solidFill>
              </a:rPr>
              <a:t> 1970’s: PROBLEM OF CITIZENSHIP FOR WOMEN</a:t>
            </a:r>
          </a:p>
        </p:txBody>
      </p:sp>
      <p:sp>
        <p:nvSpPr>
          <p:cNvPr id="8195" name="Segnaposto contenuto 2"/>
          <p:cNvSpPr>
            <a:spLocks noGrp="1"/>
          </p:cNvSpPr>
          <p:nvPr>
            <p:ph idx="1"/>
          </p:nvPr>
        </p:nvSpPr>
        <p:spPr>
          <a:xfrm>
            <a:off x="1919536" y="1772816"/>
            <a:ext cx="8153400" cy="4495800"/>
          </a:xfrm>
        </p:spPr>
        <p:txBody>
          <a:bodyPr>
            <a:normAutofit lnSpcReduction="10000"/>
          </a:bodyPr>
          <a:lstStyle/>
          <a:p>
            <a:r>
              <a:rPr lang="it-IT" altLang="it-IT" b="1" dirty="0" err="1"/>
              <a:t>As</a:t>
            </a:r>
            <a:r>
              <a:rPr lang="it-IT" altLang="it-IT" b="1" dirty="0"/>
              <a:t> </a:t>
            </a:r>
            <a:r>
              <a:rPr lang="it-IT" altLang="it-IT" b="1" dirty="0" err="1"/>
              <a:t>we</a:t>
            </a:r>
            <a:r>
              <a:rPr lang="it-IT" altLang="it-IT" b="1" dirty="0"/>
              <a:t> </a:t>
            </a:r>
            <a:r>
              <a:rPr lang="it-IT" altLang="it-IT" b="1" dirty="0" err="1"/>
              <a:t>have</a:t>
            </a:r>
            <a:r>
              <a:rPr lang="it-IT" altLang="it-IT" b="1" dirty="0"/>
              <a:t> </a:t>
            </a:r>
            <a:r>
              <a:rPr lang="it-IT" altLang="it-IT" b="1" dirty="0" err="1"/>
              <a:t>seen</a:t>
            </a:r>
            <a:r>
              <a:rPr lang="it-IT" altLang="it-IT" b="1" dirty="0"/>
              <a:t>,  </a:t>
            </a:r>
            <a:r>
              <a:rPr lang="it-IT" altLang="it-IT" b="1" dirty="0" err="1"/>
              <a:t>analyzing</a:t>
            </a:r>
            <a:r>
              <a:rPr lang="it-IT" altLang="it-IT" b="1" dirty="0"/>
              <a:t> the </a:t>
            </a:r>
            <a:r>
              <a:rPr lang="it-IT" altLang="it-IT" b="1" dirty="0" err="1"/>
              <a:t>concept</a:t>
            </a:r>
            <a:r>
              <a:rPr lang="it-IT" altLang="it-IT" b="1" dirty="0"/>
              <a:t> of the </a:t>
            </a:r>
            <a:r>
              <a:rPr lang="it-IT" altLang="it-IT" b="1" dirty="0" err="1"/>
              <a:t>citizenship</a:t>
            </a:r>
            <a:r>
              <a:rPr lang="it-IT" altLang="it-IT" b="1" dirty="0"/>
              <a:t> of rights (Marshall and </a:t>
            </a:r>
            <a:r>
              <a:rPr lang="it-IT" altLang="it-IT" b="1" dirty="0" err="1"/>
              <a:t>beyond</a:t>
            </a:r>
            <a:r>
              <a:rPr lang="it-IT" altLang="it-IT" b="1" dirty="0"/>
              <a:t>), </a:t>
            </a:r>
          </a:p>
          <a:p>
            <a:r>
              <a:rPr lang="it-IT" altLang="it-IT" b="1" u="sng" dirty="0" err="1">
                <a:solidFill>
                  <a:srgbClr val="FF0000"/>
                </a:solidFill>
              </a:rPr>
              <a:t>women</a:t>
            </a:r>
            <a:r>
              <a:rPr lang="it-IT" altLang="it-IT" b="1" u="sng" dirty="0">
                <a:solidFill>
                  <a:srgbClr val="FF0000"/>
                </a:solidFill>
              </a:rPr>
              <a:t> </a:t>
            </a:r>
            <a:r>
              <a:rPr lang="it-IT" altLang="it-IT" b="1" u="sng" dirty="0" err="1">
                <a:solidFill>
                  <a:srgbClr val="FF0000"/>
                </a:solidFill>
              </a:rPr>
              <a:t>had</a:t>
            </a:r>
            <a:r>
              <a:rPr lang="it-IT" altLang="it-IT" b="1" u="sng" dirty="0">
                <a:solidFill>
                  <a:srgbClr val="FF0000"/>
                </a:solidFill>
              </a:rPr>
              <a:t> no </a:t>
            </a:r>
            <a:r>
              <a:rPr lang="it-IT" altLang="it-IT" b="1" u="sng" dirty="0" err="1">
                <a:solidFill>
                  <a:srgbClr val="FF0000"/>
                </a:solidFill>
              </a:rPr>
              <a:t>juridical</a:t>
            </a:r>
            <a:r>
              <a:rPr lang="it-IT" altLang="it-IT" b="1" u="sng" dirty="0">
                <a:solidFill>
                  <a:srgbClr val="FF0000"/>
                </a:solidFill>
              </a:rPr>
              <a:t> </a:t>
            </a:r>
            <a:r>
              <a:rPr lang="it-IT" altLang="it-IT" b="1" u="sng" dirty="0" err="1">
                <a:solidFill>
                  <a:srgbClr val="FF0000"/>
                </a:solidFill>
              </a:rPr>
              <a:t>personality</a:t>
            </a:r>
            <a:r>
              <a:rPr lang="it-IT" altLang="it-IT" b="1" u="sng" dirty="0">
                <a:solidFill>
                  <a:srgbClr val="FF0000"/>
                </a:solidFill>
              </a:rPr>
              <a:t> </a:t>
            </a:r>
            <a:r>
              <a:rPr lang="it-IT" altLang="it-IT" b="1" dirty="0"/>
              <a:t>in </a:t>
            </a:r>
            <a:r>
              <a:rPr lang="it-IT" altLang="it-IT" b="1" dirty="0" err="1"/>
              <a:t>most</a:t>
            </a:r>
            <a:r>
              <a:rPr lang="it-IT" altLang="it-IT" b="1" dirty="0"/>
              <a:t> of the countries of the World </a:t>
            </a:r>
            <a:r>
              <a:rPr lang="it-IT" altLang="it-IT" b="1" dirty="0" err="1">
                <a:highlight>
                  <a:srgbClr val="FFFF00"/>
                </a:highlight>
              </a:rPr>
              <a:t>until</a:t>
            </a:r>
            <a:r>
              <a:rPr lang="it-IT" altLang="it-IT" b="1" dirty="0">
                <a:highlight>
                  <a:srgbClr val="FFFF00"/>
                </a:highlight>
              </a:rPr>
              <a:t> the end of the II World War (1945)</a:t>
            </a:r>
            <a:r>
              <a:rPr lang="it-IT" altLang="it-IT" b="1" dirty="0"/>
              <a:t> and in some </a:t>
            </a:r>
            <a:r>
              <a:rPr lang="it-IT" altLang="it-IT" b="1" dirty="0" err="1"/>
              <a:t>cases</a:t>
            </a:r>
            <a:r>
              <a:rPr lang="it-IT" altLang="it-IT" b="1" dirty="0"/>
              <a:t> and for </a:t>
            </a:r>
            <a:r>
              <a:rPr lang="it-IT" altLang="it-IT" b="1" dirty="0" err="1"/>
              <a:t>certain</a:t>
            </a:r>
            <a:r>
              <a:rPr lang="it-IT" altLang="it-IT" b="1" dirty="0"/>
              <a:t> </a:t>
            </a:r>
            <a:r>
              <a:rPr lang="it-IT" altLang="it-IT" b="1" dirty="0" err="1"/>
              <a:t>type</a:t>
            </a:r>
            <a:r>
              <a:rPr lang="it-IT" altLang="it-IT" b="1" dirty="0"/>
              <a:t> of rights, </a:t>
            </a:r>
            <a:r>
              <a:rPr lang="it-IT" altLang="it-IT" b="1" dirty="0" err="1"/>
              <a:t>even</a:t>
            </a:r>
            <a:r>
              <a:rPr lang="it-IT" altLang="it-IT" b="1" dirty="0"/>
              <a:t> </a:t>
            </a:r>
            <a:r>
              <a:rPr lang="it-IT" altLang="it-IT" b="1" dirty="0" err="1"/>
              <a:t>beyond</a:t>
            </a:r>
            <a:r>
              <a:rPr lang="it-IT" altLang="it-IT" b="1" dirty="0"/>
              <a:t>, </a:t>
            </a:r>
            <a:r>
              <a:rPr lang="it-IT" altLang="it-IT" b="1" dirty="0">
                <a:highlight>
                  <a:srgbClr val="FFFF00"/>
                </a:highlight>
              </a:rPr>
              <a:t>up to the </a:t>
            </a:r>
            <a:r>
              <a:rPr lang="it-IT" altLang="it-IT" b="1" dirty="0" err="1">
                <a:highlight>
                  <a:srgbClr val="FFFF00"/>
                </a:highlight>
              </a:rPr>
              <a:t>senventies</a:t>
            </a:r>
            <a:r>
              <a:rPr lang="it-IT" altLang="it-IT" b="1" dirty="0">
                <a:highlight>
                  <a:srgbClr val="FFFF00"/>
                </a:highlight>
              </a:rPr>
              <a:t>. </a:t>
            </a:r>
          </a:p>
          <a:p>
            <a:r>
              <a:rPr lang="it-IT" altLang="it-IT" b="1" dirty="0"/>
              <a:t>National </a:t>
            </a:r>
            <a:r>
              <a:rPr lang="it-IT" altLang="it-IT" b="1" dirty="0" err="1"/>
              <a:t>legal</a:t>
            </a:r>
            <a:r>
              <a:rPr lang="it-IT" altLang="it-IT" b="1" dirty="0"/>
              <a:t> frameworks </a:t>
            </a:r>
            <a:r>
              <a:rPr lang="it-IT" altLang="it-IT" b="1" dirty="0" err="1"/>
              <a:t>were</a:t>
            </a:r>
            <a:r>
              <a:rPr lang="it-IT" altLang="it-IT" b="1" dirty="0"/>
              <a:t> </a:t>
            </a:r>
            <a:r>
              <a:rPr lang="it-IT" altLang="it-IT" b="1" dirty="0" err="1"/>
              <a:t>born</a:t>
            </a:r>
            <a:r>
              <a:rPr lang="it-IT" altLang="it-IT" b="1" dirty="0"/>
              <a:t> </a:t>
            </a:r>
            <a:r>
              <a:rPr lang="it-IT" altLang="it-IT" b="1" dirty="0" err="1"/>
              <a:t>well</a:t>
            </a:r>
            <a:r>
              <a:rPr lang="it-IT" altLang="it-IT" b="1" dirty="0"/>
              <a:t> </a:t>
            </a:r>
            <a:r>
              <a:rPr lang="it-IT" altLang="it-IT" b="1" dirty="0" err="1"/>
              <a:t>before</a:t>
            </a:r>
            <a:r>
              <a:rPr lang="it-IT" altLang="it-IT" b="1" dirty="0"/>
              <a:t> </a:t>
            </a:r>
            <a:r>
              <a:rPr lang="it-IT" altLang="it-IT" b="1" dirty="0" err="1"/>
              <a:t>that</a:t>
            </a:r>
            <a:r>
              <a:rPr lang="it-IT" altLang="it-IT" b="1" dirty="0"/>
              <a:t> </a:t>
            </a:r>
            <a:r>
              <a:rPr lang="it-IT" altLang="it-IT" b="1" dirty="0" err="1"/>
              <a:t>dates</a:t>
            </a:r>
            <a:r>
              <a:rPr lang="it-IT" altLang="it-IT" b="1" dirty="0"/>
              <a:t>: </a:t>
            </a:r>
            <a:r>
              <a:rPr lang="it-IT" altLang="it-IT" b="1" dirty="0" err="1"/>
              <a:t>this</a:t>
            </a:r>
            <a:r>
              <a:rPr lang="it-IT" altLang="it-IT" b="1" dirty="0"/>
              <a:t> </a:t>
            </a:r>
            <a:r>
              <a:rPr lang="it-IT" altLang="it-IT" b="1" dirty="0" err="1"/>
              <a:t>means</a:t>
            </a:r>
            <a:r>
              <a:rPr lang="it-IT" altLang="it-IT" b="1" dirty="0"/>
              <a:t> </a:t>
            </a:r>
            <a:r>
              <a:rPr lang="it-IT" altLang="it-IT" b="1" dirty="0" err="1"/>
              <a:t>that</a:t>
            </a:r>
            <a:r>
              <a:rPr lang="it-IT" altLang="it-IT" b="1" dirty="0"/>
              <a:t> </a:t>
            </a:r>
            <a:r>
              <a:rPr lang="it-IT" altLang="it-IT" b="1" dirty="0" err="1"/>
              <a:t>most</a:t>
            </a:r>
            <a:r>
              <a:rPr lang="it-IT" altLang="it-IT" b="1" dirty="0"/>
              <a:t> of the </a:t>
            </a:r>
            <a:r>
              <a:rPr lang="it-IT" altLang="it-IT" b="1" dirty="0" err="1"/>
              <a:t>national</a:t>
            </a:r>
            <a:r>
              <a:rPr lang="it-IT" altLang="it-IT" b="1" dirty="0"/>
              <a:t> and </a:t>
            </a:r>
            <a:r>
              <a:rPr lang="it-IT" altLang="it-IT" b="1" dirty="0" err="1"/>
              <a:t>international</a:t>
            </a:r>
            <a:r>
              <a:rPr lang="it-IT" altLang="it-IT" b="1" dirty="0"/>
              <a:t> institutions </a:t>
            </a:r>
            <a:r>
              <a:rPr lang="it-IT" altLang="it-IT" b="1" dirty="0" err="1"/>
              <a:t>were</a:t>
            </a:r>
            <a:r>
              <a:rPr lang="it-IT" altLang="it-IT" b="1" dirty="0"/>
              <a:t> </a:t>
            </a:r>
            <a:r>
              <a:rPr lang="it-IT" altLang="it-IT" b="1" dirty="0" err="1">
                <a:solidFill>
                  <a:srgbClr val="C00000"/>
                </a:solidFill>
              </a:rPr>
              <a:t>born</a:t>
            </a:r>
            <a:r>
              <a:rPr lang="it-IT" altLang="it-IT" b="1" dirty="0">
                <a:solidFill>
                  <a:srgbClr val="C00000"/>
                </a:solidFill>
              </a:rPr>
              <a:t> </a:t>
            </a:r>
            <a:r>
              <a:rPr lang="it-IT" altLang="it-IT" b="1" dirty="0" err="1">
                <a:solidFill>
                  <a:srgbClr val="C00000"/>
                </a:solidFill>
              </a:rPr>
              <a:t>without</a:t>
            </a:r>
            <a:r>
              <a:rPr lang="it-IT" altLang="it-IT" b="1" dirty="0">
                <a:solidFill>
                  <a:srgbClr val="C00000"/>
                </a:solidFill>
              </a:rPr>
              <a:t> </a:t>
            </a:r>
            <a:r>
              <a:rPr lang="it-IT" altLang="it-IT" b="1" dirty="0" err="1">
                <a:solidFill>
                  <a:srgbClr val="C00000"/>
                </a:solidFill>
              </a:rPr>
              <a:t>considersing</a:t>
            </a:r>
            <a:r>
              <a:rPr lang="it-IT" altLang="it-IT" b="1" dirty="0">
                <a:solidFill>
                  <a:srgbClr val="C00000"/>
                </a:solidFill>
              </a:rPr>
              <a:t> </a:t>
            </a:r>
            <a:r>
              <a:rPr lang="it-IT" altLang="it-IT" b="1" dirty="0" err="1">
                <a:solidFill>
                  <a:srgbClr val="C00000"/>
                </a:solidFill>
              </a:rPr>
              <a:t>women</a:t>
            </a:r>
            <a:r>
              <a:rPr lang="it-IT" altLang="it-IT" b="1" dirty="0">
                <a:solidFill>
                  <a:srgbClr val="C00000"/>
                </a:solidFill>
              </a:rPr>
              <a:t> and , </a:t>
            </a:r>
            <a:r>
              <a:rPr lang="it-IT" altLang="it-IT" b="1" dirty="0" err="1">
                <a:solidFill>
                  <a:srgbClr val="C00000"/>
                </a:solidFill>
              </a:rPr>
              <a:t>at</a:t>
            </a:r>
            <a:r>
              <a:rPr lang="it-IT" altLang="it-IT" b="1" dirty="0">
                <a:solidFill>
                  <a:srgbClr val="C00000"/>
                </a:solidFill>
              </a:rPr>
              <a:t> best, </a:t>
            </a:r>
            <a:r>
              <a:rPr lang="it-IT" altLang="it-IT" b="1" dirty="0" err="1">
                <a:solidFill>
                  <a:srgbClr val="C00000"/>
                </a:solidFill>
              </a:rPr>
              <a:t>considering</a:t>
            </a:r>
            <a:r>
              <a:rPr lang="it-IT" altLang="it-IT" b="1" dirty="0">
                <a:solidFill>
                  <a:srgbClr val="C00000"/>
                </a:solidFill>
              </a:rPr>
              <a:t> the </a:t>
            </a:r>
            <a:r>
              <a:rPr lang="it-IT" altLang="it-IT" b="1" dirty="0" err="1">
                <a:solidFill>
                  <a:srgbClr val="C00000"/>
                </a:solidFill>
              </a:rPr>
              <a:t>individual</a:t>
            </a:r>
            <a:r>
              <a:rPr lang="it-IT" altLang="it-IT" b="1" dirty="0">
                <a:solidFill>
                  <a:srgbClr val="C00000"/>
                </a:solidFill>
              </a:rPr>
              <a:t> a </a:t>
            </a:r>
            <a:r>
              <a:rPr lang="it-IT" altLang="it-IT" b="1" dirty="0" err="1">
                <a:solidFill>
                  <a:srgbClr val="C00000"/>
                </a:solidFill>
                <a:highlight>
                  <a:srgbClr val="FFFF00"/>
                </a:highlight>
              </a:rPr>
              <a:t>neutral</a:t>
            </a:r>
            <a:r>
              <a:rPr lang="it-IT" altLang="it-IT" b="1" dirty="0">
                <a:solidFill>
                  <a:srgbClr val="C00000"/>
                </a:solidFill>
                <a:highlight>
                  <a:srgbClr val="FFFF00"/>
                </a:highlight>
              </a:rPr>
              <a:t> </a:t>
            </a:r>
            <a:r>
              <a:rPr lang="it-IT" altLang="it-IT" b="1" dirty="0" err="1">
                <a:solidFill>
                  <a:srgbClr val="C00000"/>
                </a:solidFill>
                <a:highlight>
                  <a:srgbClr val="FFFF00"/>
                </a:highlight>
              </a:rPr>
              <a:t>entity</a:t>
            </a:r>
            <a:endParaRPr lang="it-IT" altLang="it-IT" b="1" dirty="0">
              <a:solidFill>
                <a:srgbClr val="C00000"/>
              </a:solidFill>
              <a:highlight>
                <a:srgbClr val="FFFF00"/>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r>
              <a:rPr lang="it-IT" altLang="it-IT" sz="5400" b="1" dirty="0" err="1">
                <a:solidFill>
                  <a:srgbClr val="FF0000"/>
                </a:solidFill>
              </a:rPr>
              <a:t>Mainstreaming</a:t>
            </a:r>
            <a:r>
              <a:rPr lang="it-IT" altLang="it-IT" dirty="0"/>
              <a:t> </a:t>
            </a:r>
            <a:r>
              <a:rPr lang="it-IT" altLang="it-IT" dirty="0" err="1"/>
              <a:t>as</a:t>
            </a:r>
            <a:r>
              <a:rPr lang="it-IT" altLang="it-IT" dirty="0"/>
              <a:t> a </a:t>
            </a:r>
            <a:r>
              <a:rPr lang="it-IT" altLang="it-IT" dirty="0" err="1"/>
              <a:t>key</a:t>
            </a:r>
            <a:r>
              <a:rPr lang="it-IT" altLang="it-IT" dirty="0"/>
              <a:t> word</a:t>
            </a:r>
          </a:p>
        </p:txBody>
      </p:sp>
      <p:sp>
        <p:nvSpPr>
          <p:cNvPr id="25603" name="Segnaposto contenuto 2"/>
          <p:cNvSpPr>
            <a:spLocks noGrp="1"/>
          </p:cNvSpPr>
          <p:nvPr>
            <p:ph idx="1"/>
          </p:nvPr>
        </p:nvSpPr>
        <p:spPr/>
        <p:txBody>
          <a:bodyPr/>
          <a:lstStyle/>
          <a:p>
            <a:r>
              <a:rPr lang="en-US" altLang="it-IT" sz="2400" dirty="0"/>
              <a:t>Since Beijing 1995, the concept of </a:t>
            </a:r>
            <a:r>
              <a:rPr lang="en-US" altLang="it-IT" sz="4400" dirty="0">
                <a:highlight>
                  <a:srgbClr val="FFFF00"/>
                </a:highlight>
              </a:rPr>
              <a:t>mainstreaming</a:t>
            </a:r>
            <a:r>
              <a:rPr lang="en-US" altLang="it-IT" sz="4400" dirty="0"/>
              <a:t> </a:t>
            </a:r>
            <a:r>
              <a:rPr lang="en-US" altLang="it-IT" sz="2400" dirty="0"/>
              <a:t>(gender perspective in all politics and policies)  has been theorized and systematized, the </a:t>
            </a:r>
            <a:r>
              <a:rPr lang="en-US" altLang="it-IT" sz="2400" u="sng" dirty="0">
                <a:solidFill>
                  <a:srgbClr val="FF0000"/>
                </a:solidFill>
              </a:rPr>
              <a:t>integration of gender perspective in all policies </a:t>
            </a:r>
            <a:r>
              <a:rPr lang="en-US" altLang="it-IT" sz="2400" dirty="0"/>
              <a:t>has become the subject of numerous debates in supra-national organizations as well as in local governments, and during the time that has led the European Union to include 27 countries, the concept of gender equality has been repeatedly reaffirmed, gradually consolidating the idea of </a:t>
            </a:r>
            <a:r>
              <a:rPr lang="en-US" altLang="it-IT" sz="2400" dirty="0">
                <a:solidFill>
                  <a:srgbClr val="FF0000"/>
                </a:solidFill>
              </a:rPr>
              <a:t>integrating the goal of equal opportunity into all Community policies </a:t>
            </a:r>
            <a:r>
              <a:rPr lang="en-US" altLang="it-IT" sz="2400" dirty="0"/>
              <a:t>as stated by the 1996 communication of the EU.</a:t>
            </a:r>
          </a:p>
          <a:p>
            <a:endParaRPr lang="en-US" altLang="it-IT" dirty="0"/>
          </a:p>
          <a:p>
            <a:pPr algn="ctr"/>
            <a:r>
              <a:rPr lang="en-US" altLang="it-IT" b="1" dirty="0">
                <a:solidFill>
                  <a:schemeClr val="accent6">
                    <a:lumMod val="50000"/>
                  </a:schemeClr>
                </a:solidFill>
              </a:rPr>
              <a:t>Again the question is HOW??????</a:t>
            </a:r>
          </a:p>
          <a:p>
            <a:pPr marL="0" indent="0">
              <a:buNone/>
            </a:pPr>
            <a:endParaRPr lang="en-US" altLang="it-IT" dirty="0"/>
          </a:p>
          <a:p>
            <a:endParaRPr lang="it-IT" alt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normAutofit/>
          </a:bodyPr>
          <a:lstStyle/>
          <a:p>
            <a:r>
              <a:rPr lang="it-IT" altLang="it-IT" b="1" dirty="0">
                <a:solidFill>
                  <a:srgbClr val="C00000"/>
                </a:solidFill>
              </a:rPr>
              <a:t>Charter of Rome 1996: mainstreaming </a:t>
            </a:r>
            <a:r>
              <a:rPr lang="it-IT" altLang="it-IT" b="1" dirty="0" err="1">
                <a:solidFill>
                  <a:srgbClr val="C00000"/>
                </a:solidFill>
              </a:rPr>
              <a:t>as</a:t>
            </a:r>
            <a:r>
              <a:rPr lang="it-IT" altLang="it-IT" b="1" dirty="0">
                <a:solidFill>
                  <a:srgbClr val="C00000"/>
                </a:solidFill>
              </a:rPr>
              <a:t> the </a:t>
            </a:r>
            <a:r>
              <a:rPr lang="it-IT" altLang="it-IT" b="1" dirty="0" err="1">
                <a:solidFill>
                  <a:srgbClr val="C00000"/>
                </a:solidFill>
              </a:rPr>
              <a:t>essence</a:t>
            </a:r>
            <a:r>
              <a:rPr lang="it-IT" altLang="it-IT" b="1" dirty="0">
                <a:solidFill>
                  <a:srgbClr val="C00000"/>
                </a:solidFill>
              </a:rPr>
              <a:t> of </a:t>
            </a:r>
            <a:r>
              <a:rPr lang="it-IT" altLang="it-IT" b="1" dirty="0" err="1">
                <a:solidFill>
                  <a:srgbClr val="C00000"/>
                </a:solidFill>
              </a:rPr>
              <a:t>eu</a:t>
            </a:r>
            <a:r>
              <a:rPr lang="it-IT" altLang="it-IT" b="1" dirty="0">
                <a:solidFill>
                  <a:srgbClr val="C00000"/>
                </a:solidFill>
              </a:rPr>
              <a:t> </a:t>
            </a:r>
            <a:r>
              <a:rPr lang="it-IT" altLang="it-IT" b="1" dirty="0" err="1">
                <a:solidFill>
                  <a:srgbClr val="C00000"/>
                </a:solidFill>
              </a:rPr>
              <a:t>citizenship</a:t>
            </a:r>
            <a:r>
              <a:rPr lang="it-IT" altLang="it-IT" b="1" dirty="0">
                <a:solidFill>
                  <a:srgbClr val="C00000"/>
                </a:solidFill>
              </a:rPr>
              <a:t>….</a:t>
            </a:r>
          </a:p>
        </p:txBody>
      </p:sp>
      <p:sp>
        <p:nvSpPr>
          <p:cNvPr id="26627" name="Segnaposto contenuto 2"/>
          <p:cNvSpPr>
            <a:spLocks noGrp="1"/>
          </p:cNvSpPr>
          <p:nvPr>
            <p:ph idx="1"/>
          </p:nvPr>
        </p:nvSpPr>
        <p:spPr/>
        <p:txBody>
          <a:bodyPr/>
          <a:lstStyle/>
          <a:p>
            <a:r>
              <a:rPr lang="en-US" altLang="it-IT" sz="2400" dirty="0"/>
              <a:t>In 1996, the </a:t>
            </a:r>
            <a:r>
              <a:rPr lang="en-US" altLang="it-IT" sz="2400" b="1" dirty="0"/>
              <a:t>“</a:t>
            </a:r>
            <a:r>
              <a:rPr lang="en-US" altLang="it-IT" sz="2400" b="1" dirty="0" err="1"/>
              <a:t>Carta</a:t>
            </a:r>
            <a:r>
              <a:rPr lang="en-US" altLang="it-IT" sz="2400" b="1" dirty="0"/>
              <a:t> </a:t>
            </a:r>
            <a:r>
              <a:rPr lang="en-US" altLang="it-IT" sz="2400" b="1" dirty="0" err="1"/>
              <a:t>di</a:t>
            </a:r>
            <a:r>
              <a:rPr lang="en-US" altLang="it-IT" sz="2400" b="1" dirty="0"/>
              <a:t> Roma”</a:t>
            </a:r>
            <a:r>
              <a:rPr lang="en-US" altLang="it-IT" sz="2400" dirty="0"/>
              <a:t> was finally subscribed by the ministers of 13 of the European States in a conference called “Women for Renewal of Politics and Society”. </a:t>
            </a:r>
          </a:p>
          <a:p>
            <a:r>
              <a:rPr lang="en-US" altLang="it-IT" sz="2400" dirty="0"/>
              <a:t>The “Charter” stated that the principle of </a:t>
            </a:r>
            <a:r>
              <a:rPr lang="en-US" altLang="it-IT" sz="2400" dirty="0">
                <a:solidFill>
                  <a:srgbClr val="FF0000"/>
                </a:solidFill>
                <a:highlight>
                  <a:srgbClr val="FFFF00"/>
                </a:highlight>
              </a:rPr>
              <a:t>mainstreaming should be the essence of European citizenship</a:t>
            </a:r>
            <a:r>
              <a:rPr lang="en-US" altLang="it-IT" sz="2400" dirty="0">
                <a:highlight>
                  <a:srgbClr val="FFFF00"/>
                </a:highlight>
              </a:rPr>
              <a:t> </a:t>
            </a:r>
            <a:r>
              <a:rPr lang="en-US" altLang="it-IT" sz="2400" dirty="0"/>
              <a:t>from that time on, in order to prompt the EU into making a declaration upon the topic of the under-representation of women at all levels of social and political life. </a:t>
            </a:r>
          </a:p>
          <a:p>
            <a:r>
              <a:rPr lang="en-US" altLang="it-IT" sz="2400" dirty="0"/>
              <a:t>However, the declaration formula  - </a:t>
            </a:r>
            <a:r>
              <a:rPr lang="en-US" altLang="it-IT" sz="2400" b="1" u="sng" dirty="0">
                <a:solidFill>
                  <a:schemeClr val="accent6">
                    <a:lumMod val="50000"/>
                  </a:schemeClr>
                </a:solidFill>
              </a:rPr>
              <a:t>the “Carta- was too weak an instrument to compel the States to make a move, so nothing really changed after that.</a:t>
            </a:r>
          </a:p>
          <a:p>
            <a:endParaRPr lang="it-IT" altLang="it-IT"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r>
              <a:rPr lang="it-IT" altLang="it-IT" b="1" dirty="0">
                <a:solidFill>
                  <a:srgbClr val="C00000"/>
                </a:solidFill>
              </a:rPr>
              <a:t>1998: IULA on </a:t>
            </a:r>
            <a:r>
              <a:rPr lang="it-IT" altLang="it-IT" b="1" dirty="0" err="1">
                <a:solidFill>
                  <a:srgbClr val="C00000"/>
                </a:solidFill>
              </a:rPr>
              <a:t>women</a:t>
            </a:r>
            <a:r>
              <a:rPr lang="it-IT" altLang="it-IT" b="1" dirty="0">
                <a:solidFill>
                  <a:srgbClr val="C00000"/>
                </a:solidFill>
              </a:rPr>
              <a:t> in </a:t>
            </a:r>
            <a:r>
              <a:rPr lang="it-IT" altLang="it-IT" b="1" dirty="0" err="1">
                <a:solidFill>
                  <a:srgbClr val="C00000"/>
                </a:solidFill>
              </a:rPr>
              <a:t>politics</a:t>
            </a:r>
            <a:endParaRPr lang="it-IT" altLang="it-IT" b="1" dirty="0">
              <a:solidFill>
                <a:srgbClr val="C00000"/>
              </a:solidFill>
            </a:endParaRPr>
          </a:p>
        </p:txBody>
      </p:sp>
      <p:sp>
        <p:nvSpPr>
          <p:cNvPr id="24579" name="Segnaposto contenuto 2"/>
          <p:cNvSpPr>
            <a:spLocks noGrp="1"/>
          </p:cNvSpPr>
          <p:nvPr>
            <p:ph idx="1"/>
          </p:nvPr>
        </p:nvSpPr>
        <p:spPr/>
        <p:txBody>
          <a:bodyPr>
            <a:normAutofit/>
          </a:bodyPr>
          <a:lstStyle/>
          <a:p>
            <a:r>
              <a:rPr lang="en-US" altLang="it-IT" sz="2400" dirty="0"/>
              <a:t>In 1998 the IULA</a:t>
            </a:r>
            <a:r>
              <a:rPr lang="en-US" altLang="it-IT" sz="2400" i="1" dirty="0"/>
              <a:t>- </a:t>
            </a:r>
            <a:r>
              <a:rPr lang="en-US" altLang="it-IT" sz="2400" i="1" dirty="0">
                <a:highlight>
                  <a:srgbClr val="FFFF00"/>
                </a:highlight>
              </a:rPr>
              <a:t>International Union of Local Authorities-</a:t>
            </a:r>
            <a:r>
              <a:rPr lang="en-US" altLang="it-IT" sz="2400" dirty="0">
                <a:highlight>
                  <a:srgbClr val="FFFF00"/>
                </a:highlight>
              </a:rPr>
              <a:t> </a:t>
            </a:r>
            <a:r>
              <a:rPr lang="en-US" altLang="it-IT" sz="2400" dirty="0"/>
              <a:t>in order to push </a:t>
            </a:r>
            <a:r>
              <a:rPr lang="en-US" altLang="it-IT" sz="2400" u="sng" dirty="0">
                <a:solidFill>
                  <a:srgbClr val="FF0000"/>
                </a:solidFill>
              </a:rPr>
              <a:t>each single local government </a:t>
            </a:r>
            <a:r>
              <a:rPr lang="en-US" altLang="it-IT" sz="2400" dirty="0"/>
              <a:t>into adopting a gender point of view in the production and application of its policies (bottom up approach), declared that: </a:t>
            </a:r>
            <a:endParaRPr lang="it-IT" altLang="it-IT" sz="2400" dirty="0"/>
          </a:p>
          <a:p>
            <a:endParaRPr lang="en-US" altLang="it-IT" sz="2400" dirty="0"/>
          </a:p>
          <a:p>
            <a:r>
              <a:rPr lang="en-US" altLang="it-IT" sz="2400" dirty="0"/>
              <a:t>"... </a:t>
            </a:r>
            <a:r>
              <a:rPr lang="en-US" altLang="it-IT" sz="2400" dirty="0">
                <a:solidFill>
                  <a:srgbClr val="FF0000"/>
                </a:solidFill>
              </a:rPr>
              <a:t>The local government is in a privileged position to contribute to equality of the sexes. As the level of governance closest to citizens, service providers, employers, it may have a strong impact on the status of women and on the situation of gender equality in the world .... </a:t>
            </a:r>
            <a:r>
              <a:rPr lang="en-US" altLang="it-IT" sz="2400" dirty="0"/>
              <a:t>"</a:t>
            </a:r>
            <a:endParaRPr lang="it-IT" altLang="it-IT" sz="2400" dirty="0"/>
          </a:p>
          <a:p>
            <a:pPr algn="ctr"/>
            <a:r>
              <a:rPr lang="it-IT" altLang="it-IT" sz="2400" dirty="0"/>
              <a:t> so </a:t>
            </a:r>
            <a:r>
              <a:rPr lang="it-IT" altLang="it-IT" sz="2400" dirty="0" err="1"/>
              <a:t>now</a:t>
            </a:r>
            <a:r>
              <a:rPr lang="it-IT" altLang="it-IT" sz="2400" dirty="0"/>
              <a:t> </a:t>
            </a:r>
            <a:r>
              <a:rPr lang="it-IT" altLang="it-IT" sz="2400" dirty="0" err="1"/>
              <a:t>they</a:t>
            </a:r>
            <a:r>
              <a:rPr lang="it-IT" altLang="it-IT" sz="2400" dirty="0"/>
              <a:t> </a:t>
            </a:r>
            <a:r>
              <a:rPr lang="it-IT" altLang="it-IT" sz="2400" dirty="0" err="1"/>
              <a:t>say</a:t>
            </a:r>
            <a:r>
              <a:rPr lang="it-IT" altLang="it-IT" sz="2400" dirty="0"/>
              <a:t> </a:t>
            </a:r>
            <a:r>
              <a:rPr lang="it-IT" altLang="it-IT" sz="2400" dirty="0" err="1"/>
              <a:t>who</a:t>
            </a:r>
            <a:r>
              <a:rPr lang="it-IT" altLang="it-IT" sz="2400" dirty="0"/>
              <a:t> </a:t>
            </a:r>
            <a:r>
              <a:rPr lang="it-IT" altLang="it-IT" sz="2400" dirty="0" err="1"/>
              <a:t>is</a:t>
            </a:r>
            <a:r>
              <a:rPr lang="it-IT" altLang="it-IT" sz="2400" dirty="0"/>
              <a:t> in </a:t>
            </a:r>
            <a:r>
              <a:rPr lang="it-IT" altLang="it-IT" sz="2400" dirty="0" err="1"/>
              <a:t>charge</a:t>
            </a:r>
            <a:r>
              <a:rPr lang="it-IT" altLang="it-IT" sz="2400" dirty="0"/>
              <a:t> to </a:t>
            </a:r>
            <a:r>
              <a:rPr lang="it-IT" altLang="it-IT" sz="2400" dirty="0" err="1"/>
              <a:t>foster</a:t>
            </a:r>
            <a:r>
              <a:rPr lang="it-IT" altLang="it-IT" sz="2400" dirty="0"/>
              <a:t> </a:t>
            </a:r>
            <a:r>
              <a:rPr lang="it-IT" altLang="it-IT" sz="2400" dirty="0" err="1"/>
              <a:t>equality</a:t>
            </a:r>
            <a:r>
              <a:rPr lang="it-IT" altLang="it-IT" sz="2400" dirty="0"/>
              <a:t> and anti </a:t>
            </a:r>
            <a:r>
              <a:rPr lang="it-IT" altLang="it-IT" sz="2400" dirty="0" err="1"/>
              <a:t>discrimination</a:t>
            </a:r>
            <a:r>
              <a:rPr lang="it-IT" altLang="it-IT" sz="2400" dirty="0"/>
              <a:t> policies </a:t>
            </a:r>
            <a:r>
              <a:rPr lang="it-IT" altLang="it-IT" sz="2400" dirty="0" err="1"/>
              <a:t>but</a:t>
            </a:r>
            <a:r>
              <a:rPr lang="it-IT" altLang="it-IT" sz="2400" dirty="0"/>
              <a:t> </a:t>
            </a:r>
          </a:p>
          <a:p>
            <a:pPr algn="ctr"/>
            <a:r>
              <a:rPr lang="it-IT" altLang="it-IT" sz="2400" b="1" dirty="0" err="1">
                <a:solidFill>
                  <a:schemeClr val="accent6">
                    <a:lumMod val="50000"/>
                  </a:schemeClr>
                </a:solidFill>
              </a:rPr>
              <a:t>they</a:t>
            </a:r>
            <a:r>
              <a:rPr lang="it-IT" altLang="it-IT" sz="2400" b="1" dirty="0">
                <a:solidFill>
                  <a:schemeClr val="accent6">
                    <a:lumMod val="50000"/>
                  </a:schemeClr>
                </a:solidFill>
              </a:rPr>
              <a:t> </a:t>
            </a:r>
            <a:r>
              <a:rPr lang="it-IT" altLang="it-IT" sz="2400" b="1" dirty="0" err="1">
                <a:solidFill>
                  <a:schemeClr val="accent6">
                    <a:lumMod val="50000"/>
                  </a:schemeClr>
                </a:solidFill>
              </a:rPr>
              <a:t>still</a:t>
            </a:r>
            <a:r>
              <a:rPr lang="it-IT" altLang="it-IT" sz="2400" b="1" dirty="0">
                <a:solidFill>
                  <a:schemeClr val="accent6">
                    <a:lumMod val="50000"/>
                  </a:schemeClr>
                </a:solidFill>
              </a:rPr>
              <a:t> </a:t>
            </a:r>
            <a:r>
              <a:rPr lang="it-IT" altLang="it-IT" sz="2400" b="1" dirty="0" err="1">
                <a:solidFill>
                  <a:schemeClr val="accent6">
                    <a:lumMod val="50000"/>
                  </a:schemeClr>
                </a:solidFill>
                <a:highlight>
                  <a:srgbClr val="FFFF00"/>
                </a:highlight>
              </a:rPr>
              <a:t>not</a:t>
            </a:r>
            <a:r>
              <a:rPr lang="it-IT" altLang="it-IT" sz="2400" b="1" dirty="0">
                <a:solidFill>
                  <a:schemeClr val="accent6">
                    <a:lumMod val="50000"/>
                  </a:schemeClr>
                </a:solidFill>
                <a:highlight>
                  <a:srgbClr val="FFFF00"/>
                </a:highlight>
              </a:rPr>
              <a:t> </a:t>
            </a:r>
            <a:r>
              <a:rPr lang="it-IT" altLang="it-IT" sz="2400" b="1" dirty="0" err="1">
                <a:solidFill>
                  <a:schemeClr val="accent6">
                    <a:lumMod val="50000"/>
                  </a:schemeClr>
                </a:solidFill>
                <a:highlight>
                  <a:srgbClr val="FFFF00"/>
                </a:highlight>
              </a:rPr>
              <a:t>saying</a:t>
            </a:r>
            <a:r>
              <a:rPr lang="it-IT" altLang="it-IT" sz="2400" b="1" dirty="0">
                <a:solidFill>
                  <a:schemeClr val="accent6">
                    <a:lumMod val="50000"/>
                  </a:schemeClr>
                </a:solidFill>
                <a:highlight>
                  <a:srgbClr val="FFFF00"/>
                </a:highlight>
              </a:rPr>
              <a:t> nothing </a:t>
            </a:r>
            <a:r>
              <a:rPr lang="it-IT" altLang="it-IT" sz="2400" b="1" dirty="0" err="1">
                <a:solidFill>
                  <a:schemeClr val="accent6">
                    <a:lumMod val="50000"/>
                  </a:schemeClr>
                </a:solidFill>
                <a:highlight>
                  <a:srgbClr val="FFFF00"/>
                </a:highlight>
              </a:rPr>
              <a:t>about</a:t>
            </a:r>
            <a:r>
              <a:rPr lang="it-IT" altLang="it-IT" sz="2400" b="1" dirty="0">
                <a:solidFill>
                  <a:schemeClr val="accent6">
                    <a:lumMod val="50000"/>
                  </a:schemeClr>
                </a:solidFill>
                <a:highlight>
                  <a:srgbClr val="FFFF00"/>
                </a:highlight>
              </a:rPr>
              <a:t> HOW?????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p:txBody>
          <a:bodyPr>
            <a:noAutofit/>
          </a:bodyPr>
          <a:lstStyle/>
          <a:p>
            <a:br>
              <a:rPr lang="it-IT" altLang="it-IT" sz="3200" b="1" dirty="0">
                <a:solidFill>
                  <a:schemeClr val="bg2">
                    <a:lumMod val="25000"/>
                  </a:schemeClr>
                </a:solidFill>
              </a:rPr>
            </a:br>
            <a:r>
              <a:rPr lang="it-IT" altLang="it-IT" sz="3200" b="1" dirty="0">
                <a:solidFill>
                  <a:schemeClr val="bg2">
                    <a:lumMod val="25000"/>
                  </a:schemeClr>
                </a:solidFill>
              </a:rPr>
              <a:t>so </a:t>
            </a:r>
            <a:r>
              <a:rPr lang="it-IT" altLang="it-IT" sz="3200" b="1" dirty="0" err="1">
                <a:solidFill>
                  <a:schemeClr val="bg2">
                    <a:lumMod val="25000"/>
                  </a:schemeClr>
                </a:solidFill>
              </a:rPr>
              <a:t>what</a:t>
            </a:r>
            <a:r>
              <a:rPr lang="it-IT" altLang="it-IT" sz="3200" b="1" dirty="0">
                <a:solidFill>
                  <a:schemeClr val="bg2">
                    <a:lumMod val="25000"/>
                  </a:schemeClr>
                </a:solidFill>
              </a:rPr>
              <a:t> are the </a:t>
            </a:r>
            <a:r>
              <a:rPr lang="it-IT" altLang="it-IT" sz="3200" b="1" dirty="0" err="1">
                <a:solidFill>
                  <a:schemeClr val="bg2">
                    <a:lumMod val="25000"/>
                  </a:schemeClr>
                </a:solidFill>
              </a:rPr>
              <a:t>tools</a:t>
            </a:r>
            <a:r>
              <a:rPr lang="it-IT" altLang="it-IT" sz="3200" b="1" dirty="0">
                <a:solidFill>
                  <a:schemeClr val="bg2">
                    <a:lumMod val="25000"/>
                  </a:schemeClr>
                </a:solidFill>
              </a:rPr>
              <a:t> in the hands of the Eu and </a:t>
            </a:r>
            <a:r>
              <a:rPr lang="it-IT" altLang="it-IT" sz="3200" b="1" dirty="0" err="1">
                <a:solidFill>
                  <a:schemeClr val="bg2">
                    <a:lumMod val="25000"/>
                  </a:schemeClr>
                </a:solidFill>
              </a:rPr>
              <a:t>international</a:t>
            </a:r>
            <a:r>
              <a:rPr lang="it-IT" altLang="it-IT" sz="3200" b="1" dirty="0">
                <a:solidFill>
                  <a:schemeClr val="bg2">
                    <a:lumMod val="25000"/>
                  </a:schemeClr>
                </a:solidFill>
              </a:rPr>
              <a:t> institutions?</a:t>
            </a:r>
            <a:br>
              <a:rPr lang="it-IT" altLang="it-IT" sz="3200" b="1" dirty="0">
                <a:solidFill>
                  <a:schemeClr val="bg2">
                    <a:lumMod val="25000"/>
                  </a:schemeClr>
                </a:solidFill>
              </a:rPr>
            </a:br>
            <a:endParaRPr lang="it-IT" altLang="it-IT" sz="3200" b="1" dirty="0">
              <a:solidFill>
                <a:schemeClr val="bg2">
                  <a:lumMod val="25000"/>
                </a:schemeClr>
              </a:solidFill>
            </a:endParaRPr>
          </a:p>
        </p:txBody>
      </p:sp>
      <p:sp>
        <p:nvSpPr>
          <p:cNvPr id="7171" name="Segnaposto contenuto 2"/>
          <p:cNvSpPr>
            <a:spLocks noGrp="1"/>
          </p:cNvSpPr>
          <p:nvPr>
            <p:ph idx="1"/>
          </p:nvPr>
        </p:nvSpPr>
        <p:spPr>
          <a:xfrm>
            <a:off x="2136648" y="1600200"/>
            <a:ext cx="8153400" cy="5029200"/>
          </a:xfrm>
        </p:spPr>
        <p:txBody>
          <a:bodyPr>
            <a:normAutofit fontScale="70000" lnSpcReduction="20000"/>
          </a:bodyPr>
          <a:lstStyle/>
          <a:p>
            <a:r>
              <a:rPr lang="it-IT" altLang="it-IT" b="1" dirty="0"/>
              <a:t>Can the EU impose to the member  </a:t>
            </a:r>
            <a:r>
              <a:rPr lang="it-IT" altLang="it-IT" b="1" dirty="0" err="1"/>
              <a:t>states</a:t>
            </a:r>
            <a:r>
              <a:rPr lang="it-IT" altLang="it-IT" b="1" dirty="0"/>
              <a:t> </a:t>
            </a:r>
            <a:r>
              <a:rPr lang="it-IT" altLang="it-IT" b="1" dirty="0" err="1"/>
              <a:t>specific</a:t>
            </a:r>
            <a:r>
              <a:rPr lang="it-IT" altLang="it-IT" b="1" dirty="0"/>
              <a:t> measures  to </a:t>
            </a:r>
            <a:r>
              <a:rPr lang="it-IT" altLang="it-IT" b="1" dirty="0" err="1"/>
              <a:t>fight</a:t>
            </a:r>
            <a:r>
              <a:rPr lang="it-IT" altLang="it-IT" b="1" dirty="0"/>
              <a:t> </a:t>
            </a:r>
            <a:r>
              <a:rPr lang="it-IT" altLang="it-IT" b="1" dirty="0" err="1"/>
              <a:t>discrimination</a:t>
            </a:r>
            <a:r>
              <a:rPr lang="it-IT" altLang="it-IT" b="1" dirty="0"/>
              <a:t>? </a:t>
            </a:r>
          </a:p>
          <a:p>
            <a:r>
              <a:rPr lang="it-IT" altLang="it-IT" b="1" dirty="0"/>
              <a:t>Can Eu impose </a:t>
            </a:r>
            <a:r>
              <a:rPr lang="it-IT" altLang="it-IT" b="1" dirty="0" err="1"/>
              <a:t>changes</a:t>
            </a:r>
            <a:r>
              <a:rPr lang="it-IT" altLang="it-IT" b="1" dirty="0"/>
              <a:t> in </a:t>
            </a:r>
            <a:r>
              <a:rPr lang="it-IT" altLang="it-IT" b="1" dirty="0" err="1"/>
              <a:t>local</a:t>
            </a:r>
            <a:r>
              <a:rPr lang="it-IT" altLang="it-IT" b="1" dirty="0"/>
              <a:t> </a:t>
            </a:r>
            <a:r>
              <a:rPr lang="it-IT" altLang="it-IT" b="1" dirty="0" err="1"/>
              <a:t>legislations</a:t>
            </a:r>
            <a:r>
              <a:rPr lang="it-IT" altLang="it-IT" b="1" dirty="0"/>
              <a:t>?</a:t>
            </a:r>
          </a:p>
          <a:p>
            <a:pPr algn="ctr"/>
            <a:r>
              <a:rPr lang="it-IT" altLang="it-IT" b="1" dirty="0">
                <a:solidFill>
                  <a:srgbClr val="FF0000"/>
                </a:solidFill>
              </a:rPr>
              <a:t>NO</a:t>
            </a:r>
          </a:p>
          <a:p>
            <a:r>
              <a:rPr lang="it-IT" altLang="it-IT" b="1" dirty="0"/>
              <a:t>The </a:t>
            </a:r>
            <a:r>
              <a:rPr lang="it-IT" altLang="it-IT" b="1" dirty="0" err="1"/>
              <a:t>only</a:t>
            </a:r>
            <a:r>
              <a:rPr lang="it-IT" altLang="it-IT" b="1" dirty="0"/>
              <a:t> way to guarantee the </a:t>
            </a:r>
            <a:r>
              <a:rPr lang="it-IT" altLang="it-IT" b="1" dirty="0" err="1"/>
              <a:t>resepct</a:t>
            </a:r>
            <a:r>
              <a:rPr lang="it-IT" altLang="it-IT" b="1" dirty="0"/>
              <a:t> of the non </a:t>
            </a:r>
            <a:r>
              <a:rPr lang="it-IT" altLang="it-IT" b="1" dirty="0" err="1"/>
              <a:t>discrimination</a:t>
            </a:r>
            <a:r>
              <a:rPr lang="it-IT" altLang="it-IT" b="1" dirty="0"/>
              <a:t> policies </a:t>
            </a:r>
            <a:r>
              <a:rPr lang="it-IT" altLang="it-IT" b="1" dirty="0" err="1"/>
              <a:t>is</a:t>
            </a:r>
            <a:r>
              <a:rPr lang="it-IT" altLang="it-IT" b="1" dirty="0"/>
              <a:t> </a:t>
            </a:r>
            <a:r>
              <a:rPr lang="it-IT" altLang="it-IT" b="1" dirty="0">
                <a:solidFill>
                  <a:srgbClr val="FF0000"/>
                </a:solidFill>
              </a:rPr>
              <a:t>to introduce a </a:t>
            </a:r>
            <a:r>
              <a:rPr lang="it-IT" altLang="it-IT" b="1" dirty="0" err="1">
                <a:solidFill>
                  <a:srgbClr val="FF0000"/>
                </a:solidFill>
              </a:rPr>
              <a:t>particular</a:t>
            </a:r>
            <a:r>
              <a:rPr lang="it-IT" altLang="it-IT" b="1" dirty="0">
                <a:solidFill>
                  <a:srgbClr val="FF0000"/>
                </a:solidFill>
              </a:rPr>
              <a:t> </a:t>
            </a:r>
            <a:r>
              <a:rPr lang="it-IT" altLang="it-IT" b="1" dirty="0" err="1">
                <a:solidFill>
                  <a:srgbClr val="FF0000"/>
                </a:solidFill>
              </a:rPr>
              <a:t>attention</a:t>
            </a:r>
            <a:r>
              <a:rPr lang="it-IT" altLang="it-IT" b="1" dirty="0">
                <a:solidFill>
                  <a:srgbClr val="FF0000"/>
                </a:solidFill>
              </a:rPr>
              <a:t> to </a:t>
            </a:r>
            <a:r>
              <a:rPr lang="it-IT" altLang="it-IT" b="1" dirty="0" err="1">
                <a:solidFill>
                  <a:srgbClr val="FF0000"/>
                </a:solidFill>
              </a:rPr>
              <a:t>this</a:t>
            </a:r>
            <a:r>
              <a:rPr lang="it-IT" altLang="it-IT" b="1" dirty="0">
                <a:solidFill>
                  <a:srgbClr val="FF0000"/>
                </a:solidFill>
              </a:rPr>
              <a:t> </a:t>
            </a:r>
            <a:r>
              <a:rPr lang="it-IT" altLang="it-IT" b="1" dirty="0" err="1">
                <a:solidFill>
                  <a:srgbClr val="FF0000"/>
                </a:solidFill>
              </a:rPr>
              <a:t>problem</a:t>
            </a:r>
            <a:r>
              <a:rPr lang="it-IT" altLang="it-IT" b="1" dirty="0">
                <a:solidFill>
                  <a:srgbClr val="FF0000"/>
                </a:solidFill>
              </a:rPr>
              <a:t> </a:t>
            </a:r>
            <a:r>
              <a:rPr lang="it-IT" altLang="it-IT" b="1" dirty="0" err="1">
                <a:solidFill>
                  <a:srgbClr val="FF0000"/>
                </a:solidFill>
              </a:rPr>
              <a:t>into</a:t>
            </a:r>
            <a:r>
              <a:rPr lang="it-IT" altLang="it-IT" b="1" dirty="0">
                <a:solidFill>
                  <a:srgbClr val="FF0000"/>
                </a:solidFill>
              </a:rPr>
              <a:t> </a:t>
            </a:r>
            <a:r>
              <a:rPr lang="it-IT" altLang="it-IT" b="1" dirty="0" err="1">
                <a:solidFill>
                  <a:srgbClr val="FF0000"/>
                </a:solidFill>
              </a:rPr>
              <a:t>national</a:t>
            </a:r>
            <a:r>
              <a:rPr lang="it-IT" altLang="it-IT" b="1" dirty="0">
                <a:solidFill>
                  <a:srgbClr val="FF0000"/>
                </a:solidFill>
              </a:rPr>
              <a:t> </a:t>
            </a:r>
            <a:r>
              <a:rPr lang="it-IT" altLang="it-IT" b="1" dirty="0" err="1">
                <a:solidFill>
                  <a:srgbClr val="FF0000"/>
                </a:solidFill>
              </a:rPr>
              <a:t>legislations</a:t>
            </a:r>
            <a:r>
              <a:rPr lang="it-IT" altLang="it-IT" b="1" dirty="0"/>
              <a:t>, </a:t>
            </a:r>
            <a:r>
              <a:rPr lang="it-IT" altLang="it-IT" b="1" dirty="0" err="1"/>
              <a:t>that</a:t>
            </a:r>
            <a:r>
              <a:rPr lang="it-IT" altLang="it-IT" b="1" dirty="0"/>
              <a:t> are </a:t>
            </a:r>
            <a:r>
              <a:rPr lang="it-IT" altLang="it-IT" b="1" dirty="0" err="1"/>
              <a:t>usually</a:t>
            </a:r>
            <a:r>
              <a:rPr lang="it-IT" altLang="it-IT" b="1" dirty="0"/>
              <a:t> </a:t>
            </a:r>
            <a:r>
              <a:rPr lang="it-IT" altLang="it-IT" b="1" dirty="0" err="1"/>
              <a:t>born</a:t>
            </a:r>
            <a:r>
              <a:rPr lang="it-IT" altLang="it-IT" b="1" dirty="0"/>
              <a:t> for and by </a:t>
            </a:r>
            <a:r>
              <a:rPr lang="it-IT" altLang="it-IT" b="1" dirty="0" err="1"/>
              <a:t>neutral</a:t>
            </a:r>
            <a:r>
              <a:rPr lang="it-IT" altLang="it-IT" b="1" dirty="0"/>
              <a:t> citizens.</a:t>
            </a:r>
          </a:p>
          <a:p>
            <a:pPr marL="0" indent="0">
              <a:buNone/>
            </a:pPr>
            <a:r>
              <a:rPr lang="it-IT" altLang="it-IT" b="1" dirty="0">
                <a:solidFill>
                  <a:srgbClr val="FF0000"/>
                </a:solidFill>
              </a:rPr>
              <a:t>In </a:t>
            </a:r>
            <a:r>
              <a:rPr lang="it-IT" altLang="it-IT" b="1" dirty="0" err="1">
                <a:solidFill>
                  <a:srgbClr val="FF0000"/>
                </a:solidFill>
              </a:rPr>
              <a:t>order</a:t>
            </a:r>
            <a:r>
              <a:rPr lang="it-IT" altLang="it-IT" b="1" dirty="0">
                <a:solidFill>
                  <a:srgbClr val="FF0000"/>
                </a:solidFill>
              </a:rPr>
              <a:t> to do </a:t>
            </a:r>
            <a:r>
              <a:rPr lang="it-IT" altLang="it-IT" b="1" dirty="0" err="1">
                <a:solidFill>
                  <a:srgbClr val="FF0000"/>
                </a:solidFill>
              </a:rPr>
              <a:t>this</a:t>
            </a:r>
            <a:r>
              <a:rPr lang="it-IT" altLang="it-IT" b="1" dirty="0">
                <a:solidFill>
                  <a:srgbClr val="FF0000"/>
                </a:solidFill>
              </a:rPr>
              <a:t>, the </a:t>
            </a:r>
            <a:r>
              <a:rPr lang="it-IT" altLang="it-IT" b="1" dirty="0" err="1">
                <a:solidFill>
                  <a:srgbClr val="FF0000"/>
                </a:solidFill>
              </a:rPr>
              <a:t>instruments</a:t>
            </a:r>
            <a:r>
              <a:rPr lang="it-IT" altLang="it-IT" b="1" dirty="0">
                <a:solidFill>
                  <a:srgbClr val="FF0000"/>
                </a:solidFill>
              </a:rPr>
              <a:t> of the EU  and </a:t>
            </a:r>
            <a:r>
              <a:rPr lang="it-IT" altLang="it-IT" b="1" dirty="0" err="1">
                <a:solidFill>
                  <a:srgbClr val="FF0000"/>
                </a:solidFill>
              </a:rPr>
              <a:t>international</a:t>
            </a:r>
            <a:r>
              <a:rPr lang="it-IT" altLang="it-IT" b="1" dirty="0">
                <a:solidFill>
                  <a:srgbClr val="FF0000"/>
                </a:solidFill>
              </a:rPr>
              <a:t> institutions are:</a:t>
            </a:r>
          </a:p>
          <a:p>
            <a:r>
              <a:rPr lang="it-IT" altLang="it-IT" b="1" dirty="0" err="1"/>
              <a:t>Reccomendations</a:t>
            </a:r>
            <a:r>
              <a:rPr lang="it-IT" altLang="it-IT" b="1" dirty="0"/>
              <a:t>,</a:t>
            </a:r>
          </a:p>
          <a:p>
            <a:r>
              <a:rPr lang="it-IT" altLang="it-IT" b="1" dirty="0" err="1"/>
              <a:t>Treaties</a:t>
            </a:r>
            <a:endParaRPr lang="it-IT" altLang="it-IT" b="1" dirty="0"/>
          </a:p>
          <a:p>
            <a:r>
              <a:rPr lang="it-IT" altLang="it-IT" b="1" dirty="0" err="1"/>
              <a:t>Directives</a:t>
            </a:r>
            <a:endParaRPr lang="it-IT" altLang="it-IT" b="1" dirty="0"/>
          </a:p>
          <a:p>
            <a:r>
              <a:rPr lang="it-IT" altLang="it-IT" b="1" dirty="0" err="1"/>
              <a:t>Resolutions</a:t>
            </a:r>
            <a:r>
              <a:rPr lang="it-IT" altLang="it-IT" b="1" dirty="0"/>
              <a:t> </a:t>
            </a:r>
          </a:p>
          <a:p>
            <a:r>
              <a:rPr lang="it-IT" altLang="it-IT" b="1" dirty="0" err="1"/>
              <a:t>Roadmaps</a:t>
            </a:r>
            <a:endParaRPr lang="it-IT" altLang="it-IT" b="1" dirty="0"/>
          </a:p>
          <a:p>
            <a:r>
              <a:rPr lang="it-IT" altLang="it-IT" b="1" dirty="0" err="1"/>
              <a:t>Strateiges</a:t>
            </a:r>
            <a:endParaRPr lang="it-IT" altLang="it-IT" b="1" dirty="0"/>
          </a:p>
          <a:p>
            <a:pPr marL="0" indent="0">
              <a:buNone/>
            </a:pPr>
            <a:r>
              <a:rPr lang="it-IT" altLang="it-IT" b="1" dirty="0" err="1"/>
              <a:t>Among</a:t>
            </a:r>
            <a:r>
              <a:rPr lang="it-IT" altLang="it-IT" b="1" dirty="0"/>
              <a:t> </a:t>
            </a:r>
            <a:r>
              <a:rPr lang="it-IT" altLang="it-IT" b="1" dirty="0" err="1"/>
              <a:t>these</a:t>
            </a:r>
            <a:r>
              <a:rPr lang="it-IT" altLang="it-IT" b="1" dirty="0"/>
              <a:t> </a:t>
            </a:r>
            <a:r>
              <a:rPr lang="it-IT" altLang="it-IT" b="1" dirty="0" err="1"/>
              <a:t>only</a:t>
            </a:r>
            <a:r>
              <a:rPr lang="it-IT" altLang="it-IT" b="1" dirty="0"/>
              <a:t> </a:t>
            </a:r>
            <a:r>
              <a:rPr lang="it-IT" altLang="it-IT" b="1" dirty="0" err="1">
                <a:solidFill>
                  <a:srgbClr val="FF0000"/>
                </a:solidFill>
              </a:rPr>
              <a:t>directives</a:t>
            </a:r>
            <a:r>
              <a:rPr lang="it-IT" altLang="it-IT" b="1" dirty="0"/>
              <a:t> are </a:t>
            </a:r>
            <a:r>
              <a:rPr lang="it-IT" altLang="it-IT" b="1" dirty="0" err="1"/>
              <a:t>mandatory</a:t>
            </a:r>
            <a:r>
              <a:rPr lang="it-IT" altLang="it-IT" b="1" dirty="0"/>
              <a:t> for the member </a:t>
            </a:r>
            <a:r>
              <a:rPr lang="it-IT" altLang="it-IT" b="1" dirty="0" err="1"/>
              <a:t>states</a:t>
            </a:r>
            <a:r>
              <a:rPr lang="it-IT" altLang="it-IT" b="1" dirty="0"/>
              <a:t>…</a:t>
            </a:r>
          </a:p>
          <a:p>
            <a:pPr marL="0" indent="0">
              <a:buNone/>
            </a:pPr>
            <a:endParaRPr lang="it-IT" altLang="it-IT" b="1" dirty="0"/>
          </a:p>
          <a:p>
            <a:pPr marL="0" indent="0">
              <a:buNone/>
            </a:pPr>
            <a:endParaRPr lang="it-IT" altLang="it-IT" b="1" dirty="0"/>
          </a:p>
          <a:p>
            <a:endParaRPr lang="it-IT" alt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noAutofit/>
          </a:bodyPr>
          <a:lstStyle/>
          <a:p>
            <a:br>
              <a:rPr lang="en-US" altLang="it-IT" b="1" dirty="0">
                <a:solidFill>
                  <a:srgbClr val="FF0000"/>
                </a:solidFill>
              </a:rPr>
            </a:br>
            <a:r>
              <a:rPr lang="en-US" altLang="it-IT" b="1" dirty="0">
                <a:solidFill>
                  <a:srgbClr val="FF0000"/>
                </a:solidFill>
              </a:rPr>
              <a:t>the problem still persist, not only for women…</a:t>
            </a:r>
            <a:br>
              <a:rPr lang="en-US" altLang="it-IT" b="1" dirty="0">
                <a:solidFill>
                  <a:srgbClr val="FF0000"/>
                </a:solidFill>
              </a:rPr>
            </a:br>
            <a:endParaRPr lang="it-IT" altLang="it-IT" b="1" dirty="0">
              <a:solidFill>
                <a:srgbClr val="FF0000"/>
              </a:solidFill>
            </a:endParaRPr>
          </a:p>
        </p:txBody>
      </p:sp>
      <p:sp>
        <p:nvSpPr>
          <p:cNvPr id="11267" name="Segnaposto contenuto 2"/>
          <p:cNvSpPr>
            <a:spLocks noGrp="1"/>
          </p:cNvSpPr>
          <p:nvPr>
            <p:ph idx="1"/>
          </p:nvPr>
        </p:nvSpPr>
        <p:spPr>
          <a:xfrm>
            <a:off x="2136648" y="1700808"/>
            <a:ext cx="8153400" cy="4928592"/>
          </a:xfrm>
        </p:spPr>
        <p:txBody>
          <a:bodyPr>
            <a:normAutofit/>
          </a:bodyPr>
          <a:lstStyle/>
          <a:p>
            <a:pPr marL="0" indent="0">
              <a:buNone/>
            </a:pPr>
            <a:r>
              <a:rPr lang="en-US" altLang="it-IT" dirty="0"/>
              <a:t>Today, sixty years after the treaty of Rome (1957) European citizens are still </a:t>
            </a:r>
            <a:r>
              <a:rPr lang="en-US" altLang="it-IT" dirty="0">
                <a:solidFill>
                  <a:srgbClr val="FF0000"/>
                </a:solidFill>
                <a:highlight>
                  <a:srgbClr val="FFFF00"/>
                </a:highlight>
              </a:rPr>
              <a:t>very far from enjoying the same rights and a real  condition of equality </a:t>
            </a:r>
            <a:r>
              <a:rPr lang="en-US" altLang="it-IT" dirty="0">
                <a:solidFill>
                  <a:srgbClr val="FF0000"/>
                </a:solidFill>
              </a:rPr>
              <a:t>(remember the example of the abortion: women are in different condition within Eu)</a:t>
            </a:r>
            <a:r>
              <a:rPr lang="en-US" altLang="it-IT" dirty="0"/>
              <a:t>. </a:t>
            </a:r>
          </a:p>
          <a:p>
            <a:pPr marL="0" indent="0">
              <a:buNone/>
            </a:pPr>
            <a:r>
              <a:rPr lang="en-US" altLang="it-IT" dirty="0"/>
              <a:t>Widening the perspective toward </a:t>
            </a:r>
            <a:r>
              <a:rPr lang="en-US" altLang="it-IT" dirty="0">
                <a:highlight>
                  <a:srgbClr val="FFFF00"/>
                </a:highlight>
              </a:rPr>
              <a:t>the LGBTQIA+ people</a:t>
            </a:r>
            <a:r>
              <a:rPr lang="en-US" altLang="it-IT" dirty="0"/>
              <a:t>, their citizenship of rights in particular is </a:t>
            </a:r>
            <a:r>
              <a:rPr lang="en-US" altLang="it-IT" b="1" dirty="0">
                <a:solidFill>
                  <a:schemeClr val="tx2"/>
                </a:solidFill>
              </a:rPr>
              <a:t>deeply incomplete</a:t>
            </a:r>
            <a:r>
              <a:rPr lang="en-US" altLang="it-IT" dirty="0"/>
              <a:t>, since they experience every day the violation and the abuse of their rights almost everywhere throughout the European countries, not to mention the rest of the world…</a:t>
            </a:r>
          </a:p>
          <a:p>
            <a:pPr marL="0" indent="0">
              <a:buNone/>
            </a:pPr>
            <a:endParaRPr lang="en-US" altLang="it-IT" dirty="0"/>
          </a:p>
          <a:p>
            <a:pPr marL="0" indent="0">
              <a:buNone/>
            </a:pPr>
            <a:endParaRPr lang="en-US" altLang="it-IT" dirty="0"/>
          </a:p>
          <a:p>
            <a:pPr marL="0" indent="0">
              <a:buNone/>
            </a:pPr>
            <a:endParaRPr lang="en-US" altLang="it-IT" dirty="0"/>
          </a:p>
          <a:p>
            <a:pPr marL="0" indent="0">
              <a:buNone/>
            </a:pPr>
            <a:endParaRPr lang="en-US" altLang="it-IT" dirty="0"/>
          </a:p>
          <a:p>
            <a:endParaRPr lang="it-IT" alt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B9E858-BF45-4790-9C97-4AFEE55E45D7}"/>
              </a:ext>
            </a:extLst>
          </p:cNvPr>
          <p:cNvSpPr>
            <a:spLocks noGrp="1"/>
          </p:cNvSpPr>
          <p:nvPr>
            <p:ph type="title"/>
          </p:nvPr>
        </p:nvSpPr>
        <p:spPr>
          <a:xfrm>
            <a:off x="568036" y="401782"/>
            <a:ext cx="9754937" cy="872836"/>
          </a:xfrm>
        </p:spPr>
        <p:txBody>
          <a:bodyPr>
            <a:normAutofit fontScale="90000"/>
          </a:bodyPr>
          <a:lstStyle/>
          <a:p>
            <a:r>
              <a:rPr lang="it-IT" b="1" dirty="0">
                <a:solidFill>
                  <a:srgbClr val="FF0000"/>
                </a:solidFill>
              </a:rPr>
              <a:t>Eu </a:t>
            </a:r>
            <a:r>
              <a:rPr lang="it-IT" dirty="0">
                <a:solidFill>
                  <a:srgbClr val="FF0000"/>
                </a:solidFill>
              </a:rPr>
              <a:t>gender </a:t>
            </a:r>
            <a:r>
              <a:rPr lang="it-IT" dirty="0" err="1">
                <a:solidFill>
                  <a:srgbClr val="FF0000"/>
                </a:solidFill>
              </a:rPr>
              <a:t>equality</a:t>
            </a:r>
            <a:r>
              <a:rPr lang="it-IT" dirty="0">
                <a:solidFill>
                  <a:srgbClr val="FF0000"/>
                </a:solidFill>
              </a:rPr>
              <a:t> </a:t>
            </a:r>
            <a:r>
              <a:rPr lang="it-IT" dirty="0" err="1">
                <a:solidFill>
                  <a:srgbClr val="FF0000"/>
                </a:solidFill>
              </a:rPr>
              <a:t>margins</a:t>
            </a:r>
            <a:r>
              <a:rPr lang="it-IT" dirty="0">
                <a:solidFill>
                  <a:srgbClr val="FF0000"/>
                </a:solidFill>
              </a:rPr>
              <a:t> and borders</a:t>
            </a:r>
            <a:br>
              <a:rPr lang="it-IT" dirty="0">
                <a:solidFill>
                  <a:srgbClr val="FF0000"/>
                </a:solidFill>
              </a:rPr>
            </a:br>
            <a:endParaRPr lang="it-IT" dirty="0">
              <a:solidFill>
                <a:srgbClr val="FF0000"/>
              </a:solidFill>
            </a:endParaRPr>
          </a:p>
        </p:txBody>
      </p:sp>
      <p:sp>
        <p:nvSpPr>
          <p:cNvPr id="4" name="Segnaposto contenuto 3">
            <a:extLst>
              <a:ext uri="{FF2B5EF4-FFF2-40B4-BE49-F238E27FC236}">
                <a16:creationId xmlns:a16="http://schemas.microsoft.com/office/drawing/2014/main" id="{57A2FC3B-D193-4523-9837-86DC3EFC834F}"/>
              </a:ext>
            </a:extLst>
          </p:cNvPr>
          <p:cNvSpPr>
            <a:spLocks noGrp="1"/>
          </p:cNvSpPr>
          <p:nvPr>
            <p:ph idx="1"/>
          </p:nvPr>
        </p:nvSpPr>
        <p:spPr>
          <a:xfrm>
            <a:off x="838200" y="1825625"/>
            <a:ext cx="10515600" cy="3924011"/>
          </a:xfrm>
        </p:spPr>
        <p:txBody>
          <a:bodyPr>
            <a:normAutofit fontScale="62500" lnSpcReduction="20000"/>
          </a:bodyPr>
          <a:lstStyle/>
          <a:p>
            <a:r>
              <a:rPr lang="it-IT" sz="3900" b="1" dirty="0" err="1"/>
              <a:t>What</a:t>
            </a:r>
            <a:r>
              <a:rPr lang="it-IT" sz="3900" b="1" dirty="0"/>
              <a:t> kind of </a:t>
            </a:r>
            <a:r>
              <a:rPr lang="it-IT" sz="3900" b="1" dirty="0" err="1"/>
              <a:t>concepts</a:t>
            </a:r>
            <a:r>
              <a:rPr lang="it-IT" sz="3900" b="1" dirty="0"/>
              <a:t> of gender- race - class  - sex – sexual </a:t>
            </a:r>
            <a:r>
              <a:rPr lang="it-IT" sz="3900" b="1" dirty="0" err="1"/>
              <a:t>orientation</a:t>
            </a:r>
            <a:r>
              <a:rPr lang="it-IT" sz="3900" b="1" dirty="0"/>
              <a:t>- </a:t>
            </a:r>
            <a:r>
              <a:rPr lang="it-IT" sz="3900" b="1" dirty="0" err="1"/>
              <a:t>age</a:t>
            </a:r>
            <a:r>
              <a:rPr lang="it-IT" sz="3900" b="1" dirty="0"/>
              <a:t>,</a:t>
            </a:r>
          </a:p>
          <a:p>
            <a:r>
              <a:rPr lang="it-IT" sz="3900" b="1" dirty="0"/>
              <a:t>(remember the </a:t>
            </a:r>
            <a:r>
              <a:rPr lang="it-IT" sz="3900" b="1" dirty="0" err="1"/>
              <a:t>categories</a:t>
            </a:r>
            <a:r>
              <a:rPr lang="it-IT" sz="3900" b="1" dirty="0"/>
              <a:t> of the </a:t>
            </a:r>
            <a:r>
              <a:rPr lang="it-IT" sz="3900" b="1" dirty="0" err="1"/>
              <a:t>intersectionality</a:t>
            </a:r>
            <a:r>
              <a:rPr lang="it-IT" sz="3900" b="1" dirty="0"/>
              <a:t> </a:t>
            </a:r>
            <a:r>
              <a:rPr lang="it-IT" sz="3900" b="1" dirty="0" err="1"/>
              <a:t>mentioned</a:t>
            </a:r>
            <a:r>
              <a:rPr lang="it-IT" sz="3900" b="1" dirty="0"/>
              <a:t> by </a:t>
            </a:r>
            <a:r>
              <a:rPr lang="it-IT" sz="3900" b="1" dirty="0" err="1"/>
              <a:t>Cranshow</a:t>
            </a:r>
            <a:r>
              <a:rPr lang="it-IT" sz="3900" b="1" dirty="0"/>
              <a:t>….)</a:t>
            </a:r>
          </a:p>
          <a:p>
            <a:r>
              <a:rPr lang="it-IT" sz="3900" b="1" dirty="0"/>
              <a:t>the EU  and </a:t>
            </a:r>
            <a:r>
              <a:rPr lang="it-IT" sz="3900" b="1" dirty="0" err="1"/>
              <a:t>international</a:t>
            </a:r>
            <a:r>
              <a:rPr lang="it-IT" sz="3900" b="1" dirty="0"/>
              <a:t> institutions show?</a:t>
            </a:r>
          </a:p>
          <a:p>
            <a:endParaRPr lang="it-IT" dirty="0"/>
          </a:p>
          <a:p>
            <a:r>
              <a:rPr lang="it-IT" dirty="0" err="1"/>
              <a:t>Narrow</a:t>
            </a:r>
            <a:r>
              <a:rPr lang="it-IT" dirty="0"/>
              <a:t> or </a:t>
            </a:r>
            <a:r>
              <a:rPr lang="it-IT" dirty="0" err="1"/>
              <a:t>broaden</a:t>
            </a:r>
            <a:r>
              <a:rPr lang="it-IT" dirty="0"/>
              <a:t>?</a:t>
            </a:r>
          </a:p>
          <a:p>
            <a:r>
              <a:rPr lang="it-IT" dirty="0" err="1"/>
              <a:t>Rigid</a:t>
            </a:r>
            <a:r>
              <a:rPr lang="it-IT" dirty="0"/>
              <a:t> of flexible?</a:t>
            </a:r>
          </a:p>
          <a:p>
            <a:r>
              <a:rPr lang="it-IT" dirty="0"/>
              <a:t>Universal or </a:t>
            </a:r>
            <a:r>
              <a:rPr lang="it-IT" dirty="0" err="1"/>
              <a:t>plural</a:t>
            </a:r>
            <a:r>
              <a:rPr lang="it-IT" dirty="0"/>
              <a:t>?</a:t>
            </a:r>
          </a:p>
          <a:p>
            <a:r>
              <a:rPr lang="it-IT" dirty="0" err="1"/>
              <a:t>Binary</a:t>
            </a:r>
            <a:r>
              <a:rPr lang="it-IT" dirty="0"/>
              <a:t> or  open to </a:t>
            </a:r>
            <a:r>
              <a:rPr lang="it-IT" dirty="0" err="1"/>
              <a:t>different</a:t>
            </a:r>
            <a:r>
              <a:rPr lang="it-IT" dirty="0"/>
              <a:t> </a:t>
            </a:r>
            <a:r>
              <a:rPr lang="it-IT" dirty="0" err="1"/>
              <a:t>choices</a:t>
            </a:r>
            <a:r>
              <a:rPr lang="it-IT" dirty="0"/>
              <a:t>?</a:t>
            </a:r>
          </a:p>
          <a:p>
            <a:endParaRPr lang="it-IT" dirty="0"/>
          </a:p>
          <a:p>
            <a:pPr marL="0" indent="0">
              <a:buNone/>
            </a:pPr>
            <a:r>
              <a:rPr lang="it-IT" sz="5100" b="1" dirty="0">
                <a:highlight>
                  <a:srgbClr val="FFFF00"/>
                </a:highlight>
              </a:rPr>
              <a:t>The language </a:t>
            </a:r>
            <a:r>
              <a:rPr lang="it-IT" sz="5100" b="1" dirty="0" err="1">
                <a:highlight>
                  <a:srgbClr val="FFFF00"/>
                </a:highlight>
              </a:rPr>
              <a:t>they</a:t>
            </a:r>
            <a:r>
              <a:rPr lang="it-IT" sz="5100" b="1" dirty="0">
                <a:highlight>
                  <a:srgbClr val="FFFF00"/>
                </a:highlight>
              </a:rPr>
              <a:t> use </a:t>
            </a:r>
            <a:r>
              <a:rPr lang="it-IT" sz="5100" b="1" dirty="0" err="1">
                <a:highlight>
                  <a:srgbClr val="FFFF00"/>
                </a:highlight>
              </a:rPr>
              <a:t>is</a:t>
            </a:r>
            <a:r>
              <a:rPr lang="it-IT" sz="5100" b="1" dirty="0">
                <a:highlight>
                  <a:srgbClr val="FFFF00"/>
                </a:highlight>
              </a:rPr>
              <a:t> </a:t>
            </a:r>
            <a:r>
              <a:rPr lang="it-IT" sz="5100" b="1" dirty="0" err="1">
                <a:highlight>
                  <a:srgbClr val="FFFF00"/>
                </a:highlight>
              </a:rPr>
              <a:t>very</a:t>
            </a:r>
            <a:r>
              <a:rPr lang="it-IT" sz="5100" b="1" dirty="0">
                <a:highlight>
                  <a:srgbClr val="FFFF00"/>
                </a:highlight>
              </a:rPr>
              <a:t> </a:t>
            </a:r>
            <a:r>
              <a:rPr lang="it-IT" sz="5100" b="1" dirty="0" err="1">
                <a:highlight>
                  <a:srgbClr val="FFFF00"/>
                </a:highlight>
              </a:rPr>
              <a:t>important</a:t>
            </a:r>
            <a:r>
              <a:rPr lang="it-IT" sz="5100" b="1" dirty="0">
                <a:highlight>
                  <a:srgbClr val="FFFF00"/>
                </a:highlight>
              </a:rPr>
              <a:t>, </a:t>
            </a:r>
            <a:r>
              <a:rPr lang="it-IT" sz="5100" b="1" dirty="0" err="1">
                <a:highlight>
                  <a:srgbClr val="FFFF00"/>
                </a:highlight>
              </a:rPr>
              <a:t>but</a:t>
            </a:r>
            <a:r>
              <a:rPr lang="it-IT" sz="5100" b="1" dirty="0">
                <a:highlight>
                  <a:srgbClr val="FFFF00"/>
                </a:highlight>
              </a:rPr>
              <a:t> </a:t>
            </a:r>
            <a:r>
              <a:rPr lang="it-IT" sz="5100" b="1" dirty="0" err="1">
                <a:highlight>
                  <a:srgbClr val="FFFF00"/>
                </a:highlight>
              </a:rPr>
              <a:t>it</a:t>
            </a:r>
            <a:r>
              <a:rPr lang="it-IT" sz="5100" b="1" dirty="0">
                <a:highlight>
                  <a:srgbClr val="FFFF00"/>
                </a:highlight>
              </a:rPr>
              <a:t> </a:t>
            </a:r>
            <a:r>
              <a:rPr lang="it-IT" sz="5100" b="1" dirty="0" err="1">
                <a:highlight>
                  <a:srgbClr val="FFFF00"/>
                </a:highlight>
              </a:rPr>
              <a:t>reflect</a:t>
            </a:r>
            <a:r>
              <a:rPr lang="it-IT" sz="5100" b="1" dirty="0">
                <a:highlight>
                  <a:srgbClr val="FFFF00"/>
                </a:highlight>
              </a:rPr>
              <a:t> the historical time…</a:t>
            </a:r>
          </a:p>
        </p:txBody>
      </p:sp>
      <p:sp>
        <p:nvSpPr>
          <p:cNvPr id="3" name="Segnaposto numero diapositiva 2">
            <a:extLst>
              <a:ext uri="{FF2B5EF4-FFF2-40B4-BE49-F238E27FC236}">
                <a16:creationId xmlns:a16="http://schemas.microsoft.com/office/drawing/2014/main" id="{29B21EEA-817D-40E6-A788-26F34BE66AF0}"/>
              </a:ext>
            </a:extLst>
          </p:cNvPr>
          <p:cNvSpPr>
            <a:spLocks noGrp="1"/>
          </p:cNvSpPr>
          <p:nvPr>
            <p:ph type="sldNum" sz="quarter" idx="12"/>
          </p:nvPr>
        </p:nvSpPr>
        <p:spPr/>
        <p:txBody>
          <a:bodyPr>
            <a:normAutofit/>
          </a:bodyPr>
          <a:lstStyle/>
          <a:p>
            <a:pPr>
              <a:defRPr/>
            </a:pPr>
            <a:fld id="{4AD9B7B6-6495-4CF6-A8F3-D817A1E18523}" type="slidenum">
              <a:rPr lang="it-IT" smtClean="0"/>
              <a:pPr>
                <a:defRPr/>
              </a:pPr>
              <a:t>4</a:t>
            </a:fld>
            <a:endParaRPr lang="it-IT"/>
          </a:p>
        </p:txBody>
      </p:sp>
    </p:spTree>
    <p:extLst>
      <p:ext uri="{BB962C8B-B14F-4D97-AF65-F5344CB8AC3E}">
        <p14:creationId xmlns:p14="http://schemas.microsoft.com/office/powerpoint/2010/main" val="373725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8B28CE-8D47-439D-81D6-74876B9C481B}"/>
              </a:ext>
            </a:extLst>
          </p:cNvPr>
          <p:cNvSpPr>
            <a:spLocks noGrp="1"/>
          </p:cNvSpPr>
          <p:nvPr>
            <p:ph type="title"/>
          </p:nvPr>
        </p:nvSpPr>
        <p:spPr>
          <a:solidFill>
            <a:schemeClr val="accent4">
              <a:lumMod val="40000"/>
              <a:lumOff val="60000"/>
            </a:schemeClr>
          </a:solidFill>
        </p:spPr>
        <p:txBody>
          <a:bodyPr/>
          <a:lstStyle/>
          <a:p>
            <a:r>
              <a:rPr lang="it-IT" b="1" dirty="0">
                <a:solidFill>
                  <a:srgbClr val="FF0000"/>
                </a:solidFill>
              </a:rPr>
              <a:t>Back to </a:t>
            </a:r>
            <a:r>
              <a:rPr lang="it-IT" b="1" dirty="0" err="1">
                <a:solidFill>
                  <a:srgbClr val="FF0000"/>
                </a:solidFill>
              </a:rPr>
              <a:t>chronology</a:t>
            </a:r>
            <a:r>
              <a:rPr lang="it-IT" b="1" dirty="0">
                <a:solidFill>
                  <a:srgbClr val="FF0000"/>
                </a:solidFill>
              </a:rPr>
              <a:t> </a:t>
            </a:r>
          </a:p>
        </p:txBody>
      </p:sp>
      <p:sp>
        <p:nvSpPr>
          <p:cNvPr id="4" name="Segnaposto contenuto 3">
            <a:extLst>
              <a:ext uri="{FF2B5EF4-FFF2-40B4-BE49-F238E27FC236}">
                <a16:creationId xmlns:a16="http://schemas.microsoft.com/office/drawing/2014/main" id="{EE5BE281-B288-4486-BB74-B09EC9F1DBFD}"/>
              </a:ext>
            </a:extLst>
          </p:cNvPr>
          <p:cNvSpPr>
            <a:spLocks noGrp="1"/>
          </p:cNvSpPr>
          <p:nvPr>
            <p:ph idx="1"/>
          </p:nvPr>
        </p:nvSpPr>
        <p:spPr/>
        <p:txBody>
          <a:bodyPr>
            <a:normAutofit/>
          </a:bodyPr>
          <a:lstStyle/>
          <a:p>
            <a:r>
              <a:rPr lang="it-IT" sz="4400" dirty="0" err="1"/>
              <a:t>Again</a:t>
            </a:r>
            <a:r>
              <a:rPr lang="it-IT" sz="4400" dirty="0"/>
              <a:t>, </a:t>
            </a:r>
            <a:r>
              <a:rPr lang="it-IT" sz="4400" dirty="0" err="1"/>
              <a:t>chronology</a:t>
            </a:r>
            <a:r>
              <a:rPr lang="it-IT" sz="4400" dirty="0"/>
              <a:t> and an historical </a:t>
            </a:r>
            <a:r>
              <a:rPr lang="it-IT" sz="4400" dirty="0" err="1"/>
              <a:t>perspective</a:t>
            </a:r>
            <a:r>
              <a:rPr lang="it-IT" sz="4400" dirty="0"/>
              <a:t> are </a:t>
            </a:r>
            <a:r>
              <a:rPr lang="it-IT" sz="4400" dirty="0" err="1"/>
              <a:t>important</a:t>
            </a:r>
            <a:r>
              <a:rPr lang="it-IT" sz="4400" dirty="0"/>
              <a:t> standing points to </a:t>
            </a:r>
            <a:r>
              <a:rPr lang="it-IT" sz="4400" dirty="0" err="1"/>
              <a:t>understand</a:t>
            </a:r>
            <a:r>
              <a:rPr lang="it-IT" sz="4400" dirty="0"/>
              <a:t> </a:t>
            </a:r>
            <a:r>
              <a:rPr lang="it-IT" sz="4400" dirty="0" err="1">
                <a:highlight>
                  <a:srgbClr val="FFFF00"/>
                </a:highlight>
              </a:rPr>
              <a:t>where</a:t>
            </a:r>
            <a:r>
              <a:rPr lang="it-IT" sz="4400" dirty="0">
                <a:highlight>
                  <a:srgbClr val="FFFF00"/>
                </a:highlight>
              </a:rPr>
              <a:t> </a:t>
            </a:r>
            <a:r>
              <a:rPr lang="it-IT" sz="4400" dirty="0" err="1">
                <a:highlight>
                  <a:srgbClr val="FFFF00"/>
                </a:highlight>
              </a:rPr>
              <a:t>we</a:t>
            </a:r>
            <a:r>
              <a:rPr lang="it-IT" sz="4400" dirty="0">
                <a:highlight>
                  <a:srgbClr val="FFFF00"/>
                </a:highlight>
              </a:rPr>
              <a:t> are </a:t>
            </a:r>
            <a:r>
              <a:rPr lang="it-IT" sz="4400" dirty="0" err="1">
                <a:highlight>
                  <a:srgbClr val="FFFF00"/>
                </a:highlight>
              </a:rPr>
              <a:t>now</a:t>
            </a:r>
            <a:r>
              <a:rPr lang="it-IT" sz="4400" dirty="0"/>
              <a:t>, the progress </a:t>
            </a:r>
            <a:r>
              <a:rPr lang="it-IT" sz="4400" dirty="0" err="1"/>
              <a:t>we</a:t>
            </a:r>
            <a:r>
              <a:rPr lang="it-IT" sz="4400" dirty="0"/>
              <a:t> </a:t>
            </a:r>
            <a:r>
              <a:rPr lang="it-IT" sz="4400" dirty="0" err="1"/>
              <a:t>have</a:t>
            </a:r>
            <a:r>
              <a:rPr lang="it-IT" sz="4400" dirty="0"/>
              <a:t> made, </a:t>
            </a:r>
            <a:r>
              <a:rPr lang="it-IT" sz="4400" dirty="0" err="1"/>
              <a:t>despite</a:t>
            </a:r>
            <a:r>
              <a:rPr lang="it-IT" sz="4400" dirty="0"/>
              <a:t> a </a:t>
            </a:r>
            <a:r>
              <a:rPr lang="it-IT" sz="4400" dirty="0" err="1"/>
              <a:t>lot</a:t>
            </a:r>
            <a:r>
              <a:rPr lang="it-IT" sz="4400" dirty="0"/>
              <a:t> of </a:t>
            </a:r>
            <a:r>
              <a:rPr lang="it-IT" sz="4400" dirty="0" err="1"/>
              <a:t>obstacles</a:t>
            </a:r>
            <a:r>
              <a:rPr lang="it-IT" sz="4400" dirty="0"/>
              <a:t> </a:t>
            </a:r>
            <a:r>
              <a:rPr lang="it-IT" sz="4400" dirty="0" err="1"/>
              <a:t>along</a:t>
            </a:r>
            <a:r>
              <a:rPr lang="it-IT" sz="4400" dirty="0"/>
              <a:t> the path, and </a:t>
            </a:r>
            <a:r>
              <a:rPr lang="it-IT" sz="4400" dirty="0" err="1"/>
              <a:t>what</a:t>
            </a:r>
            <a:r>
              <a:rPr lang="it-IT" sz="4400" dirty="0"/>
              <a:t> </a:t>
            </a:r>
            <a:r>
              <a:rPr lang="it-IT" sz="4400" dirty="0" err="1"/>
              <a:t>is</a:t>
            </a:r>
            <a:r>
              <a:rPr lang="it-IT" sz="4400" dirty="0"/>
              <a:t> </a:t>
            </a:r>
            <a:r>
              <a:rPr lang="it-IT" sz="4400" dirty="0" err="1"/>
              <a:t>still</a:t>
            </a:r>
            <a:r>
              <a:rPr lang="it-IT" sz="4400" dirty="0"/>
              <a:t> to be </a:t>
            </a:r>
            <a:r>
              <a:rPr lang="it-IT" sz="4400" dirty="0" err="1"/>
              <a:t>achieved</a:t>
            </a:r>
            <a:r>
              <a:rPr lang="it-IT" sz="4400" dirty="0"/>
              <a:t> in </a:t>
            </a:r>
            <a:r>
              <a:rPr lang="it-IT" sz="4400" dirty="0" err="1"/>
              <a:t>term</a:t>
            </a:r>
            <a:r>
              <a:rPr lang="it-IT" sz="4400" dirty="0"/>
              <a:t> of </a:t>
            </a:r>
            <a:r>
              <a:rPr lang="it-IT" sz="4400" dirty="0" err="1"/>
              <a:t>real</a:t>
            </a:r>
            <a:r>
              <a:rPr lang="it-IT" sz="4400" dirty="0"/>
              <a:t> and </a:t>
            </a:r>
            <a:r>
              <a:rPr lang="it-IT" sz="4400" dirty="0" err="1"/>
              <a:t>effective</a:t>
            </a:r>
            <a:r>
              <a:rPr lang="it-IT" sz="4400" dirty="0"/>
              <a:t> «</a:t>
            </a:r>
            <a:r>
              <a:rPr lang="it-IT" sz="4400" dirty="0" err="1">
                <a:highlight>
                  <a:srgbClr val="FFFF00"/>
                </a:highlight>
              </a:rPr>
              <a:t>equality</a:t>
            </a:r>
            <a:r>
              <a:rPr lang="it-IT" sz="4400" dirty="0">
                <a:highlight>
                  <a:srgbClr val="FFFF00"/>
                </a:highlight>
              </a:rPr>
              <a:t> for </a:t>
            </a:r>
            <a:r>
              <a:rPr lang="it-IT" sz="4400" dirty="0" err="1">
                <a:highlight>
                  <a:srgbClr val="FFFF00"/>
                </a:highlight>
              </a:rPr>
              <a:t>all</a:t>
            </a:r>
            <a:r>
              <a:rPr lang="it-IT" sz="4400" dirty="0">
                <a:highlight>
                  <a:srgbClr val="FFFF00"/>
                </a:highlight>
              </a:rPr>
              <a:t>»</a:t>
            </a:r>
          </a:p>
          <a:p>
            <a:endParaRPr lang="it-IT" sz="4400" dirty="0">
              <a:highlight>
                <a:srgbClr val="FFFF00"/>
              </a:highlight>
            </a:endParaRPr>
          </a:p>
        </p:txBody>
      </p:sp>
      <p:sp>
        <p:nvSpPr>
          <p:cNvPr id="3" name="Segnaposto numero diapositiva 2">
            <a:extLst>
              <a:ext uri="{FF2B5EF4-FFF2-40B4-BE49-F238E27FC236}">
                <a16:creationId xmlns:a16="http://schemas.microsoft.com/office/drawing/2014/main" id="{16EFD982-A6EC-4454-BA8B-F9DC83358045}"/>
              </a:ext>
            </a:extLst>
          </p:cNvPr>
          <p:cNvSpPr>
            <a:spLocks noGrp="1"/>
          </p:cNvSpPr>
          <p:nvPr>
            <p:ph type="sldNum" sz="quarter" idx="12"/>
          </p:nvPr>
        </p:nvSpPr>
        <p:spPr/>
        <p:txBody>
          <a:bodyPr>
            <a:normAutofit/>
          </a:bodyPr>
          <a:lstStyle/>
          <a:p>
            <a:pPr>
              <a:defRPr/>
            </a:pPr>
            <a:fld id="{4AD9B7B6-6495-4CF6-A8F3-D817A1E18523}" type="slidenum">
              <a:rPr lang="it-IT" smtClean="0"/>
              <a:pPr>
                <a:defRPr/>
              </a:pPr>
              <a:t>5</a:t>
            </a:fld>
            <a:endParaRPr lang="it-IT"/>
          </a:p>
        </p:txBody>
      </p:sp>
    </p:spTree>
    <p:extLst>
      <p:ext uri="{BB962C8B-B14F-4D97-AF65-F5344CB8AC3E}">
        <p14:creationId xmlns:p14="http://schemas.microsoft.com/office/powerpoint/2010/main" val="253288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1703512" y="293948"/>
            <a:ext cx="8586536" cy="936104"/>
          </a:xfrm>
        </p:spPr>
        <p:txBody>
          <a:bodyPr>
            <a:noAutofit/>
          </a:bodyPr>
          <a:lstStyle/>
          <a:p>
            <a:pPr algn="ctr"/>
            <a:br>
              <a:rPr lang="it-IT" altLang="it-IT" sz="3600" b="1" dirty="0">
                <a:solidFill>
                  <a:srgbClr val="FF0000"/>
                </a:solidFill>
              </a:rPr>
            </a:br>
            <a:r>
              <a:rPr lang="it-IT" altLang="it-IT" sz="3600" b="1" dirty="0">
                <a:solidFill>
                  <a:srgbClr val="FF0000"/>
                </a:solidFill>
              </a:rPr>
              <a:t>1945</a:t>
            </a:r>
            <a:br>
              <a:rPr lang="it-IT" altLang="it-IT" sz="3600" b="1" dirty="0">
                <a:solidFill>
                  <a:srgbClr val="FF0000"/>
                </a:solidFill>
              </a:rPr>
            </a:br>
            <a:r>
              <a:rPr lang="it-IT" altLang="it-IT" sz="3600" b="1" dirty="0" err="1">
                <a:solidFill>
                  <a:srgbClr val="FF0000"/>
                </a:solidFill>
              </a:rPr>
              <a:t>United</a:t>
            </a:r>
            <a:r>
              <a:rPr lang="it-IT" altLang="it-IT" sz="3600" b="1" dirty="0">
                <a:solidFill>
                  <a:srgbClr val="FF0000"/>
                </a:solidFill>
              </a:rPr>
              <a:t> Nation Conference of San Francisco</a:t>
            </a:r>
            <a:br>
              <a:rPr lang="it-IT" altLang="it-IT" sz="3600" b="1" dirty="0">
                <a:solidFill>
                  <a:srgbClr val="FF0000"/>
                </a:solidFill>
              </a:rPr>
            </a:br>
            <a:endParaRPr lang="it-IT" altLang="it-IT" sz="3600" b="1" dirty="0">
              <a:solidFill>
                <a:srgbClr val="FF0000"/>
              </a:solidFill>
            </a:endParaRPr>
          </a:p>
        </p:txBody>
      </p:sp>
      <p:sp>
        <p:nvSpPr>
          <p:cNvPr id="16387" name="Segnaposto contenuto 2"/>
          <p:cNvSpPr>
            <a:spLocks noGrp="1"/>
          </p:cNvSpPr>
          <p:nvPr>
            <p:ph idx="1"/>
          </p:nvPr>
        </p:nvSpPr>
        <p:spPr>
          <a:xfrm>
            <a:off x="838200" y="1590098"/>
            <a:ext cx="10515600" cy="4351338"/>
          </a:xfrm>
        </p:spPr>
        <p:txBody>
          <a:bodyPr/>
          <a:lstStyle/>
          <a:p>
            <a:r>
              <a:rPr lang="it-IT" altLang="it-IT" sz="2400" dirty="0">
                <a:solidFill>
                  <a:srgbClr val="FF0000"/>
                </a:solidFill>
              </a:rPr>
              <a:t>the first recognition of </a:t>
            </a:r>
            <a:r>
              <a:rPr lang="it-IT" altLang="it-IT" sz="4800" b="1" dirty="0">
                <a:solidFill>
                  <a:schemeClr val="bg2">
                    <a:lumMod val="25000"/>
                  </a:schemeClr>
                </a:solidFill>
              </a:rPr>
              <a:t>SEX DISCRIMINATION </a:t>
            </a:r>
            <a:r>
              <a:rPr lang="it-IT" altLang="it-IT" sz="2400" dirty="0" err="1">
                <a:solidFill>
                  <a:srgbClr val="FF0000"/>
                </a:solidFill>
              </a:rPr>
              <a:t>as</a:t>
            </a:r>
            <a:r>
              <a:rPr lang="it-IT" altLang="it-IT" sz="2400" dirty="0">
                <a:solidFill>
                  <a:srgbClr val="FF0000"/>
                </a:solidFill>
              </a:rPr>
              <a:t> a </a:t>
            </a:r>
            <a:r>
              <a:rPr lang="it-IT" altLang="it-IT" sz="2400" dirty="0" err="1">
                <a:solidFill>
                  <a:srgbClr val="FF0000"/>
                </a:solidFill>
              </a:rPr>
              <a:t>main</a:t>
            </a:r>
            <a:r>
              <a:rPr lang="it-IT" altLang="it-IT" sz="2400" dirty="0">
                <a:solidFill>
                  <a:srgbClr val="FF0000"/>
                </a:solidFill>
              </a:rPr>
              <a:t> </a:t>
            </a:r>
            <a:r>
              <a:rPr lang="it-IT" altLang="it-IT" sz="2400" dirty="0" err="1">
                <a:solidFill>
                  <a:srgbClr val="FF0000"/>
                </a:solidFill>
              </a:rPr>
              <a:t>problem</a:t>
            </a:r>
            <a:endParaRPr lang="it-IT" altLang="it-IT" sz="2400" dirty="0">
              <a:solidFill>
                <a:srgbClr val="FF0000"/>
              </a:solidFill>
            </a:endParaRPr>
          </a:p>
          <a:p>
            <a:r>
              <a:rPr lang="en-US" altLang="it-IT" sz="2400" dirty="0"/>
              <a:t>The strategy  of the international institutions </a:t>
            </a:r>
            <a:r>
              <a:rPr lang="en-US" altLang="it-IT" sz="2400" dirty="0">
                <a:highlight>
                  <a:srgbClr val="FFFF00"/>
                </a:highlight>
              </a:rPr>
              <a:t>against discrimination</a:t>
            </a:r>
            <a:r>
              <a:rPr lang="en-US" altLang="it-IT" sz="2400" dirty="0"/>
              <a:t> started right after the </a:t>
            </a:r>
            <a:r>
              <a:rPr lang="en-US" altLang="it-IT" sz="2400" dirty="0" err="1"/>
              <a:t>IIWWar</a:t>
            </a:r>
            <a:r>
              <a:rPr lang="en-US" altLang="it-IT" sz="2400" dirty="0"/>
              <a:t>, </a:t>
            </a:r>
          </a:p>
          <a:p>
            <a:r>
              <a:rPr lang="en-US" altLang="it-IT" sz="2400" dirty="0"/>
              <a:t>In the </a:t>
            </a:r>
            <a:r>
              <a:rPr lang="en-US" altLang="it-IT" sz="2400" u="sng" dirty="0">
                <a:solidFill>
                  <a:srgbClr val="FF0000"/>
                </a:solidFill>
              </a:rPr>
              <a:t>DECLARATION </a:t>
            </a:r>
            <a:r>
              <a:rPr lang="en-US" altLang="it-IT" sz="2400" b="1" u="sng" dirty="0">
                <a:solidFill>
                  <a:srgbClr val="FF0000"/>
                </a:solidFill>
              </a:rPr>
              <a:t>of San Francisco</a:t>
            </a:r>
            <a:r>
              <a:rPr lang="en-US" altLang="it-IT" sz="2400" dirty="0"/>
              <a:t> (the milestone of the United Nations)in the art.1 is dedicated to the principle of </a:t>
            </a:r>
            <a:r>
              <a:rPr lang="en-US" altLang="it-IT" sz="2400" dirty="0">
                <a:highlight>
                  <a:srgbClr val="FFFF00"/>
                </a:highlight>
              </a:rPr>
              <a:t>“prohibition of sex discrimination” </a:t>
            </a:r>
            <a:r>
              <a:rPr lang="en-US" altLang="it-IT" sz="2400" dirty="0"/>
              <a:t>( now evolved into “respect for human rights </a:t>
            </a:r>
            <a:r>
              <a:rPr lang="en-US" altLang="it-IT" sz="2400" u="sng" dirty="0">
                <a:solidFill>
                  <a:srgbClr val="FF0000"/>
                </a:solidFill>
              </a:rPr>
              <a:t>without distinction</a:t>
            </a:r>
            <a:r>
              <a:rPr lang="en-US" altLang="it-IT" sz="2400" dirty="0"/>
              <a:t> of sex, race and religion” - although “</a:t>
            </a:r>
            <a:r>
              <a:rPr lang="en-US" altLang="it-IT" sz="2400" u="sng" dirty="0">
                <a:solidFill>
                  <a:srgbClr val="C00000"/>
                </a:solidFill>
              </a:rPr>
              <a:t>without discrimination</a:t>
            </a:r>
            <a:r>
              <a:rPr lang="en-US" altLang="it-IT" sz="2400" dirty="0"/>
              <a:t>” would have been better than “</a:t>
            </a:r>
            <a:r>
              <a:rPr lang="en-US" altLang="it-IT" sz="2400" dirty="0">
                <a:highlight>
                  <a:srgbClr val="FFFF00"/>
                </a:highlight>
              </a:rPr>
              <a:t>without distinction”….. </a:t>
            </a:r>
            <a:r>
              <a:rPr lang="en-US" altLang="it-IT" sz="2400" dirty="0"/>
              <a:t>but we were in the 1945…</a:t>
            </a:r>
          </a:p>
          <a:p>
            <a:pPr algn="r"/>
            <a:r>
              <a:rPr lang="en-US" altLang="it-IT" sz="2400" b="1" dirty="0">
                <a:solidFill>
                  <a:schemeClr val="accent6">
                    <a:lumMod val="50000"/>
                  </a:schemeClr>
                </a:solidFill>
              </a:rPr>
              <a:t>Always remember the timeline!!!!!</a:t>
            </a:r>
          </a:p>
          <a:p>
            <a:endParaRPr lang="en-US" altLang="it-IT" sz="2400" dirty="0"/>
          </a:p>
          <a:p>
            <a:endParaRPr lang="it-IT" altLang="it-IT"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72836" y="1030051"/>
            <a:ext cx="9961418" cy="580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443346" y="75944"/>
            <a:ext cx="10117152" cy="954107"/>
          </a:xfrm>
          <a:prstGeom prst="rect">
            <a:avLst/>
          </a:prstGeom>
          <a:noFill/>
        </p:spPr>
        <p:txBody>
          <a:bodyPr wrap="square" rtlCol="0">
            <a:spAutoFit/>
          </a:bodyPr>
          <a:lstStyle/>
          <a:p>
            <a:pPr algn="ctr"/>
            <a:r>
              <a:rPr lang="it-IT" sz="2800" b="1" dirty="0">
                <a:solidFill>
                  <a:srgbClr val="FF0000"/>
                </a:solidFill>
              </a:rPr>
              <a:t>The EU </a:t>
            </a:r>
            <a:r>
              <a:rPr lang="it-IT" sz="2800" b="1" dirty="0" err="1">
                <a:solidFill>
                  <a:srgbClr val="FF0000"/>
                </a:solidFill>
              </a:rPr>
              <a:t>has</a:t>
            </a:r>
            <a:r>
              <a:rPr lang="it-IT" sz="2800" b="1" dirty="0">
                <a:solidFill>
                  <a:srgbClr val="FF0000"/>
                </a:solidFill>
              </a:rPr>
              <a:t> </a:t>
            </a:r>
            <a:r>
              <a:rPr lang="it-IT" sz="2800" b="1" dirty="0" err="1">
                <a:solidFill>
                  <a:srgbClr val="FF0000"/>
                </a:solidFill>
              </a:rPr>
              <a:t>been</a:t>
            </a:r>
            <a:r>
              <a:rPr lang="it-IT" sz="2800" b="1" dirty="0">
                <a:solidFill>
                  <a:srgbClr val="FF0000"/>
                </a:solidFill>
              </a:rPr>
              <a:t> thinking </a:t>
            </a:r>
            <a:r>
              <a:rPr lang="it-IT" sz="2800" b="1" dirty="0" err="1">
                <a:solidFill>
                  <a:srgbClr val="FF0000"/>
                </a:solidFill>
              </a:rPr>
              <a:t>about</a:t>
            </a:r>
            <a:r>
              <a:rPr lang="it-IT" sz="2800" b="1" dirty="0">
                <a:solidFill>
                  <a:srgbClr val="FF0000"/>
                </a:solidFill>
              </a:rPr>
              <a:t> «</a:t>
            </a:r>
            <a:r>
              <a:rPr lang="it-IT" sz="2800" b="1" dirty="0" err="1">
                <a:solidFill>
                  <a:srgbClr val="FF0000"/>
                </a:solidFill>
              </a:rPr>
              <a:t>equality</a:t>
            </a:r>
            <a:r>
              <a:rPr lang="it-IT" sz="2800" b="1" dirty="0">
                <a:solidFill>
                  <a:srgbClr val="FF0000"/>
                </a:solidFill>
              </a:rPr>
              <a:t> (</a:t>
            </a:r>
            <a:r>
              <a:rPr lang="it-IT" sz="2800" b="1" dirty="0" err="1">
                <a:solidFill>
                  <a:srgbClr val="FF0000"/>
                </a:solidFill>
              </a:rPr>
              <a:t>intended</a:t>
            </a:r>
            <a:r>
              <a:rPr lang="it-IT" sz="2800" b="1" dirty="0">
                <a:solidFill>
                  <a:srgbClr val="FF0000"/>
                </a:solidFill>
              </a:rPr>
              <a:t> </a:t>
            </a:r>
            <a:r>
              <a:rPr lang="it-IT" sz="2800" b="1" dirty="0" err="1">
                <a:solidFill>
                  <a:srgbClr val="FF0000"/>
                </a:solidFill>
              </a:rPr>
              <a:t>as</a:t>
            </a:r>
            <a:r>
              <a:rPr lang="it-IT" sz="2800" b="1" dirty="0">
                <a:solidFill>
                  <a:srgbClr val="FF0000"/>
                </a:solidFill>
              </a:rPr>
              <a:t> </a:t>
            </a:r>
            <a:r>
              <a:rPr lang="it-IT" sz="2800" b="1" dirty="0" err="1">
                <a:solidFill>
                  <a:srgbClr val="FF0000"/>
                </a:solidFill>
              </a:rPr>
              <a:t>between</a:t>
            </a:r>
            <a:r>
              <a:rPr lang="it-IT" sz="2800" b="1" dirty="0">
                <a:solidFill>
                  <a:srgbClr val="FF0000"/>
                </a:solidFill>
              </a:rPr>
              <a:t> men and </a:t>
            </a:r>
            <a:r>
              <a:rPr lang="it-IT" sz="2800" b="1" dirty="0" err="1">
                <a:solidFill>
                  <a:srgbClr val="FF0000"/>
                </a:solidFill>
              </a:rPr>
              <a:t>women</a:t>
            </a:r>
            <a:r>
              <a:rPr lang="it-IT" sz="2800" b="1" dirty="0">
                <a:solidFill>
                  <a:srgbClr val="FF0000"/>
                </a:solidFill>
              </a:rPr>
              <a:t>)» </a:t>
            </a:r>
            <a:r>
              <a:rPr lang="it-IT" sz="2800" b="1" dirty="0" err="1">
                <a:solidFill>
                  <a:srgbClr val="FF0000"/>
                </a:solidFill>
              </a:rPr>
              <a:t>since</a:t>
            </a:r>
            <a:r>
              <a:rPr lang="it-IT" sz="2800" b="1" dirty="0">
                <a:solidFill>
                  <a:srgbClr val="FF0000"/>
                </a:solidFill>
              </a:rPr>
              <a:t> </a:t>
            </a:r>
            <a:r>
              <a:rPr lang="it-IT" sz="2800" b="1" dirty="0" err="1">
                <a:solidFill>
                  <a:srgbClr val="FF0000"/>
                </a:solidFill>
              </a:rPr>
              <a:t>its</a:t>
            </a:r>
            <a:r>
              <a:rPr lang="it-IT" sz="2800" b="1" dirty="0">
                <a:solidFill>
                  <a:srgbClr val="FF0000"/>
                </a:solidFill>
              </a:rPr>
              <a:t> beginning….</a:t>
            </a:r>
          </a:p>
        </p:txBody>
      </p:sp>
      <p:sp>
        <p:nvSpPr>
          <p:cNvPr id="3" name="CasellaDiTesto 2"/>
          <p:cNvSpPr txBox="1"/>
          <p:nvPr/>
        </p:nvSpPr>
        <p:spPr>
          <a:xfrm>
            <a:off x="7999649" y="4895665"/>
            <a:ext cx="1368152" cy="584775"/>
          </a:xfrm>
          <a:prstGeom prst="rect">
            <a:avLst/>
          </a:prstGeom>
          <a:noFill/>
        </p:spPr>
        <p:txBody>
          <a:bodyPr wrap="square" rtlCol="0">
            <a:spAutoFit/>
          </a:bodyPr>
          <a:lstStyle/>
          <a:p>
            <a:r>
              <a:rPr lang="it-IT" sz="1600" b="1" dirty="0">
                <a:solidFill>
                  <a:srgbClr val="FFFF00"/>
                </a:solidFill>
              </a:rPr>
              <a:t>STRATEGY 2030</a:t>
            </a:r>
          </a:p>
        </p:txBody>
      </p:sp>
    </p:spTree>
    <p:extLst>
      <p:ext uri="{BB962C8B-B14F-4D97-AF65-F5344CB8AC3E}">
        <p14:creationId xmlns:p14="http://schemas.microsoft.com/office/powerpoint/2010/main" val="744893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1524000" y="163488"/>
            <a:ext cx="8892480" cy="1436712"/>
          </a:xfrm>
        </p:spPr>
        <p:txBody>
          <a:bodyPr>
            <a:normAutofit/>
          </a:bodyPr>
          <a:lstStyle/>
          <a:p>
            <a:pPr algn="ctr"/>
            <a:br>
              <a:rPr lang="it-IT" altLang="it-IT" sz="3200" b="1" dirty="0">
                <a:solidFill>
                  <a:srgbClr val="FF0000"/>
                </a:solidFill>
              </a:rPr>
            </a:br>
            <a:r>
              <a:rPr lang="it-IT" altLang="it-IT" sz="3200" b="1" dirty="0">
                <a:solidFill>
                  <a:srgbClr val="FF0000"/>
                </a:solidFill>
              </a:rPr>
              <a:t>1957</a:t>
            </a:r>
            <a:br>
              <a:rPr lang="it-IT" altLang="it-IT" sz="3200" b="1" dirty="0">
                <a:solidFill>
                  <a:srgbClr val="FF0000"/>
                </a:solidFill>
              </a:rPr>
            </a:br>
            <a:r>
              <a:rPr lang="it-IT" altLang="it-IT" sz="2700" b="1" dirty="0">
                <a:solidFill>
                  <a:srgbClr val="FF0000"/>
                </a:solidFill>
                <a:highlight>
                  <a:srgbClr val="FFFF00"/>
                </a:highlight>
              </a:rPr>
              <a:t>CONCERN</a:t>
            </a:r>
            <a:r>
              <a:rPr lang="it-IT" altLang="it-IT" sz="2700" b="1" dirty="0">
                <a:solidFill>
                  <a:srgbClr val="FF0000"/>
                </a:solidFill>
              </a:rPr>
              <a:t> ON GENDER PAY GAP/</a:t>
            </a:r>
            <a:r>
              <a:rPr lang="it-IT" altLang="it-IT" sz="2700" b="1" dirty="0" err="1">
                <a:solidFill>
                  <a:srgbClr val="FF0000"/>
                </a:solidFill>
              </a:rPr>
              <a:t>equal</a:t>
            </a:r>
            <a:r>
              <a:rPr lang="it-IT" altLang="it-IT" sz="2700" b="1" dirty="0">
                <a:solidFill>
                  <a:srgbClr val="FF0000"/>
                </a:solidFill>
              </a:rPr>
              <a:t> ACCESS TO JOB market</a:t>
            </a:r>
          </a:p>
        </p:txBody>
      </p:sp>
      <p:sp>
        <p:nvSpPr>
          <p:cNvPr id="13315" name="Segnaposto contenuto 2"/>
          <p:cNvSpPr>
            <a:spLocks noGrp="1"/>
          </p:cNvSpPr>
          <p:nvPr>
            <p:ph idx="1"/>
          </p:nvPr>
        </p:nvSpPr>
        <p:spPr/>
        <p:txBody>
          <a:bodyPr>
            <a:normAutofit fontScale="85000" lnSpcReduction="20000"/>
          </a:bodyPr>
          <a:lstStyle/>
          <a:p>
            <a:r>
              <a:rPr lang="en-US" altLang="it-IT" b="1" dirty="0">
                <a:solidFill>
                  <a:srgbClr val="FF0000"/>
                </a:solidFill>
              </a:rPr>
              <a:t>Treaty of Rome in 1957:</a:t>
            </a:r>
            <a:r>
              <a:rPr lang="en-US" altLang="it-IT" dirty="0"/>
              <a:t> the first concern of the EEC (European Economic Community) regarding the problem of equality between men and women was about “</a:t>
            </a:r>
            <a:r>
              <a:rPr lang="en-US" altLang="it-IT" sz="4300" dirty="0">
                <a:highlight>
                  <a:srgbClr val="FFFF00"/>
                </a:highlight>
              </a:rPr>
              <a:t>equal pay for equal work</a:t>
            </a:r>
            <a:r>
              <a:rPr lang="en-US" altLang="it-IT" dirty="0"/>
              <a:t>”, i.e. specific attention to the </a:t>
            </a:r>
            <a:r>
              <a:rPr lang="en-US" altLang="it-IT" dirty="0">
                <a:highlight>
                  <a:srgbClr val="FFFF00"/>
                </a:highlight>
              </a:rPr>
              <a:t>economic</a:t>
            </a:r>
            <a:r>
              <a:rPr lang="en-US" altLang="it-IT" dirty="0"/>
              <a:t> aspect of the problem. </a:t>
            </a:r>
          </a:p>
          <a:p>
            <a:pPr marL="0" indent="0">
              <a:buNone/>
            </a:pPr>
            <a:endParaRPr lang="en-US" altLang="it-IT" dirty="0"/>
          </a:p>
          <a:p>
            <a:r>
              <a:rPr lang="en-US" altLang="it-IT" dirty="0"/>
              <a:t>But this is only one of the various types of discrimination among sexes that the society faced fifty years ago and is still facing nowadays…. </a:t>
            </a:r>
          </a:p>
          <a:p>
            <a:r>
              <a:rPr lang="en-US" altLang="it-IT" b="1" dirty="0">
                <a:solidFill>
                  <a:srgbClr val="C00000"/>
                </a:solidFill>
              </a:rPr>
              <a:t>The persisting discrimination in wages and in access to job and career opportunities </a:t>
            </a:r>
            <a:r>
              <a:rPr lang="en-US" altLang="it-IT" b="1" u="sng" dirty="0">
                <a:solidFill>
                  <a:srgbClr val="C00000"/>
                </a:solidFill>
              </a:rPr>
              <a:t>for the mere reason of sex </a:t>
            </a:r>
            <a:r>
              <a:rPr lang="en-US" altLang="it-IT" b="1" dirty="0">
                <a:solidFill>
                  <a:srgbClr val="C00000"/>
                </a:solidFill>
              </a:rPr>
              <a:t>is still affecting women today, increasing their risk of poverty.</a:t>
            </a:r>
          </a:p>
          <a:p>
            <a:r>
              <a:rPr lang="en-US" altLang="it-IT" b="1" dirty="0">
                <a:solidFill>
                  <a:srgbClr val="C00000"/>
                </a:solidFill>
                <a:highlight>
                  <a:srgbClr val="FFFF00"/>
                </a:highlight>
              </a:rPr>
              <a:t>What we can observe now in 2022 is that, insisting on this has not  produced great results so far…. </a:t>
            </a:r>
            <a:r>
              <a:rPr lang="en-US" altLang="it-IT" dirty="0">
                <a:highlight>
                  <a:srgbClr val="FFFF00"/>
                </a:highlight>
              </a:rPr>
              <a:t>Maybe because discrimination it is not a mere economic problem….</a:t>
            </a:r>
          </a:p>
          <a:p>
            <a:endParaRPr lang="en-US" altLang="it-IT" dirty="0"/>
          </a:p>
          <a:p>
            <a:endParaRPr lang="it-IT" alt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2136648" y="228600"/>
            <a:ext cx="8153400" cy="1112168"/>
          </a:xfrm>
        </p:spPr>
        <p:txBody>
          <a:bodyPr>
            <a:normAutofit fontScale="90000"/>
          </a:bodyPr>
          <a:lstStyle/>
          <a:p>
            <a:r>
              <a:rPr lang="it-IT" altLang="it-IT" b="1" dirty="0">
                <a:solidFill>
                  <a:srgbClr val="C00000"/>
                </a:solidFill>
              </a:rPr>
              <a:t>From Rome 1957 to Maastricht1992</a:t>
            </a:r>
          </a:p>
        </p:txBody>
      </p:sp>
      <p:sp>
        <p:nvSpPr>
          <p:cNvPr id="17411" name="Segnaposto contenuto 2"/>
          <p:cNvSpPr>
            <a:spLocks noGrp="1"/>
          </p:cNvSpPr>
          <p:nvPr>
            <p:ph idx="1"/>
          </p:nvPr>
        </p:nvSpPr>
        <p:spPr>
          <a:xfrm>
            <a:off x="771398" y="1533525"/>
            <a:ext cx="10883900" cy="4351338"/>
          </a:xfrm>
        </p:spPr>
        <p:txBody>
          <a:bodyPr>
            <a:normAutofit fontScale="85000" lnSpcReduction="20000"/>
          </a:bodyPr>
          <a:lstStyle/>
          <a:p>
            <a:r>
              <a:rPr lang="en-US" altLang="it-IT" sz="2400" dirty="0"/>
              <a:t>The Member States of the EU consider  the issue of the equality policies in art. 119 (now 141) of the</a:t>
            </a:r>
            <a:r>
              <a:rPr lang="en-US" altLang="it-IT" sz="2400" dirty="0">
                <a:highlight>
                  <a:srgbClr val="FFFF00"/>
                </a:highlight>
              </a:rPr>
              <a:t> 1957 </a:t>
            </a:r>
            <a:r>
              <a:rPr lang="en-US" altLang="it-IT" sz="2400" b="1" dirty="0">
                <a:solidFill>
                  <a:srgbClr val="FF0000"/>
                </a:solidFill>
              </a:rPr>
              <a:t>Treaty of Rome </a:t>
            </a:r>
            <a:r>
              <a:rPr lang="en-US" altLang="it-IT" sz="2400" dirty="0"/>
              <a:t>recommending </a:t>
            </a:r>
            <a:r>
              <a:rPr lang="en-US" altLang="it-IT" sz="2400" dirty="0">
                <a:highlight>
                  <a:srgbClr val="FFFF00"/>
                </a:highlight>
              </a:rPr>
              <a:t>equal pay for men and women</a:t>
            </a:r>
            <a:r>
              <a:rPr lang="en-US" altLang="it-IT" sz="2400" dirty="0"/>
              <a:t>. </a:t>
            </a:r>
          </a:p>
          <a:p>
            <a:pPr algn="ctr"/>
            <a:r>
              <a:rPr lang="en-US" altLang="it-IT" sz="4400" b="1" dirty="0">
                <a:solidFill>
                  <a:srgbClr val="C00000"/>
                </a:solidFill>
              </a:rPr>
              <a:t>BUT HOW??????</a:t>
            </a:r>
          </a:p>
          <a:p>
            <a:pPr marL="0" indent="0">
              <a:buNone/>
            </a:pPr>
            <a:endParaRPr lang="en-US" altLang="it-IT" sz="2400" b="1" dirty="0"/>
          </a:p>
          <a:p>
            <a:r>
              <a:rPr lang="en-US" altLang="it-IT" sz="2400" b="1" dirty="0"/>
              <a:t>We have to wait until </a:t>
            </a:r>
            <a:r>
              <a:rPr lang="en-US" altLang="it-IT" sz="2400" b="1" dirty="0">
                <a:highlight>
                  <a:srgbClr val="FFFF00"/>
                </a:highlight>
              </a:rPr>
              <a:t>1992</a:t>
            </a:r>
            <a:r>
              <a:rPr lang="en-US" altLang="it-IT" sz="2400" b="1" dirty="0"/>
              <a:t> to have an official  indication of a tool to use  to try to reach equality: the </a:t>
            </a:r>
            <a:r>
              <a:rPr lang="en-US" altLang="it-IT" sz="4300" b="1" dirty="0">
                <a:solidFill>
                  <a:srgbClr val="C00000"/>
                </a:solidFill>
                <a:highlight>
                  <a:srgbClr val="FFFF00"/>
                </a:highlight>
              </a:rPr>
              <a:t>affirmative ACTIONS (</a:t>
            </a:r>
            <a:r>
              <a:rPr lang="it-IT" altLang="it-IT" sz="2600" dirty="0" err="1">
                <a:highlight>
                  <a:srgbClr val="FFFF00"/>
                </a:highlight>
              </a:rPr>
              <a:t>recommending</a:t>
            </a:r>
            <a:r>
              <a:rPr lang="it-IT" altLang="it-IT" sz="2600" dirty="0">
                <a:highlight>
                  <a:srgbClr val="FFFF00"/>
                </a:highlight>
              </a:rPr>
              <a:t> t</a:t>
            </a:r>
            <a:r>
              <a:rPr lang="it-IT" sz="2600" dirty="0">
                <a:highlight>
                  <a:srgbClr val="FFFF00"/>
                </a:highlight>
              </a:rPr>
              <a:t>o </a:t>
            </a:r>
            <a:r>
              <a:rPr lang="it-IT" dirty="0">
                <a:highlight>
                  <a:srgbClr val="FFFF00"/>
                </a:highlight>
              </a:rPr>
              <a:t>take </a:t>
            </a:r>
            <a:r>
              <a:rPr lang="en-US" dirty="0">
                <a:highlight>
                  <a:srgbClr val="FFFF00"/>
                </a:highlight>
              </a:rPr>
              <a:t>gender into account in establishing the criteria for employment, promotions, and participation in decision-making institutions (and favoring, in cases of equal merit, a woman over a man</a:t>
            </a:r>
            <a:r>
              <a:rPr lang="en-US" altLang="it-IT" sz="4300" b="1" dirty="0">
                <a:solidFill>
                  <a:srgbClr val="C00000"/>
                </a:solidFill>
                <a:highlight>
                  <a:srgbClr val="FFFF00"/>
                </a:highlight>
              </a:rPr>
              <a:t>)</a:t>
            </a:r>
          </a:p>
          <a:p>
            <a:pPr marL="0" indent="0">
              <a:buNone/>
            </a:pPr>
            <a:r>
              <a:rPr lang="en-US" altLang="it-IT" sz="2400" b="1" dirty="0"/>
              <a:t>(which is not a perfect tool anyway… a lot of opposition because they can be seen as “discriminations against men”… or just because the hidden meaning is that </a:t>
            </a:r>
            <a:r>
              <a:rPr lang="en-US" altLang="it-IT" sz="2400" b="1" dirty="0">
                <a:highlight>
                  <a:srgbClr val="00FFFF"/>
                </a:highlight>
              </a:rPr>
              <a:t>women are lacking something, they need special help to be equal to men…</a:t>
            </a:r>
            <a:r>
              <a:rPr lang="en-US" altLang="it-IT" sz="2400" b="1" dirty="0"/>
              <a:t> )</a:t>
            </a:r>
          </a:p>
          <a:p>
            <a:r>
              <a:rPr lang="en-US" altLang="it-IT" sz="2400" dirty="0"/>
              <a:t>Anyway, with the </a:t>
            </a:r>
            <a:r>
              <a:rPr lang="en-US" altLang="it-IT" sz="2400" b="1" dirty="0">
                <a:solidFill>
                  <a:srgbClr val="FF0000"/>
                </a:solidFill>
              </a:rPr>
              <a:t>Maastricht Treaty</a:t>
            </a:r>
            <a:r>
              <a:rPr lang="en-US" altLang="it-IT" sz="2400" dirty="0">
                <a:solidFill>
                  <a:srgbClr val="FF0000"/>
                </a:solidFill>
              </a:rPr>
              <a:t> </a:t>
            </a:r>
            <a:r>
              <a:rPr lang="en-US" altLang="it-IT" sz="2400" dirty="0"/>
              <a:t>in 1992 we see a development of the  </a:t>
            </a:r>
            <a:r>
              <a:rPr lang="en-US" altLang="it-IT" sz="2400" b="1" dirty="0"/>
              <a:t>SOCIAL POLICIES’ FRAME  </a:t>
            </a:r>
            <a:r>
              <a:rPr lang="en-US" altLang="it-IT" sz="2400" dirty="0">
                <a:solidFill>
                  <a:srgbClr val="FF0000"/>
                </a:solidFill>
              </a:rPr>
              <a:t>(not just words but instruments, policies, tools to foster equality and a special consideration for SOCIETY, for the people, not just for the economic aspects)</a:t>
            </a:r>
          </a:p>
          <a:p>
            <a:endParaRPr lang="en-US" altLang="it-IT" sz="2400" b="1" dirty="0">
              <a:solidFill>
                <a:srgbClr val="FF0000"/>
              </a:solidFill>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295</TotalTime>
  <Words>2057</Words>
  <Application>Microsoft Office PowerPoint</Application>
  <PresentationFormat>Widescreen</PresentationFormat>
  <Paragraphs>130</Paragraphs>
  <Slides>23</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Arial</vt:lpstr>
      <vt:lpstr>Calibri</vt:lpstr>
      <vt:lpstr>Calibri Light</vt:lpstr>
      <vt:lpstr>Times New Roman</vt:lpstr>
      <vt:lpstr>Wingdings</vt:lpstr>
      <vt:lpstr>Tema di Office</vt:lpstr>
      <vt:lpstr>International organisms and EU institutions: interpreting gender equality  part 1</vt:lpstr>
      <vt:lpstr> more or less until 1970’s: PROBLEM OF CITIZENSHIP FOR WOMEN</vt:lpstr>
      <vt:lpstr> the problem still persist, not only for women… </vt:lpstr>
      <vt:lpstr>Eu gender equality margins and borders </vt:lpstr>
      <vt:lpstr>Back to chronology </vt:lpstr>
      <vt:lpstr> 1945 United Nation Conference of San Francisco </vt:lpstr>
      <vt:lpstr>Presentazione standard di PowerPoint</vt:lpstr>
      <vt:lpstr> 1957 CONCERN ON GENDER PAY GAP/equal ACCESS TO JOB market</vt:lpstr>
      <vt:lpstr>From Rome 1957 to Maastricht1992</vt:lpstr>
      <vt:lpstr>1979 CEDAW:  Against violence and discrimination against women </vt:lpstr>
      <vt:lpstr> CEDAW: the International and Super-national framework:</vt:lpstr>
      <vt:lpstr>Presentazione standard di PowerPoint</vt:lpstr>
      <vt:lpstr>CEDAW: The possibility of reservations</vt:lpstr>
      <vt:lpstr>Presentazione standard di PowerPoint</vt:lpstr>
      <vt:lpstr>A different type of tool Bottom-up approach: Civil society and NGOs – the shadow reports</vt:lpstr>
      <vt:lpstr>From Maastricht to Amsterdam (1992-1997): definition of GENDER MAINSTRAMING</vt:lpstr>
      <vt:lpstr>UN Women Conference Bejing, 1995</vt:lpstr>
      <vt:lpstr>Bejijng approach: Positive actions are not enough</vt:lpstr>
      <vt:lpstr>Bejing women conference, 1995</vt:lpstr>
      <vt:lpstr>Mainstreaming as a key word</vt:lpstr>
      <vt:lpstr>Charter of Rome 1996: mainstreaming as the essence of eu citizenship….</vt:lpstr>
      <vt:lpstr>1998: IULA on women in politics</vt:lpstr>
      <vt:lpstr> so what are the tools in the hands of the Eu and international institutions?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organisms and EU institutions: interpreting gender equality</dc:title>
  <dc:creator>Utente</dc:creator>
  <cp:lastModifiedBy>Lorenza Perini</cp:lastModifiedBy>
  <cp:revision>12</cp:revision>
  <dcterms:created xsi:type="dcterms:W3CDTF">2022-03-15T11:26:16Z</dcterms:created>
  <dcterms:modified xsi:type="dcterms:W3CDTF">2022-03-21T10:00:20Z</dcterms:modified>
</cp:coreProperties>
</file>