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08" r:id="rId1"/>
  </p:sldMasterIdLst>
  <p:notesMasterIdLst>
    <p:notesMasterId r:id="rId21"/>
  </p:notesMasterIdLst>
  <p:sldIdLst>
    <p:sldId id="256" r:id="rId2"/>
    <p:sldId id="307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306" r:id="rId14"/>
    <p:sldId id="282" r:id="rId15"/>
    <p:sldId id="281" r:id="rId16"/>
    <p:sldId id="283" r:id="rId17"/>
    <p:sldId id="284" r:id="rId18"/>
    <p:sldId id="285" r:id="rId19"/>
    <p:sldId id="30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92993"/>
  </p:normalViewPr>
  <p:slideViewPr>
    <p:cSldViewPr snapToGrid="0" snapToObjects="1">
      <p:cViewPr varScale="1">
        <p:scale>
          <a:sx n="119" d="100"/>
          <a:sy n="119" d="100"/>
        </p:scale>
        <p:origin x="7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araburlina/Desktop/GVC/export-ti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araburlina/Desktop/GVC/export-ti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araburlina/Desktop/GVC/R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araburlina/Desktop/GVC/RC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araburlina/Desktop/GVC/R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araburlina/Desktop/GVC/R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Foglio1!$R$14</c:f>
              <c:strCache>
                <c:ptCount val="1"/>
                <c:pt idx="0">
                  <c:v>Import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Foglio1!$S$13:$AC$13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Foglio1!$S$14:$AC$14</c:f>
              <c:numCache>
                <c:formatCode>General</c:formatCode>
                <c:ptCount val="11"/>
                <c:pt idx="0">
                  <c:v>21711.625</c:v>
                </c:pt>
                <c:pt idx="1">
                  <c:v>24466.077000000001</c:v>
                </c:pt>
                <c:pt idx="2">
                  <c:v>27499.278999999999</c:v>
                </c:pt>
                <c:pt idx="3">
                  <c:v>28618.957999999999</c:v>
                </c:pt>
                <c:pt idx="4">
                  <c:v>23812.268</c:v>
                </c:pt>
                <c:pt idx="5">
                  <c:v>26695.5</c:v>
                </c:pt>
                <c:pt idx="6">
                  <c:v>31050.335999999999</c:v>
                </c:pt>
                <c:pt idx="7">
                  <c:v>25731.201000000001</c:v>
                </c:pt>
                <c:pt idx="8">
                  <c:v>26294.137999999999</c:v>
                </c:pt>
                <c:pt idx="9">
                  <c:v>28153.78</c:v>
                </c:pt>
                <c:pt idx="10">
                  <c:v>24768.935000000001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2-BF49-A4C2-38942E080393}"/>
            </c:ext>
          </c:extLst>
        </c:ser>
        <c:ser>
          <c:idx val="1"/>
          <c:order val="1"/>
          <c:tx>
            <c:strRef>
              <c:f>Foglio1!$R$15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Foglio1!$S$13:$AC$13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Foglio1!$S$15:$AC$15</c:f>
              <c:numCache>
                <c:formatCode>General</c:formatCode>
                <c:ptCount val="11"/>
                <c:pt idx="0">
                  <c:v>42553.409999999996</c:v>
                </c:pt>
                <c:pt idx="1">
                  <c:v>45019.65</c:v>
                </c:pt>
                <c:pt idx="2">
                  <c:v>49643</c:v>
                </c:pt>
                <c:pt idx="3">
                  <c:v>51473.39</c:v>
                </c:pt>
                <c:pt idx="4">
                  <c:v>39756.699999999997</c:v>
                </c:pt>
                <c:pt idx="5">
                  <c:v>41889.57</c:v>
                </c:pt>
                <c:pt idx="6">
                  <c:v>48411.31</c:v>
                </c:pt>
                <c:pt idx="7">
                  <c:v>44961.9</c:v>
                </c:pt>
                <c:pt idx="8">
                  <c:v>47596.59</c:v>
                </c:pt>
                <c:pt idx="9">
                  <c:v>49851.59</c:v>
                </c:pt>
                <c:pt idx="10">
                  <c:v>42249.04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2-BF49-A4C2-38942E080393}"/>
            </c:ext>
          </c:extLst>
        </c:ser>
        <c:ser>
          <c:idx val="2"/>
          <c:order val="2"/>
          <c:tx>
            <c:strRef>
              <c:f>Foglio1!$R$16</c:f>
              <c:strCache>
                <c:ptCount val="1"/>
                <c:pt idx="0">
                  <c:v>Imported VA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Foglio1!$S$13:$AC$13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Foglio1!$S$16:$AC$16</c:f>
              <c:numCache>
                <c:formatCode>General</c:formatCode>
                <c:ptCount val="11"/>
                <c:pt idx="0">
                  <c:v>36865.620000000003</c:v>
                </c:pt>
                <c:pt idx="1">
                  <c:v>39670.35</c:v>
                </c:pt>
                <c:pt idx="2">
                  <c:v>45080.04</c:v>
                </c:pt>
                <c:pt idx="3">
                  <c:v>47936.94</c:v>
                </c:pt>
                <c:pt idx="4">
                  <c:v>35873.51</c:v>
                </c:pt>
                <c:pt idx="5">
                  <c:v>38718.080000000002</c:v>
                </c:pt>
                <c:pt idx="6">
                  <c:v>45741.19</c:v>
                </c:pt>
                <c:pt idx="7">
                  <c:v>41056.29</c:v>
                </c:pt>
                <c:pt idx="8">
                  <c:v>43581.79</c:v>
                </c:pt>
                <c:pt idx="9">
                  <c:v>44588.42</c:v>
                </c:pt>
                <c:pt idx="10">
                  <c:v>35696.449999999997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72-BF49-A4C2-38942E080393}"/>
            </c:ext>
          </c:extLst>
        </c:ser>
        <c:ser>
          <c:idx val="3"/>
          <c:order val="3"/>
          <c:tx>
            <c:strRef>
              <c:f>Foglio1!$R$17</c:f>
              <c:strCache>
                <c:ptCount val="1"/>
                <c:pt idx="0">
                  <c:v>Exported VA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Foglio1!$S$13:$AC$13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Foglio1!$S$17:$AC$17</c:f>
              <c:numCache>
                <c:formatCode>General</c:formatCode>
                <c:ptCount val="11"/>
                <c:pt idx="0">
                  <c:v>64803.32</c:v>
                </c:pt>
                <c:pt idx="1">
                  <c:v>69782.53</c:v>
                </c:pt>
                <c:pt idx="2">
                  <c:v>66369.820000000007</c:v>
                </c:pt>
                <c:pt idx="3">
                  <c:v>61145.21</c:v>
                </c:pt>
                <c:pt idx="4">
                  <c:v>70154.509999999995</c:v>
                </c:pt>
                <c:pt idx="5">
                  <c:v>58419.38</c:v>
                </c:pt>
                <c:pt idx="6">
                  <c:v>54860.46</c:v>
                </c:pt>
                <c:pt idx="7">
                  <c:v>75502.17</c:v>
                </c:pt>
                <c:pt idx="8">
                  <c:v>70345.259999999995</c:v>
                </c:pt>
                <c:pt idx="9">
                  <c:v>61519.14</c:v>
                </c:pt>
                <c:pt idx="10">
                  <c:v>57764.49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72-BF49-A4C2-38942E08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567632"/>
        <c:axId val="1178569312"/>
      </c:barChart>
      <c:catAx>
        <c:axId val="11785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8569312"/>
        <c:crosses val="autoZero"/>
        <c:auto val="1"/>
        <c:lblAlgn val="ctr"/>
        <c:lblOffset val="100"/>
        <c:noMultiLvlLbl val="0"/>
      </c:catAx>
      <c:valAx>
        <c:axId val="11785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85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Wood!$AB$119</c:f>
              <c:strCache>
                <c:ptCount val="1"/>
                <c:pt idx="0">
                  <c:v>Import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Wood!$AC$118:$AM$118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Wood!$AC$119:$AM$119</c:f>
              <c:numCache>
                <c:formatCode>General</c:formatCode>
                <c:ptCount val="11"/>
                <c:pt idx="0">
                  <c:v>13561.415000000001</c:v>
                </c:pt>
                <c:pt idx="1">
                  <c:v>14930.055</c:v>
                </c:pt>
                <c:pt idx="2">
                  <c:v>16475.668000000001</c:v>
                </c:pt>
                <c:pt idx="3">
                  <c:v>16112.675999999999</c:v>
                </c:pt>
                <c:pt idx="4">
                  <c:v>12415.226000000001</c:v>
                </c:pt>
                <c:pt idx="5">
                  <c:v>14746.726000000001</c:v>
                </c:pt>
                <c:pt idx="6">
                  <c:v>15873.894</c:v>
                </c:pt>
                <c:pt idx="7">
                  <c:v>13349.377</c:v>
                </c:pt>
                <c:pt idx="8">
                  <c:v>13870.126</c:v>
                </c:pt>
                <c:pt idx="9">
                  <c:v>14296.873</c:v>
                </c:pt>
                <c:pt idx="10">
                  <c:v>12425.869000000001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5-5F4F-A537-9DC530831977}"/>
            </c:ext>
          </c:extLst>
        </c:ser>
        <c:ser>
          <c:idx val="1"/>
          <c:order val="1"/>
          <c:tx>
            <c:strRef>
              <c:f>Wood!$AB$120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Wood!$AC$118:$AM$118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Wood!$AC$120:$AM$120</c:f>
              <c:numCache>
                <c:formatCode>General</c:formatCode>
                <c:ptCount val="11"/>
                <c:pt idx="0">
                  <c:v>9749.5879999999997</c:v>
                </c:pt>
                <c:pt idx="1">
                  <c:v>10404.218000000001</c:v>
                </c:pt>
                <c:pt idx="2">
                  <c:v>11845.189</c:v>
                </c:pt>
                <c:pt idx="3">
                  <c:v>12560.156999999999</c:v>
                </c:pt>
                <c:pt idx="4">
                  <c:v>10104.056</c:v>
                </c:pt>
                <c:pt idx="5">
                  <c:v>11205.422</c:v>
                </c:pt>
                <c:pt idx="6">
                  <c:v>12365.522000000001</c:v>
                </c:pt>
                <c:pt idx="7">
                  <c:v>11495.349</c:v>
                </c:pt>
                <c:pt idx="8">
                  <c:v>11946.642</c:v>
                </c:pt>
                <c:pt idx="9">
                  <c:v>12330.808000000001</c:v>
                </c:pt>
                <c:pt idx="10">
                  <c:v>10515.896000000001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5-5F4F-A537-9DC530831977}"/>
            </c:ext>
          </c:extLst>
        </c:ser>
        <c:ser>
          <c:idx val="2"/>
          <c:order val="2"/>
          <c:tx>
            <c:strRef>
              <c:f>Wood!$AB$121</c:f>
              <c:strCache>
                <c:ptCount val="1"/>
                <c:pt idx="0">
                  <c:v>Imported VA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Wood!$AC$118:$AM$118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Wood!$AC$121:$AM$121</c:f>
              <c:numCache>
                <c:formatCode>General</c:formatCode>
                <c:ptCount val="11"/>
                <c:pt idx="0">
                  <c:v>14287.609999999999</c:v>
                </c:pt>
                <c:pt idx="1">
                  <c:v>15419.429999999998</c:v>
                </c:pt>
                <c:pt idx="2">
                  <c:v>18092.370000000003</c:v>
                </c:pt>
                <c:pt idx="3">
                  <c:v>20739.16</c:v>
                </c:pt>
                <c:pt idx="4">
                  <c:v>15270.849999999999</c:v>
                </c:pt>
                <c:pt idx="5">
                  <c:v>17515.07</c:v>
                </c:pt>
                <c:pt idx="6">
                  <c:v>19545.049999999992</c:v>
                </c:pt>
                <c:pt idx="7">
                  <c:v>19173.210000000003</c:v>
                </c:pt>
                <c:pt idx="8">
                  <c:v>20001.400000000009</c:v>
                </c:pt>
                <c:pt idx="9">
                  <c:v>20006.32</c:v>
                </c:pt>
                <c:pt idx="10">
                  <c:v>17710.200000000004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5-5F4F-A537-9DC530831977}"/>
            </c:ext>
          </c:extLst>
        </c:ser>
        <c:ser>
          <c:idx val="3"/>
          <c:order val="3"/>
          <c:tx>
            <c:strRef>
              <c:f>Wood!$AB$122</c:f>
              <c:strCache>
                <c:ptCount val="1"/>
                <c:pt idx="0">
                  <c:v>Exported VA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Wood!$AC$118:$AM$118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Wood!$AC$122:$AM$122</c:f>
              <c:numCache>
                <c:formatCode>General</c:formatCode>
                <c:ptCount val="11"/>
                <c:pt idx="0">
                  <c:v>5964.7149999999992</c:v>
                </c:pt>
                <c:pt idx="1">
                  <c:v>6416.3329999999996</c:v>
                </c:pt>
                <c:pt idx="2">
                  <c:v>7445.9110000000028</c:v>
                </c:pt>
                <c:pt idx="3">
                  <c:v>8805.9659999999949</c:v>
                </c:pt>
                <c:pt idx="4">
                  <c:v>6855.0279999999993</c:v>
                </c:pt>
                <c:pt idx="5">
                  <c:v>7703.5419999999995</c:v>
                </c:pt>
                <c:pt idx="6">
                  <c:v>8557.2029999999959</c:v>
                </c:pt>
                <c:pt idx="7">
                  <c:v>8482.9970000000048</c:v>
                </c:pt>
                <c:pt idx="8">
                  <c:v>9139.4119999999984</c:v>
                </c:pt>
                <c:pt idx="9">
                  <c:v>9422.8629999999994</c:v>
                </c:pt>
                <c:pt idx="10">
                  <c:v>8561.5810000000038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5-5F4F-A537-9DC530831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558655"/>
        <c:axId val="1618929887"/>
      </c:barChart>
      <c:catAx>
        <c:axId val="111455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8929887"/>
        <c:crosses val="autoZero"/>
        <c:auto val="1"/>
        <c:lblAlgn val="ctr"/>
        <c:lblOffset val="100"/>
        <c:noMultiLvlLbl val="0"/>
      </c:catAx>
      <c:valAx>
        <c:axId val="161892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4558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>
                <a:solidFill>
                  <a:schemeClr val="bg1"/>
                </a:solidFill>
              </a:rPr>
              <a:t>Machinery</a:t>
            </a:r>
          </a:p>
        </c:rich>
      </c:tx>
      <c:layout>
        <c:manualLayout>
          <c:xMode val="edge"/>
          <c:yMode val="edge"/>
          <c:x val="0.42997988505747126"/>
          <c:y val="0.11290925925925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madeinvsmadein!$P$34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madeinvsmadein!$Q$33:$AA$33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madeinvsmadein!$Q$34:$AA$34</c:f>
              <c:numCache>
                <c:formatCode>General</c:formatCode>
                <c:ptCount val="11"/>
                <c:pt idx="0">
                  <c:v>1.2670330000000001</c:v>
                </c:pt>
                <c:pt idx="1">
                  <c:v>1.2656620000000001</c:v>
                </c:pt>
                <c:pt idx="2">
                  <c:v>1.318954</c:v>
                </c:pt>
                <c:pt idx="3">
                  <c:v>1.1927760000000001</c:v>
                </c:pt>
                <c:pt idx="4">
                  <c:v>1.187387</c:v>
                </c:pt>
                <c:pt idx="5">
                  <c:v>1.2087030000000001</c:v>
                </c:pt>
                <c:pt idx="6">
                  <c:v>1.210666</c:v>
                </c:pt>
                <c:pt idx="7">
                  <c:v>1.0980639999999999</c:v>
                </c:pt>
                <c:pt idx="8">
                  <c:v>1.0812470000000001</c:v>
                </c:pt>
                <c:pt idx="9">
                  <c:v>1.1182589999999999</c:v>
                </c:pt>
                <c:pt idx="10">
                  <c:v>1.0238799999999999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C-444D-9877-0A5A1BDF475E}"/>
            </c:ext>
          </c:extLst>
        </c:ser>
        <c:ser>
          <c:idx val="1"/>
          <c:order val="1"/>
          <c:tx>
            <c:strRef>
              <c:f>madeinvsmadein!$P$35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madeinvsmadein!$Q$33:$AA$33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madeinvsmadein!$Q$35:$AA$35</c:f>
              <c:numCache>
                <c:formatCode>General</c:formatCode>
                <c:ptCount val="11"/>
                <c:pt idx="0">
                  <c:v>1.3226389999999999</c:v>
                </c:pt>
                <c:pt idx="1">
                  <c:v>1.364047</c:v>
                </c:pt>
                <c:pt idx="2">
                  <c:v>1.411543</c:v>
                </c:pt>
                <c:pt idx="3">
                  <c:v>1.2168220000000001</c:v>
                </c:pt>
                <c:pt idx="4">
                  <c:v>1.139999</c:v>
                </c:pt>
                <c:pt idx="5">
                  <c:v>1.1453930000000001</c:v>
                </c:pt>
                <c:pt idx="6">
                  <c:v>1.214804</c:v>
                </c:pt>
                <c:pt idx="7">
                  <c:v>1.1551439999999999</c:v>
                </c:pt>
                <c:pt idx="8">
                  <c:v>1.1623889999999999</c:v>
                </c:pt>
                <c:pt idx="9">
                  <c:v>1.1940710000000001</c:v>
                </c:pt>
                <c:pt idx="10">
                  <c:v>1.0999099999999999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C-444D-9877-0A5A1BDF475E}"/>
            </c:ext>
          </c:extLst>
        </c:ser>
        <c:ser>
          <c:idx val="2"/>
          <c:order val="2"/>
          <c:tx>
            <c:strRef>
              <c:f>madeinvsmadein!$P$36</c:f>
              <c:strCache>
                <c:ptCount val="1"/>
                <c:pt idx="0">
                  <c:v>DEU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madeinvsmadein!$Q$33:$AA$33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madeinvsmadein!$Q$36:$AA$36</c:f>
              <c:numCache>
                <c:formatCode>General</c:formatCode>
                <c:ptCount val="11"/>
                <c:pt idx="0">
                  <c:v>1.271522</c:v>
                </c:pt>
                <c:pt idx="1">
                  <c:v>1.275423</c:v>
                </c:pt>
                <c:pt idx="2">
                  <c:v>1.3438079999999999</c:v>
                </c:pt>
                <c:pt idx="3">
                  <c:v>1.3000609999999999</c:v>
                </c:pt>
                <c:pt idx="4">
                  <c:v>1.234175</c:v>
                </c:pt>
                <c:pt idx="5">
                  <c:v>1.2082489999999999</c:v>
                </c:pt>
                <c:pt idx="6">
                  <c:v>1.286697</c:v>
                </c:pt>
                <c:pt idx="7">
                  <c:v>1.1944889999999999</c:v>
                </c:pt>
                <c:pt idx="8">
                  <c:v>1.20007</c:v>
                </c:pt>
                <c:pt idx="9">
                  <c:v>1.2107030000000001</c:v>
                </c:pt>
                <c:pt idx="10">
                  <c:v>1.143027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C-444D-9877-0A5A1BDF475E}"/>
            </c:ext>
          </c:extLst>
        </c:ser>
        <c:ser>
          <c:idx val="3"/>
          <c:order val="3"/>
          <c:tx>
            <c:strRef>
              <c:f>madeinvsmadein!$P$37</c:f>
              <c:strCache>
                <c:ptCount val="1"/>
                <c:pt idx="0">
                  <c:v>ESP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madeinvsmadein!$Q$33:$AA$33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madeinvsmadein!$Q$37:$AA$37</c:f>
              <c:numCache>
                <c:formatCode>General</c:formatCode>
                <c:ptCount val="11"/>
                <c:pt idx="0">
                  <c:v>1.3073600000000001</c:v>
                </c:pt>
                <c:pt idx="1">
                  <c:v>1.3875550000000001</c:v>
                </c:pt>
                <c:pt idx="2">
                  <c:v>1.4655800000000001</c:v>
                </c:pt>
                <c:pt idx="3">
                  <c:v>1.2662960000000001</c:v>
                </c:pt>
                <c:pt idx="4">
                  <c:v>1.341539</c:v>
                </c:pt>
                <c:pt idx="5">
                  <c:v>1.3736109999999999</c:v>
                </c:pt>
                <c:pt idx="6">
                  <c:v>1.3311869999999999</c:v>
                </c:pt>
                <c:pt idx="7">
                  <c:v>1.33693</c:v>
                </c:pt>
                <c:pt idx="8">
                  <c:v>1.2776540000000001</c:v>
                </c:pt>
                <c:pt idx="9">
                  <c:v>1.3386659999999999</c:v>
                </c:pt>
                <c:pt idx="10">
                  <c:v>1.2582660000000001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C-444D-9877-0A5A1BDF4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810799"/>
        <c:axId val="99262655"/>
      </c:barChart>
      <c:catAx>
        <c:axId val="9881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262655"/>
        <c:crosses val="autoZero"/>
        <c:auto val="1"/>
        <c:lblAlgn val="ctr"/>
        <c:lblOffset val="100"/>
        <c:noMultiLvlLbl val="0"/>
      </c:catAx>
      <c:valAx>
        <c:axId val="9926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81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75000"/>
        <a:lumOff val="25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>
                <a:solidFill>
                  <a:schemeClr val="bg1"/>
                </a:solidFill>
              </a:rPr>
              <a:t>Automobile</a:t>
            </a:r>
          </a:p>
        </c:rich>
      </c:tx>
      <c:layout>
        <c:manualLayout>
          <c:xMode val="edge"/>
          <c:yMode val="edge"/>
          <c:x val="0.40393333333333331"/>
          <c:y val="6.6911728395061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madeinvsmadein!$P$47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madeinvsmadein!$Q$46:$AA$46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madeinvsmadein!$Q$47:$AA$47</c:f>
              <c:numCache>
                <c:formatCode>General</c:formatCode>
                <c:ptCount val="11"/>
                <c:pt idx="0">
                  <c:v>1.981784</c:v>
                </c:pt>
                <c:pt idx="1">
                  <c:v>1.9202699999999999</c:v>
                </c:pt>
                <c:pt idx="2">
                  <c:v>1.8671199999999999</c:v>
                </c:pt>
                <c:pt idx="3">
                  <c:v>1.544403</c:v>
                </c:pt>
                <c:pt idx="4">
                  <c:v>1.598708</c:v>
                </c:pt>
                <c:pt idx="5">
                  <c:v>1.3838269999999999</c:v>
                </c:pt>
                <c:pt idx="6">
                  <c:v>1.3010489999999999</c:v>
                </c:pt>
                <c:pt idx="7">
                  <c:v>1.2553209999999999</c:v>
                </c:pt>
                <c:pt idx="8">
                  <c:v>1.3102400000000001</c:v>
                </c:pt>
                <c:pt idx="9">
                  <c:v>1.3219799999999999</c:v>
                </c:pt>
                <c:pt idx="10">
                  <c:v>1.4547049999999999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A-D846-A354-FA91C6BBC273}"/>
            </c:ext>
          </c:extLst>
        </c:ser>
        <c:ser>
          <c:idx val="1"/>
          <c:order val="1"/>
          <c:tx>
            <c:strRef>
              <c:f>madeinvsmadein!$P$48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madeinvsmadein!$Q$46:$AA$46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madeinvsmadein!$Q$48:$AA$48</c:f>
              <c:numCache>
                <c:formatCode>General</c:formatCode>
                <c:ptCount val="11"/>
                <c:pt idx="0">
                  <c:v>2.810349</c:v>
                </c:pt>
                <c:pt idx="1">
                  <c:v>2.6718850000000001</c:v>
                </c:pt>
                <c:pt idx="2">
                  <c:v>2.7187250000000001</c:v>
                </c:pt>
                <c:pt idx="3">
                  <c:v>3.0211640000000002</c:v>
                </c:pt>
                <c:pt idx="4">
                  <c:v>3.4186399999999999</c:v>
                </c:pt>
                <c:pt idx="5">
                  <c:v>2.7002600000000001</c:v>
                </c:pt>
                <c:pt idx="6">
                  <c:v>2.560467</c:v>
                </c:pt>
                <c:pt idx="7">
                  <c:v>2.475365</c:v>
                </c:pt>
                <c:pt idx="8">
                  <c:v>2.4543159999999999</c:v>
                </c:pt>
                <c:pt idx="9">
                  <c:v>2.4490370000000001</c:v>
                </c:pt>
                <c:pt idx="10">
                  <c:v>2.183243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A-D846-A354-FA91C6BBC273}"/>
            </c:ext>
          </c:extLst>
        </c:ser>
        <c:ser>
          <c:idx val="2"/>
          <c:order val="2"/>
          <c:tx>
            <c:strRef>
              <c:f>madeinvsmadein!$P$49</c:f>
              <c:strCache>
                <c:ptCount val="1"/>
                <c:pt idx="0">
                  <c:v>DEU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madeinvsmadein!$Q$46:$AA$46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madeinvsmadein!$Q$49:$AA$49</c:f>
              <c:numCache>
                <c:formatCode>General</c:formatCode>
                <c:ptCount val="11"/>
                <c:pt idx="0">
                  <c:v>1.8767130000000001</c:v>
                </c:pt>
                <c:pt idx="1">
                  <c:v>1.883011</c:v>
                </c:pt>
                <c:pt idx="2">
                  <c:v>1.823691</c:v>
                </c:pt>
                <c:pt idx="3">
                  <c:v>1.883802</c:v>
                </c:pt>
                <c:pt idx="4">
                  <c:v>1.9736210000000001</c:v>
                </c:pt>
                <c:pt idx="5">
                  <c:v>1.7580210000000001</c:v>
                </c:pt>
                <c:pt idx="6">
                  <c:v>1.629942</c:v>
                </c:pt>
                <c:pt idx="7">
                  <c:v>1.592209</c:v>
                </c:pt>
                <c:pt idx="8">
                  <c:v>1.6260760000000001</c:v>
                </c:pt>
                <c:pt idx="9">
                  <c:v>1.624295</c:v>
                </c:pt>
                <c:pt idx="10">
                  <c:v>1.528688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A-D846-A354-FA91C6BBC273}"/>
            </c:ext>
          </c:extLst>
        </c:ser>
        <c:ser>
          <c:idx val="3"/>
          <c:order val="3"/>
          <c:tx>
            <c:strRef>
              <c:f>madeinvsmadein!$P$50</c:f>
              <c:strCache>
                <c:ptCount val="1"/>
                <c:pt idx="0">
                  <c:v>ESP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madeinvsmadein!$Q$46:$AA$46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madeinvsmadein!$Q$50:$AA$50</c:f>
              <c:numCache>
                <c:formatCode>General</c:formatCode>
                <c:ptCount val="11"/>
                <c:pt idx="0">
                  <c:v>2.853421</c:v>
                </c:pt>
                <c:pt idx="1">
                  <c:v>2.6974969999999998</c:v>
                </c:pt>
                <c:pt idx="2">
                  <c:v>2.74173</c:v>
                </c:pt>
                <c:pt idx="3">
                  <c:v>3.2988339999999998</c:v>
                </c:pt>
                <c:pt idx="4">
                  <c:v>3.5672389999999998</c:v>
                </c:pt>
                <c:pt idx="5">
                  <c:v>2.5221589999999998</c:v>
                </c:pt>
                <c:pt idx="6">
                  <c:v>2.1282160000000001</c:v>
                </c:pt>
                <c:pt idx="7">
                  <c:v>2.0353089999999998</c:v>
                </c:pt>
                <c:pt idx="8">
                  <c:v>2.0767959999999999</c:v>
                </c:pt>
                <c:pt idx="9">
                  <c:v>1.9881230000000001</c:v>
                </c:pt>
                <c:pt idx="10">
                  <c:v>1.9793810000000001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A-D846-A354-FA91C6BBC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037488"/>
        <c:axId val="1809039120"/>
      </c:barChart>
      <c:catAx>
        <c:axId val="180903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9039120"/>
        <c:crosses val="autoZero"/>
        <c:auto val="1"/>
        <c:lblAlgn val="ctr"/>
        <c:lblOffset val="100"/>
        <c:noMultiLvlLbl val="0"/>
      </c:catAx>
      <c:valAx>
        <c:axId val="180903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903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75000"/>
        <a:lumOff val="25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Furniture</a:t>
            </a:r>
          </a:p>
        </c:rich>
      </c:tx>
      <c:layout>
        <c:manualLayout>
          <c:xMode val="edge"/>
          <c:yMode val="edge"/>
          <c:x val="0.40885842911877396"/>
          <c:y val="5.6878395061728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madeinvsmadein!$P$62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madeinvsmadein!$Q$61:$AA$61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madeinvsmadein!$Q$62:$AA$62</c:f>
              <c:numCache>
                <c:formatCode>General</c:formatCode>
                <c:ptCount val="11"/>
                <c:pt idx="0">
                  <c:v>2.365602</c:v>
                </c:pt>
                <c:pt idx="1">
                  <c:v>2.2830110000000001</c:v>
                </c:pt>
                <c:pt idx="2">
                  <c:v>2.0668350000000002</c:v>
                </c:pt>
                <c:pt idx="3">
                  <c:v>2.0702579999999999</c:v>
                </c:pt>
                <c:pt idx="4">
                  <c:v>2.2210380000000001</c:v>
                </c:pt>
                <c:pt idx="5">
                  <c:v>1.8729089999999999</c:v>
                </c:pt>
                <c:pt idx="6">
                  <c:v>1.814011</c:v>
                </c:pt>
                <c:pt idx="7">
                  <c:v>1.6409579999999999</c:v>
                </c:pt>
                <c:pt idx="8">
                  <c:v>1.6299589999999999</c:v>
                </c:pt>
                <c:pt idx="9">
                  <c:v>1.6260650000000001</c:v>
                </c:pt>
                <c:pt idx="10">
                  <c:v>1.6310800000000001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6-C644-9863-CB769045F30B}"/>
            </c:ext>
          </c:extLst>
        </c:ser>
        <c:ser>
          <c:idx val="1"/>
          <c:order val="1"/>
          <c:tx>
            <c:strRef>
              <c:f>madeinvsmadein!$P$63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madeinvsmadein!$Q$61:$AA$61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madeinvsmadein!$Q$63:$AA$63</c:f>
              <c:numCache>
                <c:formatCode>General</c:formatCode>
                <c:ptCount val="11"/>
                <c:pt idx="0">
                  <c:v>3.5980279999999998</c:v>
                </c:pt>
                <c:pt idx="1">
                  <c:v>3.502418</c:v>
                </c:pt>
                <c:pt idx="2">
                  <c:v>3.548743</c:v>
                </c:pt>
                <c:pt idx="3">
                  <c:v>3.1129319999999998</c:v>
                </c:pt>
                <c:pt idx="4">
                  <c:v>3.3850790000000002</c:v>
                </c:pt>
                <c:pt idx="5">
                  <c:v>3.2018</c:v>
                </c:pt>
                <c:pt idx="6">
                  <c:v>3.077547</c:v>
                </c:pt>
                <c:pt idx="7">
                  <c:v>3.142887</c:v>
                </c:pt>
                <c:pt idx="8">
                  <c:v>3.1170499999999999</c:v>
                </c:pt>
                <c:pt idx="9">
                  <c:v>3.0959099999999999</c:v>
                </c:pt>
                <c:pt idx="10">
                  <c:v>3.6699799999999998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6-C644-9863-CB769045F30B}"/>
            </c:ext>
          </c:extLst>
        </c:ser>
        <c:ser>
          <c:idx val="2"/>
          <c:order val="2"/>
          <c:tx>
            <c:strRef>
              <c:f>madeinvsmadein!$P$64</c:f>
              <c:strCache>
                <c:ptCount val="1"/>
                <c:pt idx="0">
                  <c:v>DEU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madeinvsmadein!$Q$61:$AA$61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madeinvsmadein!$Q$64:$AA$64</c:f>
              <c:numCache>
                <c:formatCode>General</c:formatCode>
                <c:ptCount val="11"/>
                <c:pt idx="0">
                  <c:v>2.422647</c:v>
                </c:pt>
                <c:pt idx="1">
                  <c:v>2.319156</c:v>
                </c:pt>
                <c:pt idx="2">
                  <c:v>2.206283</c:v>
                </c:pt>
                <c:pt idx="3">
                  <c:v>2.0627</c:v>
                </c:pt>
                <c:pt idx="4">
                  <c:v>2.089944</c:v>
                </c:pt>
                <c:pt idx="5">
                  <c:v>2.130341</c:v>
                </c:pt>
                <c:pt idx="6">
                  <c:v>2.043612</c:v>
                </c:pt>
                <c:pt idx="7">
                  <c:v>1.9826140000000001</c:v>
                </c:pt>
                <c:pt idx="8">
                  <c:v>1.8983209999999999</c:v>
                </c:pt>
                <c:pt idx="9">
                  <c:v>2.0003929999999999</c:v>
                </c:pt>
                <c:pt idx="10">
                  <c:v>2.2058650000000002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6-C644-9863-CB769045F30B}"/>
            </c:ext>
          </c:extLst>
        </c:ser>
        <c:ser>
          <c:idx val="3"/>
          <c:order val="3"/>
          <c:tx>
            <c:strRef>
              <c:f>madeinvsmadein!$P$65</c:f>
              <c:strCache>
                <c:ptCount val="1"/>
                <c:pt idx="0">
                  <c:v>ESP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madeinvsmadein!$Q$61:$AA$61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madeinvsmadein!$Q$65:$AA$65</c:f>
              <c:numCache>
                <c:formatCode>General</c:formatCode>
                <c:ptCount val="11"/>
                <c:pt idx="0">
                  <c:v>2.8445960000000001</c:v>
                </c:pt>
                <c:pt idx="1">
                  <c:v>2.8510779999999998</c:v>
                </c:pt>
                <c:pt idx="2">
                  <c:v>2.741879</c:v>
                </c:pt>
                <c:pt idx="3">
                  <c:v>2.3440020000000001</c:v>
                </c:pt>
                <c:pt idx="4">
                  <c:v>2.3850920000000002</c:v>
                </c:pt>
                <c:pt idx="5">
                  <c:v>2.46523</c:v>
                </c:pt>
                <c:pt idx="6">
                  <c:v>2.524867</c:v>
                </c:pt>
                <c:pt idx="7">
                  <c:v>2.1798519999999999</c:v>
                </c:pt>
                <c:pt idx="8">
                  <c:v>2.027142</c:v>
                </c:pt>
                <c:pt idx="9">
                  <c:v>2.0059260000000001</c:v>
                </c:pt>
                <c:pt idx="10">
                  <c:v>1.9919560000000001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26-C644-9863-CB769045F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68735"/>
        <c:axId val="1758745216"/>
      </c:barChart>
      <c:catAx>
        <c:axId val="5366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8745216"/>
        <c:crosses val="autoZero"/>
        <c:auto val="1"/>
        <c:lblAlgn val="ctr"/>
        <c:lblOffset val="100"/>
        <c:noMultiLvlLbl val="0"/>
      </c:catAx>
      <c:valAx>
        <c:axId val="17587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66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75000"/>
        <a:lumOff val="25000"/>
      </a:schemeClr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>
                <a:solidFill>
                  <a:schemeClr val="bg1"/>
                </a:solidFill>
              </a:rPr>
              <a:t>Fashion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madeinvsmadein!$P$20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madeinvsmadein!$Q$19:$AA$19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madeinvsmadein!$Q$20:$AA$20</c:f>
              <c:numCache>
                <c:formatCode>General</c:formatCode>
                <c:ptCount val="11"/>
                <c:pt idx="0">
                  <c:v>1.8021959999999999</c:v>
                </c:pt>
                <c:pt idx="1">
                  <c:v>1.798473</c:v>
                </c:pt>
                <c:pt idx="2">
                  <c:v>1.8004230000000001</c:v>
                </c:pt>
                <c:pt idx="3">
                  <c:v>1.8593029999999999</c:v>
                </c:pt>
                <c:pt idx="4">
                  <c:v>1.933819</c:v>
                </c:pt>
                <c:pt idx="5">
                  <c:v>1.9280120000000001</c:v>
                </c:pt>
                <c:pt idx="6">
                  <c:v>1.8707609999999999</c:v>
                </c:pt>
                <c:pt idx="7">
                  <c:v>1.926877</c:v>
                </c:pt>
                <c:pt idx="8">
                  <c:v>1.939505</c:v>
                </c:pt>
                <c:pt idx="9">
                  <c:v>1.926261</c:v>
                </c:pt>
                <c:pt idx="10">
                  <c:v>1.998793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8-214E-92D7-4454E8872B11}"/>
            </c:ext>
          </c:extLst>
        </c:ser>
        <c:ser>
          <c:idx val="1"/>
          <c:order val="1"/>
          <c:tx>
            <c:strRef>
              <c:f>madeinvsmadein!$P$21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madeinvsmadein!$Q$19:$AA$19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madeinvsmadein!$Q$21:$AA$21</c:f>
              <c:numCache>
                <c:formatCode>General</c:formatCode>
                <c:ptCount val="11"/>
                <c:pt idx="0">
                  <c:v>1.9110529999999999</c:v>
                </c:pt>
                <c:pt idx="1">
                  <c:v>1.934828</c:v>
                </c:pt>
                <c:pt idx="2">
                  <c:v>1.9190149999999999</c:v>
                </c:pt>
                <c:pt idx="3">
                  <c:v>1.8168610000000001</c:v>
                </c:pt>
                <c:pt idx="4">
                  <c:v>1.86903</c:v>
                </c:pt>
                <c:pt idx="5">
                  <c:v>1.8208299999999999</c:v>
                </c:pt>
                <c:pt idx="6">
                  <c:v>1.7263869999999999</c:v>
                </c:pt>
                <c:pt idx="7">
                  <c:v>1.773166</c:v>
                </c:pt>
                <c:pt idx="8">
                  <c:v>1.786527</c:v>
                </c:pt>
                <c:pt idx="9">
                  <c:v>1.8303799999999999</c:v>
                </c:pt>
                <c:pt idx="10">
                  <c:v>1.9802310000000001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8-214E-92D7-4454E8872B11}"/>
            </c:ext>
          </c:extLst>
        </c:ser>
        <c:ser>
          <c:idx val="2"/>
          <c:order val="2"/>
          <c:tx>
            <c:strRef>
              <c:f>madeinvsmadein!$P$22</c:f>
              <c:strCache>
                <c:ptCount val="1"/>
                <c:pt idx="0">
                  <c:v>DEU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madeinvsmadein!$Q$19:$AA$19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madeinvsmadein!$Q$22:$AA$22</c:f>
              <c:numCache>
                <c:formatCode>General</c:formatCode>
                <c:ptCount val="11"/>
                <c:pt idx="0">
                  <c:v>2.3660549999999998</c:v>
                </c:pt>
                <c:pt idx="1">
                  <c:v>2.4076430000000002</c:v>
                </c:pt>
                <c:pt idx="2">
                  <c:v>2.4771649999999998</c:v>
                </c:pt>
                <c:pt idx="3">
                  <c:v>2.3379050000000001</c:v>
                </c:pt>
                <c:pt idx="4">
                  <c:v>2.4802379999999999</c:v>
                </c:pt>
                <c:pt idx="5">
                  <c:v>2.4984199999999999</c:v>
                </c:pt>
                <c:pt idx="6">
                  <c:v>2.3667050000000001</c:v>
                </c:pt>
                <c:pt idx="7">
                  <c:v>2.416423</c:v>
                </c:pt>
                <c:pt idx="8">
                  <c:v>2.4351530000000001</c:v>
                </c:pt>
                <c:pt idx="9">
                  <c:v>2.0429520000000001</c:v>
                </c:pt>
                <c:pt idx="10">
                  <c:v>2.1373739999999999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8-214E-92D7-4454E8872B11}"/>
            </c:ext>
          </c:extLst>
        </c:ser>
        <c:ser>
          <c:idx val="3"/>
          <c:order val="3"/>
          <c:tx>
            <c:strRef>
              <c:f>madeinvsmadein!$P$23</c:f>
              <c:strCache>
                <c:ptCount val="1"/>
                <c:pt idx="0">
                  <c:v>ESP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madeinvsmadein!$Q$19:$AA$19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madeinvsmadein!$Q$23:$AA$23</c:f>
              <c:numCache>
                <c:formatCode>General</c:formatCode>
                <c:ptCount val="11"/>
                <c:pt idx="0">
                  <c:v>2.2178939999999998</c:v>
                </c:pt>
                <c:pt idx="1">
                  <c:v>2.1220370000000002</c:v>
                </c:pt>
                <c:pt idx="2">
                  <c:v>2.243716</c:v>
                </c:pt>
                <c:pt idx="3">
                  <c:v>1.9639789999999999</c:v>
                </c:pt>
                <c:pt idx="4">
                  <c:v>1.9198630000000001</c:v>
                </c:pt>
                <c:pt idx="5">
                  <c:v>1.7378199999999999</c:v>
                </c:pt>
                <c:pt idx="6">
                  <c:v>1.680785</c:v>
                </c:pt>
                <c:pt idx="7">
                  <c:v>1.6822569999999999</c:v>
                </c:pt>
                <c:pt idx="8">
                  <c:v>1.7006669999999999</c:v>
                </c:pt>
                <c:pt idx="9">
                  <c:v>1.681824</c:v>
                </c:pt>
                <c:pt idx="10">
                  <c:v>1.665408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68-214E-92D7-4454E8872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909439"/>
        <c:axId val="1808229536"/>
      </c:barChart>
      <c:catAx>
        <c:axId val="13490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8229536"/>
        <c:crosses val="autoZero"/>
        <c:auto val="1"/>
        <c:lblAlgn val="ctr"/>
        <c:lblOffset val="100"/>
        <c:noMultiLvlLbl val="0"/>
      </c:catAx>
      <c:valAx>
        <c:axId val="180822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90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75000"/>
        <a:lumOff val="25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5410C-3F5F-5044-A9FB-8BF94E9B531D}" type="datetimeFigureOut">
              <a:rPr lang="it-IT" smtClean="0"/>
              <a:t>12/11/21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9116-02F5-A541-8060-2B021D7D58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9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gvcc.duke.edu</a:t>
            </a:r>
            <a:r>
              <a:rPr lang="it-IT" dirty="0"/>
              <a:t>/#:~:text=The%20Duke%20University%20Global%20Value,questions%20with%20transparency%20and%20rigor.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9116-02F5-A541-8060-2B021D7D589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24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gvcc.duke.edu</a:t>
            </a:r>
            <a:r>
              <a:rPr lang="it-IT" dirty="0"/>
              <a:t>/#:~:text=The%20Duke%20University%20Global%20Value,questions%20with%20transparency%20and%20rigor.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9116-02F5-A541-8060-2B021D7D589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27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www.oecd.org</a:t>
            </a:r>
            <a:r>
              <a:rPr lang="it-IT" dirty="0"/>
              <a:t>/sti/</a:t>
            </a:r>
            <a:r>
              <a:rPr lang="it-IT" dirty="0" err="1"/>
              <a:t>ind</a:t>
            </a:r>
            <a:r>
              <a:rPr lang="it-IT" dirty="0"/>
              <a:t>/</a:t>
            </a:r>
            <a:r>
              <a:rPr lang="it-IT" dirty="0" err="1"/>
              <a:t>measuring</a:t>
            </a:r>
            <a:r>
              <a:rPr lang="it-IT" dirty="0"/>
              <a:t>-</a:t>
            </a:r>
            <a:r>
              <a:rPr lang="it-IT" dirty="0" err="1"/>
              <a:t>trade</a:t>
            </a:r>
            <a:r>
              <a:rPr lang="it-IT" dirty="0"/>
              <a:t>-in-</a:t>
            </a:r>
            <a:r>
              <a:rPr lang="it-IT" dirty="0" err="1"/>
              <a:t>value</a:t>
            </a:r>
            <a:r>
              <a:rPr lang="it-IT" dirty="0"/>
              <a:t>-</a:t>
            </a:r>
            <a:r>
              <a:rPr lang="it-IT" dirty="0" err="1"/>
              <a:t>added.htm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9116-02F5-A541-8060-2B021D7D589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5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wits.worldbank.org</a:t>
            </a:r>
            <a:r>
              <a:rPr lang="it-IT" dirty="0"/>
              <a:t>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9116-02F5-A541-8060-2B021D7D589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9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9116-02F5-A541-8060-2B021D7D589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80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igs.duke.edu</a:t>
            </a:r>
            <a:r>
              <a:rPr lang="it-IT" dirty="0"/>
              <a:t>/news/covid-19-and-global-supply-chains-disruptions-and-restructuring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9116-02F5-A541-8060-2B021D7D589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98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4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0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97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02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64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94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6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4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97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66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6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6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20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6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00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Chiara Burlina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Chiara Burlina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64D381-0D5D-A644-BB2C-13535417B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06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hiara.burlina@gssi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.org/sti/ind/measuring-trade-in-value-added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its.worldbank.org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29047-33A1-BA45-B9ED-27660EAF3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510012"/>
            <a:ext cx="9045403" cy="1646302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Come misurare le </a:t>
            </a:r>
            <a:br>
              <a:rPr lang="it-IT" sz="4400" dirty="0"/>
            </a:br>
            <a:r>
              <a:rPr lang="it-IT" sz="4400" dirty="0"/>
              <a:t>catene globali del valore - GVC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7596DE-26F9-0449-B833-428ACC7FB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7766936" cy="109689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Chiara Burlina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GB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Sasso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Institute – GSSI , L’Aquila</a:t>
            </a:r>
          </a:p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CEC610-D89E-9749-806E-4475932DABA3}"/>
              </a:ext>
            </a:extLst>
          </p:cNvPr>
          <p:cNvSpPr txBox="1"/>
          <p:nvPr/>
        </p:nvSpPr>
        <p:spPr>
          <a:xfrm>
            <a:off x="2755020" y="5546981"/>
            <a:ext cx="5271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Corso di Economia Internazionale </a:t>
            </a:r>
          </a:p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Laurea Magistrale in Relazioni Internazionali e Diplomazia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50772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2095C-B3C0-3E46-B2C1-0DC5FF12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Tipologie di dato 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4919E414-6B86-DE49-8D10-F69465329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" t="20109" r="26436" b="48197"/>
          <a:stretch/>
        </p:blipFill>
        <p:spPr>
          <a:xfrm>
            <a:off x="582396" y="1270000"/>
            <a:ext cx="7150308" cy="2173575"/>
          </a:xfrm>
          <a:prstGeom prst="rect">
            <a:avLst/>
          </a:prstGeom>
        </p:spPr>
      </p:pic>
      <p:pic>
        <p:nvPicPr>
          <p:cNvPr id="8" name="Immagine 7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6F33609B-019D-7C48-9087-E2127C0FF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9" t="23607" r="33103" b="43062"/>
          <a:stretch/>
        </p:blipFill>
        <p:spPr>
          <a:xfrm>
            <a:off x="4391774" y="4279812"/>
            <a:ext cx="6940446" cy="228586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D7BC00-FF42-FB4E-B559-E5F643607914}"/>
              </a:ext>
            </a:extLst>
          </p:cNvPr>
          <p:cNvSpPr txBox="1"/>
          <p:nvPr/>
        </p:nvSpPr>
        <p:spPr>
          <a:xfrm>
            <a:off x="8295701" y="2181340"/>
            <a:ext cx="160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Importazioni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0800BB-51E9-594E-A88D-6CF079B047E0}"/>
              </a:ext>
            </a:extLst>
          </p:cNvPr>
          <p:cNvSpPr txBox="1"/>
          <p:nvPr/>
        </p:nvSpPr>
        <p:spPr>
          <a:xfrm>
            <a:off x="2549087" y="5422746"/>
            <a:ext cx="160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Esportazioni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8A3995-4F71-8046-BFF7-30AEDE58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C047D2-EA82-3B48-9B97-195FA607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56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50B58F-C3B1-E948-9DF3-2688A6C4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31071" cy="1320800"/>
          </a:xfrm>
        </p:spPr>
        <p:txBody>
          <a:bodyPr/>
          <a:lstStyle/>
          <a:p>
            <a:r>
              <a:rPr lang="it-IT" dirty="0"/>
              <a:t>Confronto tra valore aggiunto e </a:t>
            </a:r>
            <a:r>
              <a:rPr lang="it-IT" dirty="0" err="1"/>
              <a:t>imp</a:t>
            </a:r>
            <a:r>
              <a:rPr lang="it-IT" dirty="0"/>
              <a:t>/</a:t>
            </a:r>
            <a:r>
              <a:rPr lang="it-IT" dirty="0" err="1"/>
              <a:t>exp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il settore della moda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3407B2A-0846-9340-838F-CBC94AB8B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117550"/>
              </p:ext>
            </p:extLst>
          </p:nvPr>
        </p:nvGraphicFramePr>
        <p:xfrm>
          <a:off x="677333" y="1809940"/>
          <a:ext cx="8874291" cy="470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254023-8B1E-9544-BECF-AC1832CE1D3B}"/>
              </a:ext>
            </a:extLst>
          </p:cNvPr>
          <p:cNvSpPr txBox="1"/>
          <p:nvPr/>
        </p:nvSpPr>
        <p:spPr>
          <a:xfrm rot="16200000">
            <a:off x="7836509" y="4021954"/>
            <a:ext cx="3934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Authors elaboration on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WITS Database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D2A29-85E8-5944-8631-5C4562AC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CE7A3-2F67-754F-9E26-9E4577B7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48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50B58F-C3B1-E948-9DF3-2688A6C4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31071" cy="1320800"/>
          </a:xfrm>
        </p:spPr>
        <p:txBody>
          <a:bodyPr/>
          <a:lstStyle/>
          <a:p>
            <a:r>
              <a:rPr lang="it-IT" dirty="0"/>
              <a:t>Confronto tra valore aggiunto e </a:t>
            </a:r>
            <a:r>
              <a:rPr lang="it-IT" dirty="0" err="1"/>
              <a:t>imp</a:t>
            </a:r>
            <a:r>
              <a:rPr lang="it-IT" dirty="0"/>
              <a:t>/</a:t>
            </a:r>
            <a:r>
              <a:rPr lang="it-IT" dirty="0" err="1"/>
              <a:t>exp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il settore dell’arredamento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254023-8B1E-9544-BECF-AC1832CE1D3B}"/>
              </a:ext>
            </a:extLst>
          </p:cNvPr>
          <p:cNvSpPr txBox="1"/>
          <p:nvPr/>
        </p:nvSpPr>
        <p:spPr>
          <a:xfrm rot="16200000">
            <a:off x="7836509" y="4021954"/>
            <a:ext cx="3934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Authors elaboration on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WITS Database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4F121D6-CEB1-F84F-B5A1-815F17DDA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451999"/>
              </p:ext>
            </p:extLst>
          </p:nvPr>
        </p:nvGraphicFramePr>
        <p:xfrm>
          <a:off x="677333" y="1791758"/>
          <a:ext cx="8731071" cy="467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1CCC21-C481-D245-87A8-47A51E4F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B7A2BF-858D-DF48-98CD-61247FBF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05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0EF6892-21EC-9D47-A881-67B7CCEF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Riassumendo..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ACEEAF-FF74-BA4A-86EF-7A540FC5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257346" cy="3880773"/>
          </a:xfrm>
        </p:spPr>
        <p:txBody>
          <a:bodyPr anchor="ctr">
            <a:normAutofit/>
          </a:bodyPr>
          <a:lstStyle/>
          <a:p>
            <a:r>
              <a:rPr lang="it-IT" sz="2000" dirty="0"/>
              <a:t>Le dinamiche tra valore aggiunto (importato ed esportato) e il valore delle importazioni ed esportazioni cambia a seconda:</a:t>
            </a:r>
          </a:p>
          <a:p>
            <a:pPr lvl="1"/>
            <a:r>
              <a:rPr lang="it-IT" sz="1800" dirty="0"/>
              <a:t>del tempo</a:t>
            </a:r>
          </a:p>
          <a:p>
            <a:pPr lvl="1"/>
            <a:r>
              <a:rPr lang="it-IT" sz="1800" dirty="0"/>
              <a:t>del settore considerato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Quanto è importante studiare questi andamenti nei settori del </a:t>
            </a:r>
            <a:r>
              <a:rPr lang="it-IT" sz="2000" i="1" dirty="0"/>
              <a:t>Made in </a:t>
            </a:r>
            <a:r>
              <a:rPr lang="it-IT" sz="2000" i="1" dirty="0" err="1"/>
              <a:t>Italy</a:t>
            </a:r>
            <a:r>
              <a:rPr lang="it-IT" sz="2000" i="1" dirty="0"/>
              <a:t>?</a:t>
            </a:r>
            <a:endParaRPr lang="it-IT" sz="2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BE0C6B-107D-D046-A325-2E2941FD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ED478C-CE21-4940-907B-1712EC7F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80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672D12-B3C1-1D4C-A38E-07B1B8D3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 il </a:t>
            </a:r>
            <a:r>
              <a:rPr lang="it-IT" i="1" dirty="0"/>
              <a:t>Made in </a:t>
            </a:r>
            <a:r>
              <a:rPr lang="it-IT" i="1" dirty="0" err="1"/>
              <a:t>Italy</a:t>
            </a:r>
            <a:r>
              <a:rPr lang="it-IT" i="1" dirty="0"/>
              <a:t> </a:t>
            </a:r>
            <a:r>
              <a:rPr lang="it-IT" dirty="0"/>
              <a:t>costituisce davvero una fonte di vantaggio?</a:t>
            </a:r>
          </a:p>
        </p:txBody>
      </p:sp>
      <p:pic>
        <p:nvPicPr>
          <p:cNvPr id="4" name="Immagine 3" descr="Schermata 2017-04-05 alle 4.04.13 PM.png">
            <a:extLst>
              <a:ext uri="{FF2B5EF4-FFF2-40B4-BE49-F238E27FC236}">
                <a16:creationId xmlns:a16="http://schemas.microsoft.com/office/drawing/2014/main" id="{AEAE2482-3E70-3640-BDF6-B0C3153A1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9" t="19586" r="37167" b="18863"/>
          <a:stretch/>
        </p:blipFill>
        <p:spPr>
          <a:xfrm>
            <a:off x="3072977" y="2015815"/>
            <a:ext cx="3599728" cy="43513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51FD75-4F8E-F247-91E8-9068D567510B}"/>
              </a:ext>
            </a:extLst>
          </p:cNvPr>
          <p:cNvSpPr txBox="1"/>
          <p:nvPr/>
        </p:nvSpPr>
        <p:spPr>
          <a:xfrm>
            <a:off x="2922961" y="6433084"/>
            <a:ext cx="37497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Source: Sole 24 Ore “«Made in» </a:t>
            </a:r>
            <a:r>
              <a:rPr lang="en-GB" sz="700" dirty="0" err="1"/>
              <a:t>nel</a:t>
            </a:r>
            <a:r>
              <a:rPr lang="en-GB" sz="700" dirty="0"/>
              <a:t> </a:t>
            </a:r>
            <a:r>
              <a:rPr lang="en-GB" sz="700" dirty="0" err="1"/>
              <a:t>mondo</a:t>
            </a:r>
            <a:r>
              <a:rPr lang="en-GB" sz="700" dirty="0"/>
              <a:t>, </a:t>
            </a:r>
            <a:r>
              <a:rPr lang="en-GB" sz="700" dirty="0" err="1"/>
              <a:t>l’Italia</a:t>
            </a:r>
            <a:r>
              <a:rPr lang="en-GB" sz="700" dirty="0"/>
              <a:t> </a:t>
            </a:r>
            <a:r>
              <a:rPr lang="en-GB" sz="700" dirty="0" err="1"/>
              <a:t>si</a:t>
            </a:r>
            <a:r>
              <a:rPr lang="en-GB" sz="700" dirty="0"/>
              <a:t> </a:t>
            </a:r>
            <a:r>
              <a:rPr lang="en-GB" sz="700" dirty="0" err="1"/>
              <a:t>classifica</a:t>
            </a:r>
            <a:r>
              <a:rPr lang="en-GB" sz="700" dirty="0"/>
              <a:t> al 7° </a:t>
            </a:r>
            <a:r>
              <a:rPr lang="en-GB" sz="700" dirty="0" err="1"/>
              <a:t>posto</a:t>
            </a:r>
            <a:r>
              <a:rPr lang="en-GB" sz="700" dirty="0"/>
              <a:t>”, March 2017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FAABC-ACE9-B747-B84C-BDF895F0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66251D-D384-EE48-9429-27730418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103500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790CA-F71A-4640-B062-11D4F71C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L’Italia ha davvero un RCA nei settori del </a:t>
            </a:r>
            <a:r>
              <a:rPr lang="it-IT" i="1" dirty="0"/>
              <a:t>Made in </a:t>
            </a:r>
            <a:r>
              <a:rPr lang="it-IT" i="1" dirty="0" err="1"/>
              <a:t>Italy</a:t>
            </a:r>
            <a:r>
              <a:rPr lang="it-IT" i="1" dirty="0"/>
              <a:t>?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3B5E07C-8C77-BD46-95ED-27277A28E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241869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it-IT" sz="2000" dirty="0"/>
                  <a:t>Abbiamo costruito l’indice di RCA basandoci sui dati di valore aggiunto del </a:t>
                </a:r>
                <a:r>
                  <a:rPr lang="it-IT" sz="2000" dirty="0" err="1"/>
                  <a:t>TiVA</a:t>
                </a:r>
                <a:r>
                  <a:rPr lang="it-IT" sz="2000" dirty="0"/>
                  <a:t>:</a:t>
                </a:r>
              </a:p>
              <a:p>
                <a:pPr marL="457200" lvl="1" indent="0">
                  <a:buNone/>
                </a:pP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𝑅𝐶𝐴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𝑉𝐴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𝐷𝑉𝐴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𝐷𝑉𝐴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𝐷𝑉𝐴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</m:oMath>
                  </m:oMathPara>
                </a14:m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/>
              </a:p>
              <a:p>
                <a:r>
                  <a:rPr lang="it-IT" sz="2000" dirty="0"/>
                  <a:t>Esprime il rapporto tra il valore aggiunto del prodotto/settore </a:t>
                </a:r>
                <a:r>
                  <a:rPr lang="it-IT" sz="2000" i="1" dirty="0"/>
                  <a:t>i </a:t>
                </a:r>
                <a:r>
                  <a:rPr lang="it-IT" sz="2000" dirty="0"/>
                  <a:t>nel Paese </a:t>
                </a:r>
                <a:r>
                  <a:rPr lang="it-IT" sz="2000" i="1" dirty="0"/>
                  <a:t>c </a:t>
                </a:r>
                <a:r>
                  <a:rPr lang="it-IT" sz="2000" dirty="0"/>
                  <a:t>e la quota di valore aggiunto del prodotto/settore </a:t>
                </a:r>
                <a:r>
                  <a:rPr lang="it-IT" sz="2000" i="1" dirty="0"/>
                  <a:t>i</a:t>
                </a:r>
                <a:r>
                  <a:rPr lang="it-IT" sz="2000" dirty="0"/>
                  <a:t> nel mercato globale </a:t>
                </a:r>
                <a:r>
                  <a:rPr lang="en" sz="2000" dirty="0"/>
                  <a:t>(Balassa 1964; Hausmann and Hidalgo 2011)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3B5E07C-8C77-BD46-95ED-27277A28E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241869"/>
                <a:ext cx="8596668" cy="3880773"/>
              </a:xfrm>
              <a:blipFill>
                <a:blip r:embed="rId2"/>
                <a:stretch>
                  <a:fillRect l="-147" t="-980" r="-13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2B6AFD-5E3A-644E-8627-B195C15B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BAE9B3F-A9DB-1D44-937A-7188482A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349851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3DE317-6AA3-EC46-B7DC-688F4FAE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Dinamiche RCA per Paese/Settore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5AE339D-08C8-834B-BC9E-2C593F4FD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520763"/>
              </p:ext>
            </p:extLst>
          </p:nvPr>
        </p:nvGraphicFramePr>
        <p:xfrm>
          <a:off x="6096000" y="1801433"/>
          <a:ext cx="52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CA289D8-3199-5F4E-83E1-67EF127C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319140"/>
              </p:ext>
            </p:extLst>
          </p:nvPr>
        </p:nvGraphicFramePr>
        <p:xfrm>
          <a:off x="293888" y="4105692"/>
          <a:ext cx="52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C4D7941-92B3-094A-997D-2F75899BE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564205"/>
              </p:ext>
            </p:extLst>
          </p:nvPr>
        </p:nvGraphicFramePr>
        <p:xfrm>
          <a:off x="6164478" y="4104691"/>
          <a:ext cx="52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A3CB7A26-3B72-CB44-BDC8-93630F2FDCF9}"/>
              </a:ext>
            </a:extLst>
          </p:cNvPr>
          <p:cNvSpPr/>
          <p:nvPr/>
        </p:nvSpPr>
        <p:spPr>
          <a:xfrm>
            <a:off x="4035756" y="5963542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3AC806-AD90-ED41-850E-E599E36D2A7F}"/>
              </a:ext>
            </a:extLst>
          </p:cNvPr>
          <p:cNvSpPr/>
          <p:nvPr/>
        </p:nvSpPr>
        <p:spPr>
          <a:xfrm>
            <a:off x="4894708" y="5962647"/>
            <a:ext cx="180000" cy="18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F234E7F-E2C9-A44B-A854-FE66F25468D8}"/>
              </a:ext>
            </a:extLst>
          </p:cNvPr>
          <p:cNvSpPr/>
          <p:nvPr/>
        </p:nvSpPr>
        <p:spPr>
          <a:xfrm>
            <a:off x="5998213" y="5961597"/>
            <a:ext cx="180000" cy="18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61A46C7-CC12-1745-AB16-107D765CDC82}"/>
              </a:ext>
            </a:extLst>
          </p:cNvPr>
          <p:cNvSpPr/>
          <p:nvPr/>
        </p:nvSpPr>
        <p:spPr>
          <a:xfrm>
            <a:off x="7417253" y="5962778"/>
            <a:ext cx="180000" cy="1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24D1C3-7014-D846-919B-732B687191AE}"/>
              </a:ext>
            </a:extLst>
          </p:cNvPr>
          <p:cNvSpPr txBox="1"/>
          <p:nvPr/>
        </p:nvSpPr>
        <p:spPr>
          <a:xfrm>
            <a:off x="6164478" y="5869841"/>
            <a:ext cx="110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28F402-16A6-B544-8659-233718686C7C}"/>
              </a:ext>
            </a:extLst>
          </p:cNvPr>
          <p:cNvSpPr txBox="1"/>
          <p:nvPr/>
        </p:nvSpPr>
        <p:spPr>
          <a:xfrm>
            <a:off x="5009374" y="5879068"/>
            <a:ext cx="85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8C63761-9D31-FA40-9173-42F2C54AC357}"/>
              </a:ext>
            </a:extLst>
          </p:cNvPr>
          <p:cNvSpPr txBox="1"/>
          <p:nvPr/>
        </p:nvSpPr>
        <p:spPr>
          <a:xfrm>
            <a:off x="4179822" y="5879068"/>
            <a:ext cx="85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97C23F-D8C7-BF4E-A5D6-DED561A4609F}"/>
              </a:ext>
            </a:extLst>
          </p:cNvPr>
          <p:cNvSpPr txBox="1"/>
          <p:nvPr/>
        </p:nvSpPr>
        <p:spPr>
          <a:xfrm>
            <a:off x="7597253" y="5866931"/>
            <a:ext cx="85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ACA0BB23-12FA-C846-96AF-FA1C79ADC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795407"/>
              </p:ext>
            </p:extLst>
          </p:nvPr>
        </p:nvGraphicFramePr>
        <p:xfrm>
          <a:off x="293888" y="1801433"/>
          <a:ext cx="52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30436A-A632-7C47-A224-AB6B7283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594A4E-D885-8B4F-BD83-83CDF14C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43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598E66-5971-734D-B09D-61E9AB5F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RCA per valore aggiunto e </a:t>
            </a:r>
            <a:r>
              <a:rPr lang="it-IT" dirty="0" err="1"/>
              <a:t>imp</a:t>
            </a:r>
            <a:r>
              <a:rPr lang="it-IT" dirty="0"/>
              <a:t>/</a:t>
            </a:r>
            <a:r>
              <a:rPr lang="it-IT" dirty="0" err="1"/>
              <a:t>exp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un confronto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296A6B3-D14A-5742-AEB4-34D19DD1F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19203"/>
              </p:ext>
            </p:extLst>
          </p:nvPr>
        </p:nvGraphicFramePr>
        <p:xfrm>
          <a:off x="971069" y="2160590"/>
          <a:ext cx="8009899" cy="3884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885">
                  <a:extLst>
                    <a:ext uri="{9D8B030D-6E8A-4147-A177-3AD203B41FA5}">
                      <a16:colId xmlns:a16="http://schemas.microsoft.com/office/drawing/2014/main" val="1078991129"/>
                    </a:ext>
                  </a:extLst>
                </a:gridCol>
                <a:gridCol w="688989">
                  <a:extLst>
                    <a:ext uri="{9D8B030D-6E8A-4147-A177-3AD203B41FA5}">
                      <a16:colId xmlns:a16="http://schemas.microsoft.com/office/drawing/2014/main" val="2162783482"/>
                    </a:ext>
                  </a:extLst>
                </a:gridCol>
                <a:gridCol w="543180">
                  <a:extLst>
                    <a:ext uri="{9D8B030D-6E8A-4147-A177-3AD203B41FA5}">
                      <a16:colId xmlns:a16="http://schemas.microsoft.com/office/drawing/2014/main" val="1347481256"/>
                    </a:ext>
                  </a:extLst>
                </a:gridCol>
                <a:gridCol w="688989">
                  <a:extLst>
                    <a:ext uri="{9D8B030D-6E8A-4147-A177-3AD203B41FA5}">
                      <a16:colId xmlns:a16="http://schemas.microsoft.com/office/drawing/2014/main" val="2617691483"/>
                    </a:ext>
                  </a:extLst>
                </a:gridCol>
                <a:gridCol w="543180">
                  <a:extLst>
                    <a:ext uri="{9D8B030D-6E8A-4147-A177-3AD203B41FA5}">
                      <a16:colId xmlns:a16="http://schemas.microsoft.com/office/drawing/2014/main" val="2915538355"/>
                    </a:ext>
                  </a:extLst>
                </a:gridCol>
                <a:gridCol w="688989">
                  <a:extLst>
                    <a:ext uri="{9D8B030D-6E8A-4147-A177-3AD203B41FA5}">
                      <a16:colId xmlns:a16="http://schemas.microsoft.com/office/drawing/2014/main" val="2387995992"/>
                    </a:ext>
                  </a:extLst>
                </a:gridCol>
                <a:gridCol w="543180">
                  <a:extLst>
                    <a:ext uri="{9D8B030D-6E8A-4147-A177-3AD203B41FA5}">
                      <a16:colId xmlns:a16="http://schemas.microsoft.com/office/drawing/2014/main" val="3005373241"/>
                    </a:ext>
                  </a:extLst>
                </a:gridCol>
                <a:gridCol w="688989">
                  <a:extLst>
                    <a:ext uri="{9D8B030D-6E8A-4147-A177-3AD203B41FA5}">
                      <a16:colId xmlns:a16="http://schemas.microsoft.com/office/drawing/2014/main" val="4175937195"/>
                    </a:ext>
                  </a:extLst>
                </a:gridCol>
                <a:gridCol w="543180">
                  <a:extLst>
                    <a:ext uri="{9D8B030D-6E8A-4147-A177-3AD203B41FA5}">
                      <a16:colId xmlns:a16="http://schemas.microsoft.com/office/drawing/2014/main" val="2525488592"/>
                    </a:ext>
                  </a:extLst>
                </a:gridCol>
                <a:gridCol w="688989">
                  <a:extLst>
                    <a:ext uri="{9D8B030D-6E8A-4147-A177-3AD203B41FA5}">
                      <a16:colId xmlns:a16="http://schemas.microsoft.com/office/drawing/2014/main" val="1324162000"/>
                    </a:ext>
                  </a:extLst>
                </a:gridCol>
                <a:gridCol w="543180">
                  <a:extLst>
                    <a:ext uri="{9D8B030D-6E8A-4147-A177-3AD203B41FA5}">
                      <a16:colId xmlns:a16="http://schemas.microsoft.com/office/drawing/2014/main" val="848225170"/>
                    </a:ext>
                  </a:extLst>
                </a:gridCol>
                <a:gridCol w="688989">
                  <a:extLst>
                    <a:ext uri="{9D8B030D-6E8A-4147-A177-3AD203B41FA5}">
                      <a16:colId xmlns:a16="http://schemas.microsoft.com/office/drawing/2014/main" val="586165526"/>
                    </a:ext>
                  </a:extLst>
                </a:gridCol>
                <a:gridCol w="543180">
                  <a:extLst>
                    <a:ext uri="{9D8B030D-6E8A-4147-A177-3AD203B41FA5}">
                      <a16:colId xmlns:a16="http://schemas.microsoft.com/office/drawing/2014/main" val="3536843604"/>
                    </a:ext>
                  </a:extLst>
                </a:gridCol>
              </a:tblGrid>
              <a:tr h="201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b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Automotive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Machinery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3357"/>
                  </a:ext>
                </a:extLst>
              </a:tr>
              <a:tr h="213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741486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VA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GE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GE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61612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Italy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1.4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1.02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1.46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 0.97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1.00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1.4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1.00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1.46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0.93 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2414899180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France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2.08 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0.65 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648229670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Germany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1.93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2.06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2.28 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1.93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1.07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1.8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1.04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0.98 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3586847701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Spain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3.26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2.29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2.02 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3.26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0.50 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1414945604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UK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1.34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1.45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1.69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1.59 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1.69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0.72 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2995216313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China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5.55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0.28 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1.66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1.90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5.55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1.90 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2616875131"/>
                  </a:ext>
                </a:extLst>
              </a:tr>
              <a:tr h="2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USA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4.02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1.35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1.37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1.51 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4.02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1.20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0.95 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2161923128"/>
                  </a:ext>
                </a:extLst>
              </a:tr>
              <a:tr h="201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</a:rPr>
                        <a:t>Furniture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</a:rPr>
                        <a:t>Fashion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74374"/>
                  </a:ext>
                </a:extLst>
              </a:tr>
              <a:tr h="213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2010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174671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VA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VA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VA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GE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38307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Italy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1.02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1.46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0.98 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1.66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1.46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1.51 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2143545168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France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0.98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0.95 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0.64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0.51 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1874129180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Germany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1.93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1.11 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1.93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0.43 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937160609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Spain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3.26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1.11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1.12 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3.26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0.90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0.85 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1519201307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UK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0.94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1.69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0.83 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2.31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1.69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0.46 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1217823578"/>
                  </a:ext>
                </a:extLst>
              </a:tr>
              <a:tr h="1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China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5.55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0.66 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3.87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2.67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2.71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5.55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2.22 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2469057784"/>
                  </a:ext>
                </a:extLst>
              </a:tr>
              <a:tr h="201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USA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4.02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1.20 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4.02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4.81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6.9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0.35 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18" marR="41418" marT="0" marB="0" anchor="ctr"/>
                </a:tc>
                <a:extLst>
                  <a:ext uri="{0D108BD9-81ED-4DB2-BD59-A6C34878D82A}">
                    <a16:rowId xmlns:a16="http://schemas.microsoft.com/office/drawing/2014/main" val="785526645"/>
                  </a:ext>
                </a:extLst>
              </a:tr>
            </a:tbl>
          </a:graphicData>
        </a:graphic>
      </p:graphicFrame>
      <p:sp>
        <p:nvSpPr>
          <p:cNvPr id="5" name="Ovale 4">
            <a:extLst>
              <a:ext uri="{FF2B5EF4-FFF2-40B4-BE49-F238E27FC236}">
                <a16:creationId xmlns:a16="http://schemas.microsoft.com/office/drawing/2014/main" id="{E98EC555-555A-CC4D-B03C-742F155F90C7}"/>
              </a:ext>
            </a:extLst>
          </p:cNvPr>
          <p:cNvSpPr/>
          <p:nvPr/>
        </p:nvSpPr>
        <p:spPr>
          <a:xfrm>
            <a:off x="1615440" y="2722880"/>
            <a:ext cx="3667760" cy="2844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BBB37CA-BCA7-714B-A58B-A79CA1858633}"/>
              </a:ext>
            </a:extLst>
          </p:cNvPr>
          <p:cNvSpPr/>
          <p:nvPr/>
        </p:nvSpPr>
        <p:spPr>
          <a:xfrm>
            <a:off x="1615440" y="3095310"/>
            <a:ext cx="3749774" cy="284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81F16F-2E44-C440-9028-38343B27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4D06E9-CCA1-EE42-AE2B-3E59C694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20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68788-7601-CC4C-890F-4A2564C0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347E23-B37F-5548-9AAC-251E1A4D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Abbiamo visto come le </a:t>
            </a:r>
            <a:r>
              <a:rPr lang="it-IT" dirty="0" err="1"/>
              <a:t>GVCs</a:t>
            </a:r>
            <a:r>
              <a:rPr lang="it-IT" dirty="0"/>
              <a:t> hanno un impatto sulla geografia di produzione del </a:t>
            </a:r>
            <a:r>
              <a:rPr lang="it-IT" i="1" dirty="0"/>
              <a:t>Made in </a:t>
            </a:r>
            <a:r>
              <a:rPr lang="it-IT" i="1" dirty="0" err="1"/>
              <a:t>Italy</a:t>
            </a:r>
            <a:r>
              <a:rPr lang="it-IT" i="1" dirty="0"/>
              <a:t>.</a:t>
            </a:r>
          </a:p>
          <a:p>
            <a:endParaRPr lang="it-IT" dirty="0"/>
          </a:p>
          <a:p>
            <a:r>
              <a:rPr lang="it-IT" dirty="0"/>
              <a:t>Questa scelta di produzione però è orientata verso Paesi vicini, dove la qualità e il valore aggiunto ricoprono un ruolo fondamentale.</a:t>
            </a:r>
          </a:p>
          <a:p>
            <a:endParaRPr lang="it-IT" dirty="0"/>
          </a:p>
          <a:p>
            <a:r>
              <a:rPr lang="it-IT" dirty="0"/>
              <a:t>MA: l’Italia ha una duplice collocazione nel contesto GVC </a:t>
            </a:r>
            <a:r>
              <a:rPr lang="it-IT" dirty="0">
                <a:sym typeface="Wingdings" pitchFamily="2" charset="2"/>
              </a:rPr>
              <a:t> sia dal lato manifatturiero sia per attività ad alto valore aggiunto (</a:t>
            </a:r>
            <a:r>
              <a:rPr lang="it-IT" i="1" dirty="0" err="1">
                <a:sym typeface="Wingdings" pitchFamily="2" charset="2"/>
              </a:rPr>
              <a:t>Italian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anomaly</a:t>
            </a:r>
            <a:r>
              <a:rPr lang="it-IT" i="1" dirty="0">
                <a:sym typeface="Wingdings" pitchFamily="2" charset="2"/>
              </a:rPr>
              <a:t>).</a:t>
            </a:r>
          </a:p>
          <a:p>
            <a:endParaRPr lang="it-IT" i="1" dirty="0">
              <a:sym typeface="Wingdings" pitchFamily="2" charset="2"/>
            </a:endParaRPr>
          </a:p>
          <a:p>
            <a:r>
              <a:rPr lang="it-IT" dirty="0">
                <a:sym typeface="Wingdings" pitchFamily="2" charset="2"/>
              </a:rPr>
              <a:t>Il </a:t>
            </a:r>
            <a:r>
              <a:rPr lang="it-IT" i="1" dirty="0">
                <a:sym typeface="Wingdings" pitchFamily="2" charset="2"/>
              </a:rPr>
              <a:t>Made in </a:t>
            </a:r>
            <a:r>
              <a:rPr lang="it-IT" i="1" dirty="0" err="1">
                <a:sym typeface="Wingdings" pitchFamily="2" charset="2"/>
              </a:rPr>
              <a:t>Italy</a:t>
            </a:r>
            <a:r>
              <a:rPr lang="it-IT" i="1" dirty="0">
                <a:sym typeface="Wingdings" pitchFamily="2" charset="2"/>
              </a:rPr>
              <a:t> rimane un importante fattore competitivo in termini di valore aggiunto  con rispetto ai principali concorrenti.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F5A41C-39FB-B843-AE33-9E5343F4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17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FFD3F31-9C8A-A544-B5A6-59A410D5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66173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E5941E-A75E-6448-8BC0-82A2ABE489E1}"/>
              </a:ext>
            </a:extLst>
          </p:cNvPr>
          <p:cNvSpPr txBox="1"/>
          <p:nvPr/>
        </p:nvSpPr>
        <p:spPr>
          <a:xfrm>
            <a:off x="1994969" y="5047050"/>
            <a:ext cx="444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Chiara Burlina</a:t>
            </a:r>
            <a:r>
              <a:rPr lang="en-US"/>
              <a:t> </a:t>
            </a:r>
            <a:endParaRPr lang="it-IT"/>
          </a:p>
          <a:p>
            <a:pPr algn="ctr"/>
            <a:r>
              <a:rPr lang="en-US" i="1" u="sng">
                <a:hlinkClick r:id="rId3"/>
              </a:rPr>
              <a:t>chiara.burlina@gssi.it</a:t>
            </a:r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314829-B722-704F-98EB-1F46402E5830}"/>
              </a:ext>
            </a:extLst>
          </p:cNvPr>
          <p:cNvSpPr txBox="1"/>
          <p:nvPr/>
        </p:nvSpPr>
        <p:spPr>
          <a:xfrm rot="20923951">
            <a:off x="2244329" y="2061269"/>
            <a:ext cx="290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Domande?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C844B2-B8CD-394D-93AC-AF331515463C}"/>
              </a:ext>
            </a:extLst>
          </p:cNvPr>
          <p:cNvSpPr txBox="1"/>
          <p:nvPr/>
        </p:nvSpPr>
        <p:spPr>
          <a:xfrm rot="568989">
            <a:off x="3939511" y="2801805"/>
            <a:ext cx="279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Chiarimenti?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B25A19E-F3C8-184E-BAB3-171486F2D408}"/>
              </a:ext>
            </a:extLst>
          </p:cNvPr>
          <p:cNvSpPr txBox="1"/>
          <p:nvPr/>
        </p:nvSpPr>
        <p:spPr>
          <a:xfrm>
            <a:off x="1145919" y="3768804"/>
            <a:ext cx="614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Grazie per l’attenzione!!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C3CE592C-7AD3-A54D-AAAD-87763A57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34" y="52056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Manufacturing and value-added dynamics in global value chains:</a:t>
            </a:r>
          </a:p>
        </p:txBody>
      </p:sp>
      <p:sp>
        <p:nvSpPr>
          <p:cNvPr id="10" name="Nuvola 9">
            <a:extLst>
              <a:ext uri="{FF2B5EF4-FFF2-40B4-BE49-F238E27FC236}">
                <a16:creationId xmlns:a16="http://schemas.microsoft.com/office/drawing/2014/main" id="{6094E3AE-E7A9-3E4C-853E-A07010DC5338}"/>
              </a:ext>
            </a:extLst>
          </p:cNvPr>
          <p:cNvSpPr/>
          <p:nvPr/>
        </p:nvSpPr>
        <p:spPr>
          <a:xfrm>
            <a:off x="8068510" y="3233644"/>
            <a:ext cx="1449136" cy="1178457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957B61C-E21B-2E4E-B546-659D8F2CE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242" y="4663219"/>
            <a:ext cx="2089760" cy="2089760"/>
          </a:xfrm>
          <a:prstGeom prst="rect">
            <a:avLst/>
          </a:prstGeom>
        </p:spPr>
      </p:pic>
      <p:sp>
        <p:nvSpPr>
          <p:cNvPr id="34" name="Nuvola 33">
            <a:extLst>
              <a:ext uri="{FF2B5EF4-FFF2-40B4-BE49-F238E27FC236}">
                <a16:creationId xmlns:a16="http://schemas.microsoft.com/office/drawing/2014/main" id="{556E0DCD-D0AB-B14E-BE5A-05DAA7A499D1}"/>
              </a:ext>
            </a:extLst>
          </p:cNvPr>
          <p:cNvSpPr/>
          <p:nvPr/>
        </p:nvSpPr>
        <p:spPr>
          <a:xfrm>
            <a:off x="8068510" y="4255063"/>
            <a:ext cx="653426" cy="527906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00CB9F6-3A7F-1644-8A38-E67ACF3A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41FC-0538-7C44-B00B-4F105A65850A}" type="slidenum">
              <a:rPr lang="en-GB" smtClean="0"/>
              <a:t>18</a:t>
            </a:fld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50E2F9-236A-A549-88BD-B08052ED12AB}"/>
              </a:ext>
            </a:extLst>
          </p:cNvPr>
          <p:cNvSpPr txBox="1"/>
          <p:nvPr/>
        </p:nvSpPr>
        <p:spPr>
          <a:xfrm rot="688855">
            <a:off x="8542101" y="3667407"/>
            <a:ext cx="68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RCA</a:t>
            </a:r>
          </a:p>
        </p:txBody>
      </p:sp>
      <p:sp>
        <p:nvSpPr>
          <p:cNvPr id="14" name="Nuvola 13">
            <a:extLst>
              <a:ext uri="{FF2B5EF4-FFF2-40B4-BE49-F238E27FC236}">
                <a16:creationId xmlns:a16="http://schemas.microsoft.com/office/drawing/2014/main" id="{5AC1D847-6156-C444-A64D-C4DCA48865C5}"/>
              </a:ext>
            </a:extLst>
          </p:cNvPr>
          <p:cNvSpPr/>
          <p:nvPr/>
        </p:nvSpPr>
        <p:spPr>
          <a:xfrm>
            <a:off x="7314029" y="2768584"/>
            <a:ext cx="1449136" cy="1178457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9B5FDD-38DB-954B-90A5-727DDBF8C9BF}"/>
              </a:ext>
            </a:extLst>
          </p:cNvPr>
          <p:cNvSpPr txBox="1"/>
          <p:nvPr/>
        </p:nvSpPr>
        <p:spPr>
          <a:xfrm rot="20390548">
            <a:off x="7711288" y="3090707"/>
            <a:ext cx="62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TiVA</a:t>
            </a:r>
            <a:endParaRPr lang="it-IT" dirty="0"/>
          </a:p>
        </p:txBody>
      </p:sp>
      <p:sp>
        <p:nvSpPr>
          <p:cNvPr id="16" name="Nuvola 15">
            <a:extLst>
              <a:ext uri="{FF2B5EF4-FFF2-40B4-BE49-F238E27FC236}">
                <a16:creationId xmlns:a16="http://schemas.microsoft.com/office/drawing/2014/main" id="{2D2842B7-00E6-084D-8030-E7E68EB8EFC9}"/>
              </a:ext>
            </a:extLst>
          </p:cNvPr>
          <p:cNvSpPr/>
          <p:nvPr/>
        </p:nvSpPr>
        <p:spPr>
          <a:xfrm>
            <a:off x="8284694" y="2334781"/>
            <a:ext cx="1449136" cy="1178457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963E41-CA3F-7843-BDF9-5D1FD208CF34}"/>
              </a:ext>
            </a:extLst>
          </p:cNvPr>
          <p:cNvSpPr txBox="1"/>
          <p:nvPr/>
        </p:nvSpPr>
        <p:spPr>
          <a:xfrm>
            <a:off x="8754400" y="268173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WITS</a:t>
            </a:r>
          </a:p>
        </p:txBody>
      </p:sp>
      <p:sp>
        <p:nvSpPr>
          <p:cNvPr id="19" name="Nuvola 18">
            <a:extLst>
              <a:ext uri="{FF2B5EF4-FFF2-40B4-BE49-F238E27FC236}">
                <a16:creationId xmlns:a16="http://schemas.microsoft.com/office/drawing/2014/main" id="{664424D4-9E94-F944-B6A7-E77A7607A1C1}"/>
              </a:ext>
            </a:extLst>
          </p:cNvPr>
          <p:cNvSpPr/>
          <p:nvPr/>
        </p:nvSpPr>
        <p:spPr>
          <a:xfrm>
            <a:off x="7233772" y="1932657"/>
            <a:ext cx="1449136" cy="1178457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D6F5C8-6B7F-C54C-B51D-B30041222FD6}"/>
              </a:ext>
            </a:extLst>
          </p:cNvPr>
          <p:cNvSpPr txBox="1"/>
          <p:nvPr/>
        </p:nvSpPr>
        <p:spPr>
          <a:xfrm rot="21170149">
            <a:off x="7639778" y="2265422"/>
            <a:ext cx="75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GVC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12425518-9683-1E4D-8433-85F170DC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13872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3FE58-AED6-CB48-A231-174FD59B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visto l’altra volta?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1DA2D9-B58F-1F46-97D7-8940231E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721857"/>
            <a:ext cx="9480457" cy="2893808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Approccio Top-down:</a:t>
            </a:r>
          </a:p>
          <a:p>
            <a:pPr lvl="2">
              <a:lnSpc>
                <a:spcPct val="150000"/>
              </a:lnSpc>
              <a:buFont typeface="+mj-lt"/>
              <a:buAutoNum type="arabicPeriod"/>
            </a:pPr>
            <a:r>
              <a:rPr lang="it-IT" b="1" dirty="0"/>
              <a:t>input-output </a:t>
            </a:r>
            <a:r>
              <a:rPr lang="it-IT" b="1" dirty="0" err="1"/>
              <a:t>structure</a:t>
            </a:r>
            <a:endParaRPr lang="it-IT" b="1" dirty="0"/>
          </a:p>
          <a:p>
            <a:pPr lvl="2">
              <a:lnSpc>
                <a:spcPct val="150000"/>
              </a:lnSpc>
              <a:buFont typeface="+mj-lt"/>
              <a:buAutoNum type="arabicPeriod"/>
            </a:pPr>
            <a:r>
              <a:rPr lang="it-IT" b="1" dirty="0" err="1"/>
              <a:t>geographic</a:t>
            </a:r>
            <a:r>
              <a:rPr lang="it-IT" b="1" dirty="0"/>
              <a:t> scope</a:t>
            </a:r>
          </a:p>
          <a:p>
            <a:pPr lvl="2">
              <a:lnSpc>
                <a:spcPct val="150000"/>
              </a:lnSpc>
              <a:buFont typeface="+mj-lt"/>
              <a:buAutoNum type="arabicPeriod"/>
            </a:pPr>
            <a:r>
              <a:rPr lang="it-IT" b="1" dirty="0" err="1"/>
              <a:t>governance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endParaRPr lang="it-IT" b="1" dirty="0"/>
          </a:p>
          <a:p>
            <a:pPr lvl="2">
              <a:lnSpc>
                <a:spcPct val="150000"/>
              </a:lnSpc>
              <a:buFont typeface="+mj-lt"/>
              <a:buAutoNum type="arabicPeriod"/>
            </a:pPr>
            <a:endParaRPr lang="it-IT" b="1" dirty="0"/>
          </a:p>
          <a:p>
            <a:pPr marL="914400" lvl="2" indent="0">
              <a:lnSpc>
                <a:spcPct val="150000"/>
              </a:lnSpc>
              <a:buNone/>
            </a:pPr>
            <a:endParaRPr lang="it-IT" b="1" dirty="0"/>
          </a:p>
          <a:p>
            <a:pPr>
              <a:lnSpc>
                <a:spcPct val="150000"/>
              </a:lnSpc>
            </a:pPr>
            <a:r>
              <a:rPr lang="it-IT" dirty="0"/>
              <a:t>Approccio Bottom-up:</a:t>
            </a:r>
          </a:p>
          <a:p>
            <a:pPr marL="1200150" lvl="2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it-IT" b="1" dirty="0" err="1"/>
              <a:t>upgrading</a:t>
            </a:r>
            <a:endParaRPr lang="it-IT" b="1" dirty="0"/>
          </a:p>
          <a:p>
            <a:pPr marL="1200150" lvl="2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it-IT" b="1" dirty="0" err="1"/>
              <a:t>local</a:t>
            </a:r>
            <a:r>
              <a:rPr lang="it-IT" b="1" dirty="0"/>
              <a:t> </a:t>
            </a:r>
            <a:r>
              <a:rPr lang="it-IT" b="1" dirty="0" err="1"/>
              <a:t>institutional</a:t>
            </a:r>
            <a:r>
              <a:rPr lang="it-IT" b="1" dirty="0"/>
              <a:t> </a:t>
            </a:r>
            <a:r>
              <a:rPr lang="it-IT" b="1" dirty="0" err="1"/>
              <a:t>context</a:t>
            </a:r>
            <a:r>
              <a:rPr lang="it-IT" b="1" dirty="0"/>
              <a:t> </a:t>
            </a:r>
          </a:p>
          <a:p>
            <a:pPr marL="1200150" lvl="2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it-IT" b="1" dirty="0" err="1"/>
              <a:t>industry</a:t>
            </a:r>
            <a:r>
              <a:rPr lang="it-IT" b="1" dirty="0"/>
              <a:t> </a:t>
            </a:r>
            <a:r>
              <a:rPr lang="it-IT" b="1" dirty="0" err="1"/>
              <a:t>stakeholders</a:t>
            </a:r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2F3692-6FF9-234C-9E29-F7526EB0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1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38E885B-769B-7E4E-B1FB-0C1185AC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Chiara Burlina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E8E370-EA4C-AA48-B9A7-F15BDA814982}"/>
              </a:ext>
            </a:extLst>
          </p:cNvPr>
          <p:cNvSpPr txBox="1"/>
          <p:nvPr/>
        </p:nvSpPr>
        <p:spPr>
          <a:xfrm>
            <a:off x="677333" y="4830835"/>
            <a:ext cx="6967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000"/>
              </a:spcBef>
              <a:buClr>
                <a:srgbClr val="A5300F"/>
              </a:buClr>
              <a:buSzPct val="80000"/>
              <a:buFont typeface="Wingdings 3" charset="2"/>
              <a:buChar char="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GVC e il Covid-19.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380823-DCBA-3246-AD5D-B1A902BE947A}"/>
              </a:ext>
            </a:extLst>
          </p:cNvPr>
          <p:cNvSpPr txBox="1"/>
          <p:nvPr/>
        </p:nvSpPr>
        <p:spPr>
          <a:xfrm>
            <a:off x="677333" y="1790684"/>
            <a:ext cx="7767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000"/>
              </a:spcBef>
              <a:buClr>
                <a:srgbClr val="A5300F"/>
              </a:buClr>
              <a:buSzPct val="80000"/>
              <a:buFont typeface="Wingdings 3" charset="2"/>
              <a:buChar char="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Come definire le Global Value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Chains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GVCs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955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3FE58-AED6-CB48-A231-174FD59B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faremo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1DA2D9-B58F-1F46-97D7-8940231E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80457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GVC e manifattura: «Manufacturing and </a:t>
            </a:r>
            <a:r>
              <a:rPr lang="it-IT" dirty="0" err="1"/>
              <a:t>value-added</a:t>
            </a:r>
            <a:r>
              <a:rPr lang="it-IT" dirty="0"/>
              <a:t> </a:t>
            </a:r>
            <a:r>
              <a:rPr lang="it-IT" dirty="0" err="1"/>
              <a:t>dynamics</a:t>
            </a:r>
            <a:r>
              <a:rPr lang="it-IT" dirty="0"/>
              <a:t> in </a:t>
            </a:r>
            <a:r>
              <a:rPr lang="it-IT" dirty="0" err="1"/>
              <a:t>GVCs</a:t>
            </a:r>
            <a:r>
              <a:rPr lang="it-IT" dirty="0"/>
              <a:t>»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Perchè</a:t>
            </a:r>
            <a:r>
              <a:rPr lang="it-IT" dirty="0"/>
              <a:t> l’RCA è importante nella valutazione di GVC 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Come utilizzare i dati di input e output: </a:t>
            </a:r>
            <a:r>
              <a:rPr lang="it-IT" dirty="0" err="1"/>
              <a:t>TiVA</a:t>
            </a:r>
            <a:r>
              <a:rPr lang="it-IT" dirty="0"/>
              <a:t> and WITS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2F3692-6FF9-234C-9E29-F7526EB0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2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38E885B-769B-7E4E-B1FB-0C1185AC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49806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E54CB8-6B0A-EB4A-AAFE-A70AE38D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854529"/>
            <a:ext cx="6348046" cy="51489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5600" dirty="0"/>
              <a:t>Manufacturing and value-added dynamics in global value chains: </a:t>
            </a:r>
            <a:br>
              <a:rPr lang="en-US" sz="5600" dirty="0"/>
            </a:br>
            <a:r>
              <a:rPr lang="en-US" sz="5600" dirty="0"/>
              <a:t>The case of Italy</a:t>
            </a:r>
            <a:br>
              <a:rPr lang="en-US" sz="5600" dirty="0"/>
            </a:br>
            <a:br>
              <a:rPr lang="en-US" sz="5600" dirty="0"/>
            </a:br>
            <a:r>
              <a:rPr lang="it-IT" sz="2700" dirty="0" err="1"/>
              <a:t>Competitiveness</a:t>
            </a:r>
            <a:r>
              <a:rPr lang="it-IT" sz="2700" dirty="0"/>
              <a:t> </a:t>
            </a:r>
            <a:r>
              <a:rPr lang="it-IT" sz="2700" dirty="0" err="1"/>
              <a:t>Review</a:t>
            </a:r>
            <a:r>
              <a:rPr lang="it-IT" sz="2700" dirty="0"/>
              <a:t>, 30(4), pp. 457-470.</a:t>
            </a:r>
            <a:br>
              <a:rPr lang="it-IT" dirty="0"/>
            </a:br>
            <a:r>
              <a:rPr lang="en-US" sz="5600" dirty="0"/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AC03C0-94D7-274E-B1BB-E9F15A4E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C390D5-93B6-C04E-8326-C61F66E6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330178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872626C-273D-8B4B-8591-DC1D2D82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</a:t>
            </a:r>
            <a:r>
              <a:rPr lang="it-IT"/>
              <a:t>della ricerca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63403D7-70AE-FE40-8A2C-B0C69B23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51681"/>
            <a:ext cx="8907341" cy="484742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/>
              <a:t>Studiare la relazione tra i processi manifatturieri dei settori del </a:t>
            </a:r>
            <a:r>
              <a:rPr lang="it-IT" i="1" dirty="0"/>
              <a:t>Made in </a:t>
            </a:r>
            <a:r>
              <a:rPr lang="it-IT" i="1" dirty="0" err="1"/>
              <a:t>Italy</a:t>
            </a:r>
            <a:r>
              <a:rPr lang="it-IT" dirty="0"/>
              <a:t> e la creazione del valore.</a:t>
            </a:r>
          </a:p>
          <a:p>
            <a:pPr>
              <a:lnSpc>
                <a:spcPct val="150000"/>
              </a:lnSpc>
            </a:pPr>
            <a:r>
              <a:rPr lang="it-IT" dirty="0"/>
              <a:t>Abbiamo focalizzato la nostra attenzione sui settori manifatturieri: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Automobile ;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Abbigliamento;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Arredamento;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Automazione</a:t>
            </a:r>
          </a:p>
          <a:p>
            <a:pPr lvl="1">
              <a:lnSpc>
                <a:spcPct val="12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In particolare </a:t>
            </a:r>
            <a:r>
              <a:rPr lang="it-IT" dirty="0">
                <a:sym typeface="Wingdings" pitchFamily="2" charset="2"/>
              </a:rPr>
              <a:t> come il valore aggiunto viene importato ed esportato e quali Paesi sono coinvolti?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8449FB-E4FF-EF4A-88D4-1D20CE83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B6DDC42-1304-7845-8C60-067D6DAB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363533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56C64-1C55-7D4D-A686-C03DBB80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452F2-4EEF-B04C-90D4-E388A578F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Utilizziamo due fonti principali di dati:</a:t>
            </a:r>
          </a:p>
          <a:p>
            <a:endParaRPr lang="it-IT" sz="2000" dirty="0"/>
          </a:p>
          <a:p>
            <a:pPr lvl="1"/>
            <a:r>
              <a:rPr lang="it-IT" sz="2000" dirty="0"/>
              <a:t>il database </a:t>
            </a:r>
            <a:r>
              <a:rPr lang="it-IT" sz="2000" b="1" dirty="0" err="1"/>
              <a:t>TiVA</a:t>
            </a:r>
            <a:r>
              <a:rPr lang="it-IT" sz="2000" dirty="0"/>
              <a:t> – OECD </a:t>
            </a:r>
            <a:r>
              <a:rPr lang="it-IT" sz="2000" dirty="0">
                <a:sym typeface="Wingdings" pitchFamily="2" charset="2"/>
              </a:rPr>
              <a:t> riporta i flussi di valore aggiunto in entrata ed uscita dai Paesi OCED negli ultimi 20 anni</a:t>
            </a:r>
          </a:p>
          <a:p>
            <a:pPr lvl="1"/>
            <a:endParaRPr lang="it-IT" sz="2000" dirty="0">
              <a:sym typeface="Wingdings" pitchFamily="2" charset="2"/>
            </a:endParaRPr>
          </a:p>
          <a:p>
            <a:pPr lvl="1"/>
            <a:r>
              <a:rPr lang="it-IT" sz="2000" dirty="0">
                <a:sym typeface="Wingdings" pitchFamily="2" charset="2"/>
              </a:rPr>
              <a:t>il database </a:t>
            </a:r>
            <a:r>
              <a:rPr lang="it-IT" sz="2000" b="1" dirty="0">
                <a:sym typeface="Wingdings" pitchFamily="2" charset="2"/>
              </a:rPr>
              <a:t>WITS</a:t>
            </a:r>
            <a:r>
              <a:rPr lang="it-IT" sz="2000" dirty="0">
                <a:sym typeface="Wingdings" pitchFamily="2" charset="2"/>
              </a:rPr>
              <a:t> (World </a:t>
            </a:r>
            <a:r>
              <a:rPr lang="it-IT" sz="2000" dirty="0" err="1">
                <a:sym typeface="Wingdings" pitchFamily="2" charset="2"/>
              </a:rPr>
              <a:t>Integrated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Trade</a:t>
            </a:r>
            <a:r>
              <a:rPr lang="it-IT" sz="2000" dirty="0">
                <a:sym typeface="Wingdings" pitchFamily="2" charset="2"/>
              </a:rPr>
              <a:t> Solution)  riporta il valore delle importazioni ed esportazioni dei Paesi appartenenti alle Nazioni Unite</a:t>
            </a:r>
          </a:p>
          <a:p>
            <a:pPr lvl="1"/>
            <a:endParaRPr lang="it-IT" sz="2000" dirty="0">
              <a:sym typeface="Wingdings" pitchFamily="2" charset="2"/>
            </a:endParaRPr>
          </a:p>
          <a:p>
            <a:r>
              <a:rPr lang="it-IT" sz="2200" dirty="0">
                <a:sym typeface="Wingdings" pitchFamily="2" charset="2"/>
              </a:rPr>
              <a:t>Anni: 2005-2015 </a:t>
            </a:r>
            <a:endParaRPr lang="it-IT" sz="2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6ABD9-B04A-CD4B-A00B-CD97F573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5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B075350-C663-1244-B9D6-7C70C8E2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111054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0CA8D-2A4A-3B44-80AB-C6751C21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 database </a:t>
            </a:r>
            <a:r>
              <a:rPr lang="it-IT" dirty="0" err="1"/>
              <a:t>TiVA</a:t>
            </a:r>
            <a:endParaRPr lang="it-IT" dirty="0"/>
          </a:p>
        </p:txBody>
      </p:sp>
      <p:pic>
        <p:nvPicPr>
          <p:cNvPr id="21" name="Segnaposto contenuto 4">
            <a:extLst>
              <a:ext uri="{FF2B5EF4-FFF2-40B4-BE49-F238E27FC236}">
                <a16:creationId xmlns:a16="http://schemas.microsoft.com/office/drawing/2014/main" id="{FA363AE3-90AD-5049-9E00-0D2BCD66F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72" t="16651" r="3647" b="7997"/>
          <a:stretch/>
        </p:blipFill>
        <p:spPr>
          <a:xfrm>
            <a:off x="358346" y="1270000"/>
            <a:ext cx="10396491" cy="5214551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7E846E-CE2F-6A4D-BCA4-AECD00F2CD92}"/>
              </a:ext>
            </a:extLst>
          </p:cNvPr>
          <p:cNvSpPr txBox="1"/>
          <p:nvPr/>
        </p:nvSpPr>
        <p:spPr>
          <a:xfrm rot="16200000">
            <a:off x="8639544" y="3481859"/>
            <a:ext cx="4868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>
                <a:hlinkClick r:id="rId4"/>
              </a:rPr>
              <a:t>https</a:t>
            </a:r>
            <a:r>
              <a:rPr lang="it-IT" sz="1100" dirty="0">
                <a:hlinkClick r:id="rId4"/>
              </a:rPr>
              <a:t>://</a:t>
            </a:r>
            <a:r>
              <a:rPr lang="it-IT" sz="1100" dirty="0" err="1">
                <a:hlinkClick r:id="rId4"/>
              </a:rPr>
              <a:t>www.oecd.org</a:t>
            </a:r>
            <a:r>
              <a:rPr lang="it-IT" sz="1100" dirty="0">
                <a:hlinkClick r:id="rId4"/>
              </a:rPr>
              <a:t>/sti/</a:t>
            </a:r>
            <a:r>
              <a:rPr lang="it-IT" sz="1100" dirty="0" err="1">
                <a:hlinkClick r:id="rId4"/>
              </a:rPr>
              <a:t>ind</a:t>
            </a:r>
            <a:r>
              <a:rPr lang="it-IT" sz="1100" dirty="0">
                <a:hlinkClick r:id="rId4"/>
              </a:rPr>
              <a:t>/</a:t>
            </a:r>
            <a:r>
              <a:rPr lang="it-IT" sz="1100" dirty="0" err="1">
                <a:hlinkClick r:id="rId4"/>
              </a:rPr>
              <a:t>measuring</a:t>
            </a:r>
            <a:r>
              <a:rPr lang="it-IT" sz="1100" dirty="0">
                <a:hlinkClick r:id="rId4"/>
              </a:rPr>
              <a:t>-</a:t>
            </a:r>
            <a:r>
              <a:rPr lang="it-IT" sz="1100" dirty="0" err="1">
                <a:hlinkClick r:id="rId4"/>
              </a:rPr>
              <a:t>trade</a:t>
            </a:r>
            <a:r>
              <a:rPr lang="it-IT" sz="1100" dirty="0">
                <a:hlinkClick r:id="rId4"/>
              </a:rPr>
              <a:t>-in-</a:t>
            </a:r>
            <a:r>
              <a:rPr lang="it-IT" sz="1100" dirty="0" err="1">
                <a:hlinkClick r:id="rId4"/>
              </a:rPr>
              <a:t>value</a:t>
            </a:r>
            <a:r>
              <a:rPr lang="it-IT" sz="1100" dirty="0">
                <a:hlinkClick r:id="rId4"/>
              </a:rPr>
              <a:t>-</a:t>
            </a:r>
            <a:r>
              <a:rPr lang="it-IT" sz="1100" dirty="0" err="1">
                <a:hlinkClick r:id="rId4"/>
              </a:rPr>
              <a:t>added.htm</a:t>
            </a:r>
            <a:endParaRPr lang="it-IT" sz="11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818BED-6EE2-8B4D-BF4E-22DD758E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0F5EF9-F187-1044-AAE9-2CB26DB7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60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CE32708-69F2-654F-A664-572FD6C3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Tipologie di dato </a:t>
            </a:r>
          </a:p>
        </p:txBody>
      </p:sp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7CEE8BE2-FB3E-5342-BCCB-15BE99897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" t="2325"/>
          <a:stretch/>
        </p:blipFill>
        <p:spPr>
          <a:xfrm>
            <a:off x="229016" y="1636255"/>
            <a:ext cx="4800934" cy="28315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8FA1DF-D46E-6841-A27B-7BC3CD79F3D3}"/>
              </a:ext>
            </a:extLst>
          </p:cNvPr>
          <p:cNvSpPr txBox="1"/>
          <p:nvPr/>
        </p:nvSpPr>
        <p:spPr>
          <a:xfrm>
            <a:off x="130000" y="1314444"/>
            <a:ext cx="429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Origine del valore aggiunto in DOMANDA FINALE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FDE4D91-0DCD-DE45-92FC-15C07ACE6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" t="817"/>
          <a:stretch/>
        </p:blipFill>
        <p:spPr>
          <a:xfrm>
            <a:off x="7736104" y="1165106"/>
            <a:ext cx="4290647" cy="342769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12F9DBA-6177-C847-AE8A-6B0907D1A692}"/>
              </a:ext>
            </a:extLst>
          </p:cNvPr>
          <p:cNvSpPr txBox="1"/>
          <p:nvPr/>
        </p:nvSpPr>
        <p:spPr>
          <a:xfrm>
            <a:off x="6348911" y="826552"/>
            <a:ext cx="429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Origine del valore aggiunto in ESPORTAZIONI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71EA7A6-375B-7D40-B59B-9966C5177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90" y="3835404"/>
            <a:ext cx="5235837" cy="283152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F56C118-EAE1-6F45-A99E-1FB289B8C9B2}"/>
              </a:ext>
            </a:extLst>
          </p:cNvPr>
          <p:cNvSpPr txBox="1"/>
          <p:nvPr/>
        </p:nvSpPr>
        <p:spPr>
          <a:xfrm>
            <a:off x="685021" y="5251168"/>
            <a:ext cx="401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Esportazioni in base alla destinazione finale e origine del valore aggiunto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E0FF6C2-2C98-1C4B-9ADC-6522C2B7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CA778F-CA42-8A4E-8982-F24FF398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84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AC317-AB79-1040-AF0B-9AE25395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database WITS – World </a:t>
            </a:r>
            <a:r>
              <a:rPr lang="it-IT" dirty="0" err="1"/>
              <a:t>Bank</a:t>
            </a:r>
            <a:r>
              <a:rPr lang="it-IT" dirty="0"/>
              <a:t>  </a:t>
            </a:r>
          </a:p>
        </p:txBody>
      </p:sp>
      <p:pic>
        <p:nvPicPr>
          <p:cNvPr id="4" name="Immagine 3" descr="Immagine che contiene screenshot, monitor, sedendo, schermo&#10;&#10;Descrizione generata automaticamente">
            <a:extLst>
              <a:ext uri="{FF2B5EF4-FFF2-40B4-BE49-F238E27FC236}">
                <a16:creationId xmlns:a16="http://schemas.microsoft.com/office/drawing/2014/main" id="{2F4F6A6B-5BE0-B342-8B9C-CB3C57748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" t="12209" r="5428" b="7470"/>
          <a:stretch/>
        </p:blipFill>
        <p:spPr>
          <a:xfrm>
            <a:off x="583894" y="1270000"/>
            <a:ext cx="10135518" cy="55084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8C7EEB-04A1-CE47-82D5-1DDACBB2BB35}"/>
              </a:ext>
            </a:extLst>
          </p:cNvPr>
          <p:cNvSpPr txBox="1"/>
          <p:nvPr/>
        </p:nvSpPr>
        <p:spPr>
          <a:xfrm rot="16200000">
            <a:off x="8747978" y="3481330"/>
            <a:ext cx="4406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hlinkClick r:id="rId4"/>
              </a:rPr>
              <a:t>https</a:t>
            </a:r>
            <a:r>
              <a:rPr lang="it-IT" sz="1200" dirty="0">
                <a:hlinkClick r:id="rId4"/>
              </a:rPr>
              <a:t>://</a:t>
            </a:r>
            <a:r>
              <a:rPr lang="it-IT" sz="1200" dirty="0" err="1">
                <a:hlinkClick r:id="rId4"/>
              </a:rPr>
              <a:t>wits.worldbank.org</a:t>
            </a:r>
            <a:r>
              <a:rPr lang="it-IT" sz="1200" dirty="0">
                <a:hlinkClick r:id="rId4"/>
              </a:rPr>
              <a:t>/</a:t>
            </a:r>
            <a:r>
              <a:rPr lang="it-IT" sz="1200" dirty="0" err="1">
                <a:hlinkClick r:id="rId4"/>
              </a:rPr>
              <a:t>Default.aspx</a:t>
            </a:r>
            <a:endParaRPr lang="it-IT" sz="12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24C3A17-2128-764C-A64A-FA3A8533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D381-0D5D-A644-BB2C-13535417B60B}" type="slidenum">
              <a:rPr lang="it-IT" smtClean="0"/>
              <a:t>8</a:t>
            </a:fld>
            <a:endParaRPr 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FEDA6E8D-96D9-A04C-9E7E-948B3EA9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Chiara Burlina</a:t>
            </a:r>
          </a:p>
        </p:txBody>
      </p:sp>
    </p:spTree>
    <p:extLst>
      <p:ext uri="{BB962C8B-B14F-4D97-AF65-F5344CB8AC3E}">
        <p14:creationId xmlns:p14="http://schemas.microsoft.com/office/powerpoint/2010/main" val="4101236425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1029</Words>
  <Application>Microsoft Macintosh PowerPoint</Application>
  <PresentationFormat>Widescreen</PresentationFormat>
  <Paragraphs>375</Paragraphs>
  <Slides>19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Trebuchet MS</vt:lpstr>
      <vt:lpstr>Wingdings 3</vt:lpstr>
      <vt:lpstr>Sfaccettatura</vt:lpstr>
      <vt:lpstr>Come misurare le  catene globali del valore - GVC</vt:lpstr>
      <vt:lpstr>Cosa abbiamo visto l’altra volta?</vt:lpstr>
      <vt:lpstr>Cosa faremo oggi</vt:lpstr>
      <vt:lpstr>Manufacturing and value-added dynamics in global value chains:  The case of Italy  Competitiveness Review, 30(4), pp. 457-470.  </vt:lpstr>
      <vt:lpstr>Obiettivo della ricerca</vt:lpstr>
      <vt:lpstr>I dati</vt:lpstr>
      <vt:lpstr>Il  database TiVA</vt:lpstr>
      <vt:lpstr>Tipologie di dato </vt:lpstr>
      <vt:lpstr>Il database WITS – World Bank  </vt:lpstr>
      <vt:lpstr>Tipologie di dato  </vt:lpstr>
      <vt:lpstr>Confronto tra valore aggiunto e imp/exp: il settore della moda</vt:lpstr>
      <vt:lpstr>Confronto tra valore aggiunto e imp/exp: il settore dell’arredamento</vt:lpstr>
      <vt:lpstr>Riassumendo..</vt:lpstr>
      <vt:lpstr>Ma il Made in Italy costituisce davvero una fonte di vantaggio?</vt:lpstr>
      <vt:lpstr>L’Italia ha davvero un RCA nei settori del Made in Italy?</vt:lpstr>
      <vt:lpstr>Dinamiche RCA per Paese/Settore</vt:lpstr>
      <vt:lpstr>RCA per valore aggiunto e imp/exp: un confronto</vt:lpstr>
      <vt:lpstr>Conclusioni</vt:lpstr>
      <vt:lpstr>Manufacturing and value-added dynamics in global value chains: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and value-added dynamics in global value chains: The case of Italy </dc:title>
  <dc:creator>Chiara Burlina</dc:creator>
  <cp:lastModifiedBy>Chiara Burlina</cp:lastModifiedBy>
  <cp:revision>50</cp:revision>
  <dcterms:created xsi:type="dcterms:W3CDTF">2020-04-02T10:22:14Z</dcterms:created>
  <dcterms:modified xsi:type="dcterms:W3CDTF">2021-11-12T16:32:51Z</dcterms:modified>
</cp:coreProperties>
</file>