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jLp+RZLdMcyMh97cGdtGkeLbqTJ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94660"/>
  </p:normalViewPr>
  <p:slideViewPr>
    <p:cSldViewPr snapToGrid="0">
      <p:cViewPr varScale="1">
        <p:scale>
          <a:sx n="107" d="100"/>
          <a:sy n="107" d="100"/>
        </p:scale>
        <p:origin x="70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262160e99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1262160e99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262160e99f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262160e99f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262160e99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262160e99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262160e99f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262160e99f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262160e99f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262160e99f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1262160e99f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1262160e99f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262160e99f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262160e99f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1262160e99f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1262160e99f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262160e99f_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262160e99f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262160e99f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1262160e99f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262160e99f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262160e99f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1"/>
        <p:cNvGrpSpPr/>
        <p:nvPr/>
      </p:nvGrpSpPr>
      <p:grpSpPr>
        <a:xfrm>
          <a:off x="0" y="0"/>
          <a:ext cx="0" cy="0"/>
          <a:chOff x="0" y="0"/>
          <a:chExt cx="0" cy="0"/>
        </a:xfrm>
      </p:grpSpPr>
      <p:sp>
        <p:nvSpPr>
          <p:cNvPr id="12" name="Google Shape;12;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68"/>
        <p:cNvGrpSpPr/>
        <p:nvPr/>
      </p:nvGrpSpPr>
      <p:grpSpPr>
        <a:xfrm>
          <a:off x="0" y="0"/>
          <a:ext cx="0" cy="0"/>
          <a:chOff x="0" y="0"/>
          <a:chExt cx="0" cy="0"/>
        </a:xfrm>
      </p:grpSpPr>
      <p:sp>
        <p:nvSpPr>
          <p:cNvPr id="69" name="Google Shape;69;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74"/>
        <p:cNvGrpSpPr/>
        <p:nvPr/>
      </p:nvGrpSpPr>
      <p:grpSpPr>
        <a:xfrm>
          <a:off x="0" y="0"/>
          <a:ext cx="0" cy="0"/>
          <a:chOff x="0" y="0"/>
          <a:chExt cx="0" cy="0"/>
        </a:xfrm>
      </p:grpSpPr>
      <p:sp>
        <p:nvSpPr>
          <p:cNvPr id="75" name="Google Shape;75;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7"/>
        <p:cNvGrpSpPr/>
        <p:nvPr/>
      </p:nvGrpSpPr>
      <p:grpSpPr>
        <a:xfrm>
          <a:off x="0" y="0"/>
          <a:ext cx="0" cy="0"/>
          <a:chOff x="0" y="0"/>
          <a:chExt cx="0" cy="0"/>
        </a:xfrm>
      </p:grpSpPr>
      <p:sp>
        <p:nvSpPr>
          <p:cNvPr id="18" name="Google Shape;1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23"/>
        <p:cNvGrpSpPr/>
        <p:nvPr/>
      </p:nvGrpSpPr>
      <p:grpSpPr>
        <a:xfrm>
          <a:off x="0" y="0"/>
          <a:ext cx="0" cy="0"/>
          <a:chOff x="0" y="0"/>
          <a:chExt cx="0" cy="0"/>
        </a:xfrm>
      </p:grpSpPr>
      <p:sp>
        <p:nvSpPr>
          <p:cNvPr id="24" name="Google Shape;24;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29"/>
        <p:cNvGrpSpPr/>
        <p:nvPr/>
      </p:nvGrpSpPr>
      <p:grpSpPr>
        <a:xfrm>
          <a:off x="0" y="0"/>
          <a:ext cx="0" cy="0"/>
          <a:chOff x="0" y="0"/>
          <a:chExt cx="0" cy="0"/>
        </a:xfrm>
      </p:grpSpPr>
      <p:sp>
        <p:nvSpPr>
          <p:cNvPr id="30" name="Google Shape;3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36"/>
        <p:cNvGrpSpPr/>
        <p:nvPr/>
      </p:nvGrpSpPr>
      <p:grpSpPr>
        <a:xfrm>
          <a:off x="0" y="0"/>
          <a:ext cx="0" cy="0"/>
          <a:chOff x="0" y="0"/>
          <a:chExt cx="0" cy="0"/>
        </a:xfrm>
      </p:grpSpPr>
      <p:sp>
        <p:nvSpPr>
          <p:cNvPr id="37" name="Google Shape;37;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45"/>
        <p:cNvGrpSpPr/>
        <p:nvPr/>
      </p:nvGrpSpPr>
      <p:grpSpPr>
        <a:xfrm>
          <a:off x="0" y="0"/>
          <a:ext cx="0" cy="0"/>
          <a:chOff x="0" y="0"/>
          <a:chExt cx="0" cy="0"/>
        </a:xfrm>
      </p:grpSpPr>
      <p:sp>
        <p:nvSpPr>
          <p:cNvPr id="46" name="Google Shape;46;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uota" type="blank">
  <p:cSld name="BLANK">
    <p:spTree>
      <p:nvGrpSpPr>
        <p:cNvPr id="1" name="Shape 50"/>
        <p:cNvGrpSpPr/>
        <p:nvPr/>
      </p:nvGrpSpPr>
      <p:grpSpPr>
        <a:xfrm>
          <a:off x="0" y="0"/>
          <a:ext cx="0" cy="0"/>
          <a:chOff x="0" y="0"/>
          <a:chExt cx="0" cy="0"/>
        </a:xfrm>
      </p:grpSpPr>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54"/>
        <p:cNvGrpSpPr/>
        <p:nvPr/>
      </p:nvGrpSpPr>
      <p:grpSpPr>
        <a:xfrm>
          <a:off x="0" y="0"/>
          <a:ext cx="0" cy="0"/>
          <a:chOff x="0" y="0"/>
          <a:chExt cx="0" cy="0"/>
        </a:xfrm>
      </p:grpSpPr>
      <p:sp>
        <p:nvSpPr>
          <p:cNvPr id="55" name="Google Shape;55;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61"/>
        <p:cNvGrpSpPr/>
        <p:nvPr/>
      </p:nvGrpSpPr>
      <p:grpSpPr>
        <a:xfrm>
          <a:off x="0" y="0"/>
          <a:ext cx="0" cy="0"/>
          <a:chOff x="0" y="0"/>
          <a:chExt cx="0" cy="0"/>
        </a:xfrm>
      </p:grpSpPr>
      <p:sp>
        <p:nvSpPr>
          <p:cNvPr id="62" name="Google Shape;62;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3"/>
          <p:cNvSpPr>
            <a:spLocks noGrp="1"/>
          </p:cNvSpPr>
          <p:nvPr>
            <p:ph type="pic" idx="2"/>
          </p:nvPr>
        </p:nvSpPr>
        <p:spPr>
          <a:xfrm>
            <a:off x="5183188" y="987425"/>
            <a:ext cx="6172200" cy="4873625"/>
          </a:xfrm>
          <a:prstGeom prst="rect">
            <a:avLst/>
          </a:prstGeom>
          <a:noFill/>
          <a:ln>
            <a:noFill/>
          </a:ln>
        </p:spPr>
      </p:sp>
      <p:sp>
        <p:nvSpPr>
          <p:cNvPr id="64" name="Google Shape;64;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t-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1524000" y="992001"/>
            <a:ext cx="9144000" cy="89528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2F5496"/>
              </a:buClr>
              <a:buSzPct val="100000"/>
              <a:buFont typeface="Calibri"/>
              <a:buNone/>
            </a:pPr>
            <a:r>
              <a:rPr lang="it-IT" b="1" dirty="0">
                <a:solidFill>
                  <a:srgbClr val="2F5496"/>
                </a:solidFill>
              </a:rPr>
              <a:t>Le Coste e i Litorali</a:t>
            </a:r>
            <a:endParaRPr dirty="0"/>
          </a:p>
        </p:txBody>
      </p:sp>
      <p:sp>
        <p:nvSpPr>
          <p:cNvPr id="85" name="Google Shape;85;p1"/>
          <p:cNvSpPr txBox="1">
            <a:spLocks noGrp="1"/>
          </p:cNvSpPr>
          <p:nvPr>
            <p:ph type="subTitle" idx="1"/>
          </p:nvPr>
        </p:nvSpPr>
        <p:spPr>
          <a:xfrm>
            <a:off x="1524000" y="1914990"/>
            <a:ext cx="9144000" cy="552775"/>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2F5496"/>
              </a:buClr>
              <a:buSzPts val="2400"/>
              <a:buNone/>
            </a:pPr>
            <a:r>
              <a:rPr lang="it-IT" dirty="0">
                <a:solidFill>
                  <a:srgbClr val="2F5496"/>
                </a:solidFill>
              </a:rPr>
              <a:t>L’erosione costiera</a:t>
            </a:r>
            <a:endParaRPr dirty="0"/>
          </a:p>
        </p:txBody>
      </p:sp>
      <p:pic>
        <p:nvPicPr>
          <p:cNvPr id="86" name="Google Shape;86;p1"/>
          <p:cNvPicPr preferRelativeResize="0"/>
          <p:nvPr/>
        </p:nvPicPr>
        <p:blipFill rotWithShape="1">
          <a:blip r:embed="rId3">
            <a:alphaModFix/>
          </a:blip>
          <a:srcRect/>
          <a:stretch/>
        </p:blipFill>
        <p:spPr>
          <a:xfrm>
            <a:off x="200255" y="2495474"/>
            <a:ext cx="5895745" cy="3154224"/>
          </a:xfrm>
          <a:prstGeom prst="rect">
            <a:avLst/>
          </a:prstGeom>
          <a:noFill/>
          <a:ln>
            <a:noFill/>
          </a:ln>
        </p:spPr>
      </p:pic>
      <p:pic>
        <p:nvPicPr>
          <p:cNvPr id="87" name="Google Shape;87;p1"/>
          <p:cNvPicPr preferRelativeResize="0"/>
          <p:nvPr/>
        </p:nvPicPr>
        <p:blipFill>
          <a:blip r:embed="rId4">
            <a:alphaModFix/>
          </a:blip>
          <a:stretch>
            <a:fillRect/>
          </a:stretch>
        </p:blipFill>
        <p:spPr>
          <a:xfrm>
            <a:off x="6340942" y="2487643"/>
            <a:ext cx="5650803" cy="3154225"/>
          </a:xfrm>
          <a:prstGeom prst="rect">
            <a:avLst/>
          </a:prstGeom>
          <a:noFill/>
          <a:ln>
            <a:noFill/>
          </a:ln>
        </p:spPr>
      </p:pic>
      <p:sp>
        <p:nvSpPr>
          <p:cNvPr id="2" name="CasellaDiTesto 1">
            <a:extLst>
              <a:ext uri="{FF2B5EF4-FFF2-40B4-BE49-F238E27FC236}">
                <a16:creationId xmlns:a16="http://schemas.microsoft.com/office/drawing/2014/main" id="{3EFB63D1-EDCB-45DC-9EEC-B0C3C811FBA2}"/>
              </a:ext>
            </a:extLst>
          </p:cNvPr>
          <p:cNvSpPr txBox="1"/>
          <p:nvPr/>
        </p:nvSpPr>
        <p:spPr>
          <a:xfrm>
            <a:off x="278296" y="5913783"/>
            <a:ext cx="11713449" cy="430887"/>
          </a:xfrm>
          <a:prstGeom prst="rect">
            <a:avLst/>
          </a:prstGeom>
          <a:noFill/>
        </p:spPr>
        <p:txBody>
          <a:bodyPr wrap="square" rtlCol="0">
            <a:spAutoFit/>
          </a:bodyPr>
          <a:lstStyle/>
          <a:p>
            <a:pPr algn="ctr"/>
            <a:r>
              <a:rPr lang="it-IT" sz="1100" dirty="0"/>
              <a:t>Jessica Novello (Matricola 2026715) – Irene </a:t>
            </a:r>
            <a:r>
              <a:rPr lang="it-IT" sz="1100" dirty="0" err="1"/>
              <a:t>Zambusi</a:t>
            </a:r>
            <a:r>
              <a:rPr lang="it-IT" sz="1100" dirty="0"/>
              <a:t> (Matricola 2004051)</a:t>
            </a:r>
          </a:p>
          <a:p>
            <a:pPr algn="ctr"/>
            <a:r>
              <a:rPr lang="it-IT" sz="1100" dirty="0"/>
              <a:t>Università degli Studi di Padova – Relazioni Internazionali e Diplomazia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0"/>
          <p:cNvSpPr txBox="1">
            <a:spLocks noGrp="1"/>
          </p:cNvSpPr>
          <p:nvPr>
            <p:ph type="title"/>
          </p:nvPr>
        </p:nvSpPr>
        <p:spPr>
          <a:xfrm>
            <a:off x="838200" y="122983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ts val="3600"/>
              <a:buFont typeface="Calibri"/>
              <a:buNone/>
            </a:pPr>
            <a:r>
              <a:rPr lang="it-IT" sz="3600" b="1">
                <a:solidFill>
                  <a:srgbClr val="2F5496"/>
                </a:solidFill>
              </a:rPr>
              <a:t>La Carta di Bologna </a:t>
            </a:r>
            <a:endParaRPr/>
          </a:p>
        </p:txBody>
      </p:sp>
      <p:sp>
        <p:nvSpPr>
          <p:cNvPr id="147" name="Google Shape;147;p10"/>
          <p:cNvSpPr txBox="1">
            <a:spLocks noGrp="1"/>
          </p:cNvSpPr>
          <p:nvPr>
            <p:ph type="body" idx="1"/>
          </p:nvPr>
        </p:nvSpPr>
        <p:spPr>
          <a:xfrm>
            <a:off x="838200" y="2789721"/>
            <a:ext cx="10515600" cy="2587349"/>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rgbClr val="000000"/>
              </a:buClr>
              <a:buSzPts val="1800"/>
              <a:buChar char="•"/>
            </a:pPr>
            <a:r>
              <a:rPr lang="it-IT" sz="1800" b="0" i="0" u="none" strike="noStrike" dirty="0">
                <a:solidFill>
                  <a:srgbClr val="000000"/>
                </a:solidFill>
                <a:latin typeface="Calibri"/>
                <a:ea typeface="Calibri"/>
                <a:cs typeface="Calibri"/>
                <a:sym typeface="Calibri"/>
              </a:rPr>
              <a:t>firmata nel 2007 e rilanciata nel 2012; </a:t>
            </a:r>
            <a:endParaRPr dirty="0"/>
          </a:p>
          <a:p>
            <a:pPr marL="228600" lvl="0" indent="-228600" algn="just" rtl="0">
              <a:lnSpc>
                <a:spcPct val="90000"/>
              </a:lnSpc>
              <a:spcBef>
                <a:spcPts val="800"/>
              </a:spcBef>
              <a:spcAft>
                <a:spcPts val="0"/>
              </a:spcAft>
              <a:buClr>
                <a:srgbClr val="000000"/>
              </a:buClr>
              <a:buSzPts val="1800"/>
              <a:buChar char="•"/>
            </a:pPr>
            <a:r>
              <a:rPr lang="it-IT" sz="1800" b="0" i="0" u="none" strike="noStrike" dirty="0">
                <a:solidFill>
                  <a:srgbClr val="000000"/>
                </a:solidFill>
                <a:latin typeface="Calibri"/>
                <a:ea typeface="Calibri"/>
                <a:cs typeface="Calibri"/>
                <a:sym typeface="Calibri"/>
              </a:rPr>
              <a:t>La carta è nata nell’ambito dei progetti europei </a:t>
            </a:r>
            <a:r>
              <a:rPr lang="it-IT" sz="1800" b="0" i="0" u="none" strike="noStrike" dirty="0" err="1">
                <a:solidFill>
                  <a:srgbClr val="000000"/>
                </a:solidFill>
                <a:latin typeface="Calibri"/>
                <a:ea typeface="Calibri"/>
                <a:cs typeface="Calibri"/>
                <a:sym typeface="Calibri"/>
              </a:rPr>
              <a:t>Beachmed</a:t>
            </a:r>
            <a:r>
              <a:rPr lang="it-IT" sz="1800" b="0" i="0" u="none" strike="noStrike" dirty="0">
                <a:solidFill>
                  <a:srgbClr val="000000"/>
                </a:solidFill>
                <a:latin typeface="Calibri"/>
                <a:ea typeface="Calibri"/>
                <a:cs typeface="Calibri"/>
                <a:sym typeface="Calibri"/>
              </a:rPr>
              <a:t> e </a:t>
            </a:r>
            <a:r>
              <a:rPr lang="it-IT" sz="1800" b="0" i="0" u="none" strike="noStrike" dirty="0" err="1">
                <a:solidFill>
                  <a:srgbClr val="000000"/>
                </a:solidFill>
                <a:latin typeface="Calibri"/>
                <a:ea typeface="Calibri"/>
                <a:cs typeface="Calibri"/>
                <a:sym typeface="Calibri"/>
              </a:rPr>
              <a:t>Maremed</a:t>
            </a:r>
            <a:r>
              <a:rPr lang="it-IT" sz="1800" dirty="0">
                <a:solidFill>
                  <a:srgbClr val="000000"/>
                </a:solidFill>
                <a:latin typeface="Calibri"/>
                <a:ea typeface="Calibri"/>
                <a:cs typeface="Calibri"/>
                <a:sym typeface="Calibri"/>
              </a:rPr>
              <a:t> (e</a:t>
            </a:r>
            <a:r>
              <a:rPr lang="it-IT" sz="1800" b="0" i="0" u="none" strike="noStrike" dirty="0">
                <a:solidFill>
                  <a:srgbClr val="000000"/>
                </a:solidFill>
                <a:latin typeface="Calibri"/>
                <a:ea typeface="Calibri"/>
                <a:cs typeface="Calibri"/>
                <a:sym typeface="Calibri"/>
              </a:rPr>
              <a:t>ntrambi i progetti europei riguardano anche la gestione integrata delle coste e la difesa delle stesse dai fenomeni di erosione, ma hanno lavorato anche a molti altri aspetti riguardanti la tutela dei mari e della biodiversità); </a:t>
            </a:r>
            <a:endParaRPr b="0" dirty="0"/>
          </a:p>
          <a:p>
            <a:pPr marL="228600" lvl="0" indent="-228600" algn="just" rtl="0">
              <a:lnSpc>
                <a:spcPct val="90000"/>
              </a:lnSpc>
              <a:spcBef>
                <a:spcPts val="800"/>
              </a:spcBef>
              <a:spcAft>
                <a:spcPts val="0"/>
              </a:spcAft>
              <a:buClr>
                <a:srgbClr val="000000"/>
              </a:buClr>
              <a:buSzPts val="1800"/>
              <a:buChar char="•"/>
            </a:pPr>
            <a:r>
              <a:rPr lang="it-IT" sz="1800" b="0" i="0" u="none" strike="noStrike" dirty="0">
                <a:solidFill>
                  <a:srgbClr val="000000"/>
                </a:solidFill>
                <a:latin typeface="Calibri"/>
                <a:ea typeface="Calibri"/>
                <a:cs typeface="Calibri"/>
                <a:sym typeface="Calibri"/>
              </a:rPr>
              <a:t>Nel 2015 è stato istituito presso il Ministero dell’Ambiente il Tavolo Nazionale sull’Erosione </a:t>
            </a:r>
            <a:r>
              <a:rPr lang="it-IT" sz="1800" dirty="0">
                <a:solidFill>
                  <a:srgbClr val="000000"/>
                </a:solidFill>
                <a:latin typeface="Calibri"/>
                <a:ea typeface="Calibri"/>
                <a:cs typeface="Calibri"/>
                <a:sym typeface="Calibri"/>
              </a:rPr>
              <a:t>C</a:t>
            </a:r>
            <a:r>
              <a:rPr lang="it-IT" sz="1800" b="0" i="0" u="none" strike="noStrike" dirty="0">
                <a:solidFill>
                  <a:srgbClr val="000000"/>
                </a:solidFill>
                <a:latin typeface="Calibri"/>
                <a:ea typeface="Calibri"/>
                <a:cs typeface="Calibri"/>
                <a:sym typeface="Calibri"/>
              </a:rPr>
              <a:t>ostiera, il quale ha definito le “Linee guida nazionali per la difesa della costa dai fenomeni di erosione e dagli effetti dei cambiamenti climatici”</a:t>
            </a:r>
            <a:r>
              <a:rPr lang="it-IT" sz="1800" b="0" i="0" u="none" strike="noStrike" dirty="0">
                <a:solidFill>
                  <a:srgbClr val="000000"/>
                </a:solidFill>
                <a:latin typeface="Calibri"/>
                <a:ea typeface="Calibri"/>
                <a:cs typeface="Calibri"/>
                <a:sym typeface="Wingdings" panose="05000000000000000000" pitchFamily="2" charset="2"/>
              </a:rPr>
              <a:t></a:t>
            </a:r>
            <a:r>
              <a:rPr lang="it-IT" sz="1800" b="0" i="0" u="none" strike="noStrike" dirty="0">
                <a:solidFill>
                  <a:srgbClr val="000000"/>
                </a:solidFill>
                <a:latin typeface="Calibri"/>
                <a:ea typeface="Calibri"/>
                <a:cs typeface="Calibri"/>
                <a:sym typeface="Calibri"/>
              </a:rPr>
              <a:t> documento importante per la costruzione degli strumenti di pianificazione e programmazione per la difesa del proprio litorale nelle regioni rivierasche; </a:t>
            </a:r>
            <a:endParaRPr b="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1"/>
          <p:cNvSpPr txBox="1">
            <a:spLocks noGrp="1"/>
          </p:cNvSpPr>
          <p:nvPr>
            <p:ph type="title"/>
          </p:nvPr>
        </p:nvSpPr>
        <p:spPr>
          <a:xfrm>
            <a:off x="838200" y="72209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ts val="3600"/>
              <a:buFont typeface="Calibri"/>
              <a:buNone/>
            </a:pPr>
            <a:r>
              <a:rPr lang="it-IT" sz="3600" b="1">
                <a:solidFill>
                  <a:srgbClr val="2F5496"/>
                </a:solidFill>
              </a:rPr>
              <a:t>Regione Veneto e tutela delle coste</a:t>
            </a:r>
            <a:endParaRPr/>
          </a:p>
        </p:txBody>
      </p:sp>
      <p:sp>
        <p:nvSpPr>
          <p:cNvPr id="153" name="Google Shape;153;p11"/>
          <p:cNvSpPr txBox="1">
            <a:spLocks noGrp="1"/>
          </p:cNvSpPr>
          <p:nvPr>
            <p:ph type="body" idx="1"/>
          </p:nvPr>
        </p:nvSpPr>
        <p:spPr>
          <a:xfrm>
            <a:off x="838200" y="2047649"/>
            <a:ext cx="10515600" cy="3796500"/>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just" rtl="0">
              <a:lnSpc>
                <a:spcPct val="90000"/>
              </a:lnSpc>
              <a:spcBef>
                <a:spcPts val="0"/>
              </a:spcBef>
              <a:spcAft>
                <a:spcPts val="0"/>
              </a:spcAft>
              <a:buClr>
                <a:schemeClr val="dk1"/>
              </a:buClr>
              <a:buSzPts val="2000"/>
              <a:buChar char="•"/>
            </a:pPr>
            <a:r>
              <a:rPr lang="it-IT" sz="2000" dirty="0" err="1"/>
              <a:t>D.Lgs.</a:t>
            </a:r>
            <a:r>
              <a:rPr lang="it-IT" sz="2000" dirty="0"/>
              <a:t> 112/98: attribuisce alle Regioni “le funzioni relative alla programmazione, pianificazione e gestione degli interventi di difesa delle coste e degli abitati costieri”; </a:t>
            </a:r>
            <a:endParaRPr dirty="0"/>
          </a:p>
          <a:p>
            <a:pPr marL="228600" lvl="0" indent="-228600" algn="just" rtl="0">
              <a:lnSpc>
                <a:spcPct val="90000"/>
              </a:lnSpc>
              <a:spcBef>
                <a:spcPts val="1000"/>
              </a:spcBef>
              <a:spcAft>
                <a:spcPts val="0"/>
              </a:spcAft>
              <a:buClr>
                <a:schemeClr val="dk1"/>
              </a:buClr>
              <a:buSzPts val="2000"/>
              <a:buChar char="•"/>
            </a:pPr>
            <a:r>
              <a:rPr lang="it-IT" sz="2000" dirty="0" err="1"/>
              <a:t>D.Lgs.</a:t>
            </a:r>
            <a:r>
              <a:rPr lang="it-IT" sz="2000" dirty="0"/>
              <a:t> 152/06 art. 56 comma 2 specifica che le attività di programmazione, pianificazione ed attuazione relativi alla difesa del suolo riguardano anche la protezione delle coste e degli abitati dall'invasione e dall’erosione delle acque marine e il ripascimento degli arenili; </a:t>
            </a:r>
            <a:endParaRPr sz="2000" dirty="0"/>
          </a:p>
          <a:p>
            <a:pPr marL="228600" lvl="0" indent="-241300" algn="just" rtl="0">
              <a:spcBef>
                <a:spcPts val="0"/>
              </a:spcBef>
              <a:spcAft>
                <a:spcPts val="0"/>
              </a:spcAft>
              <a:buSzPts val="2000"/>
              <a:buChar char="•"/>
            </a:pPr>
            <a:r>
              <a:rPr lang="it-IT" sz="2000" dirty="0" err="1"/>
              <a:t>Bur</a:t>
            </a:r>
            <a:r>
              <a:rPr lang="it-IT" sz="2000" dirty="0"/>
              <a:t> n. 107 del 24 dicembre 2012 - DELIBERAZIONE DELLA GIUNTA REGIONALE n. 2541 del 11 dicembre 2012 per la gestione integrata della Zona Costiera. Progetto per lo studio ed il monitoraggio della linea di costa per la definizione degli interventi di difesa dei litorali dall'erosione nella regione Veneto. </a:t>
            </a:r>
            <a:r>
              <a:rPr lang="it-IT" sz="2000" dirty="0" err="1"/>
              <a:t>D.Lgs.</a:t>
            </a:r>
            <a:r>
              <a:rPr lang="it-IT" sz="2000" dirty="0"/>
              <a:t> 112/1998 e </a:t>
            </a:r>
            <a:r>
              <a:rPr lang="it-IT" sz="2000" dirty="0" err="1"/>
              <a:t>D.Lgs.</a:t>
            </a:r>
            <a:r>
              <a:rPr lang="it-IT" sz="2000" dirty="0"/>
              <a:t> 85/2010;</a:t>
            </a:r>
            <a:endParaRPr sz="2000" dirty="0"/>
          </a:p>
          <a:p>
            <a:pPr marL="228600" lvl="0" indent="-228600" algn="just" rtl="0">
              <a:lnSpc>
                <a:spcPct val="90000"/>
              </a:lnSpc>
              <a:spcBef>
                <a:spcPts val="1000"/>
              </a:spcBef>
              <a:spcAft>
                <a:spcPts val="0"/>
              </a:spcAft>
              <a:buClr>
                <a:schemeClr val="dk1"/>
              </a:buClr>
              <a:buSzPts val="2000"/>
              <a:buChar char="•"/>
            </a:pPr>
            <a:r>
              <a:rPr lang="it-IT" sz="2000" dirty="0"/>
              <a:t>Decreto n. 505 del 2017: autorizza il dragaggio di sabbia nell’alto Adriatico per interventi di ripascimento per un totale di 7.600.000 metri cubi di sabbia;</a:t>
            </a:r>
            <a:endParaRPr dirty="0"/>
          </a:p>
          <a:p>
            <a:pPr marL="228600" lvl="0" indent="-228600" algn="just" rtl="0">
              <a:lnSpc>
                <a:spcPct val="90000"/>
              </a:lnSpc>
              <a:spcBef>
                <a:spcPts val="1000"/>
              </a:spcBef>
              <a:spcAft>
                <a:spcPts val="0"/>
              </a:spcAft>
              <a:buClr>
                <a:schemeClr val="dk1"/>
              </a:buClr>
              <a:buSzPts val="2000"/>
              <a:buChar char="•"/>
            </a:pPr>
            <a:r>
              <a:rPr lang="it-IT" sz="2000" dirty="0"/>
              <a:t>Collaborazione tecnico scientifica con il dipartimenti di ingegneria civile ed ambientale dell’Università di Padova per elaborazione di linee guida per gli interventi nei litorali (2013 – 2016).</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2"/>
          <p:cNvSpPr txBox="1">
            <a:spLocks noGrp="1"/>
          </p:cNvSpPr>
          <p:nvPr>
            <p:ph type="title"/>
          </p:nvPr>
        </p:nvSpPr>
        <p:spPr>
          <a:xfrm>
            <a:off x="1013791" y="466772"/>
            <a:ext cx="10515600" cy="100259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ts val="3600"/>
              <a:buFont typeface="Calibri"/>
              <a:buNone/>
            </a:pPr>
            <a:r>
              <a:rPr lang="it-IT" sz="3600" b="1">
                <a:solidFill>
                  <a:srgbClr val="2F5496"/>
                </a:solidFill>
              </a:rPr>
              <a:t>Erosione delle coste nei litorali veneti</a:t>
            </a:r>
            <a:endParaRPr/>
          </a:p>
        </p:txBody>
      </p:sp>
      <p:sp>
        <p:nvSpPr>
          <p:cNvPr id="159" name="Google Shape;159;p12"/>
          <p:cNvSpPr txBox="1">
            <a:spLocks noGrp="1"/>
          </p:cNvSpPr>
          <p:nvPr>
            <p:ph type="body" idx="1"/>
          </p:nvPr>
        </p:nvSpPr>
        <p:spPr>
          <a:xfrm>
            <a:off x="614870" y="1577662"/>
            <a:ext cx="5817704" cy="4590879"/>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2000"/>
              <a:buChar char="•"/>
            </a:pPr>
            <a:r>
              <a:rPr lang="it-IT" sz="2000" dirty="0"/>
              <a:t>Costa veneta si estende per 140 km;</a:t>
            </a:r>
            <a:endParaRPr dirty="0"/>
          </a:p>
          <a:p>
            <a:pPr marL="228600" lvl="0" indent="-228600" algn="just" rtl="0">
              <a:lnSpc>
                <a:spcPct val="90000"/>
              </a:lnSpc>
              <a:spcBef>
                <a:spcPts val="1000"/>
              </a:spcBef>
              <a:spcAft>
                <a:spcPts val="0"/>
              </a:spcAft>
              <a:buClr>
                <a:schemeClr val="dk1"/>
              </a:buClr>
              <a:buSzPts val="2000"/>
              <a:buChar char="•"/>
            </a:pPr>
            <a:r>
              <a:rPr lang="it-IT" sz="2000" dirty="0"/>
              <a:t>Fenomeni di erosione nel 1970 si concentravano nella zona della laguna veneta e nelle aree costiere alluvionali del polesine e della foce del Tagliamento, interessando circa il 15% del totale delle spiagge; </a:t>
            </a:r>
            <a:endParaRPr dirty="0"/>
          </a:p>
          <a:p>
            <a:pPr marL="228600" lvl="0" indent="-228600" algn="just" rtl="0">
              <a:lnSpc>
                <a:spcPct val="90000"/>
              </a:lnSpc>
              <a:spcBef>
                <a:spcPts val="1000"/>
              </a:spcBef>
              <a:spcAft>
                <a:spcPts val="0"/>
              </a:spcAft>
              <a:buClr>
                <a:schemeClr val="dk1"/>
              </a:buClr>
              <a:buSzPts val="2000"/>
              <a:buChar char="•"/>
            </a:pPr>
            <a:r>
              <a:rPr lang="it-IT" sz="2000" dirty="0"/>
              <a:t>Sviluppo economico anni ‘60-’70 ha portato un crescente consumo di suolo nei tratti costieri </a:t>
            </a:r>
            <a:r>
              <a:rPr lang="it-IT" sz="2000" dirty="0">
                <a:sym typeface="Wingdings" panose="05000000000000000000" pitchFamily="2" charset="2"/>
              </a:rPr>
              <a:t></a:t>
            </a:r>
            <a:r>
              <a:rPr lang="it-IT" sz="2000" dirty="0"/>
              <a:t> artificializzazione del litorale; </a:t>
            </a:r>
            <a:endParaRPr dirty="0"/>
          </a:p>
          <a:p>
            <a:pPr marL="228600" lvl="0" indent="-228600" algn="just" rtl="0">
              <a:lnSpc>
                <a:spcPct val="90000"/>
              </a:lnSpc>
              <a:spcBef>
                <a:spcPts val="1000"/>
              </a:spcBef>
              <a:spcAft>
                <a:spcPts val="0"/>
              </a:spcAft>
              <a:buClr>
                <a:schemeClr val="dk1"/>
              </a:buClr>
              <a:buSzPts val="2000"/>
              <a:buChar char="•"/>
            </a:pPr>
            <a:r>
              <a:rPr lang="it-IT" sz="2000" dirty="0"/>
              <a:t>Gli ultimi dati regionali pubblicati anche nelle Linee Guida Nazionali sulla erosione costiera (TNEC – 2018) riferiti al periodo 2007-2012 riportano la presenza di 52 km di tratti di litorale in erosione (37% del totale), con una perdita di arenile stimata in 870.000 mq. </a:t>
            </a: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160" name="Google Shape;160;p12"/>
          <p:cNvPicPr preferRelativeResize="0"/>
          <p:nvPr/>
        </p:nvPicPr>
        <p:blipFill rotWithShape="1">
          <a:blip r:embed="rId3">
            <a:alphaModFix/>
          </a:blip>
          <a:srcRect/>
          <a:stretch/>
        </p:blipFill>
        <p:spPr>
          <a:xfrm>
            <a:off x="6718851" y="2255925"/>
            <a:ext cx="4858279" cy="323435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3"/>
          <p:cNvSpPr txBox="1">
            <a:spLocks noGrp="1"/>
          </p:cNvSpPr>
          <p:nvPr>
            <p:ph type="title"/>
          </p:nvPr>
        </p:nvSpPr>
        <p:spPr>
          <a:xfrm>
            <a:off x="838200" y="365126"/>
            <a:ext cx="10515600" cy="83751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ts val="3600"/>
              <a:buFont typeface="Calibri"/>
              <a:buNone/>
            </a:pPr>
            <a:r>
              <a:rPr lang="it-IT" sz="3600" b="1">
                <a:solidFill>
                  <a:srgbClr val="2F5496"/>
                </a:solidFill>
              </a:rPr>
              <a:t>Erosione delle coste nei litorali veneti</a:t>
            </a:r>
            <a:endParaRPr/>
          </a:p>
        </p:txBody>
      </p:sp>
      <p:sp>
        <p:nvSpPr>
          <p:cNvPr id="166" name="Google Shape;166;p13"/>
          <p:cNvSpPr txBox="1">
            <a:spLocks noGrp="1"/>
          </p:cNvSpPr>
          <p:nvPr>
            <p:ph type="body" idx="1"/>
          </p:nvPr>
        </p:nvSpPr>
        <p:spPr>
          <a:xfrm>
            <a:off x="537550" y="1567200"/>
            <a:ext cx="6720600" cy="4290600"/>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rgbClr val="000000"/>
              </a:buClr>
              <a:buSzPts val="2000"/>
              <a:buChar char="•"/>
            </a:pPr>
            <a:r>
              <a:rPr lang="it-IT" sz="2000" b="0" i="0" u="none" strike="noStrike" dirty="0">
                <a:solidFill>
                  <a:srgbClr val="000000"/>
                </a:solidFill>
                <a:latin typeface="Calibri"/>
                <a:ea typeface="Calibri"/>
                <a:cs typeface="Calibri"/>
                <a:sym typeface="Calibri"/>
              </a:rPr>
              <a:t>zone più colpite: Jesolo, Caorle, Eraclea e Bibione;</a:t>
            </a:r>
            <a:endParaRPr dirty="0"/>
          </a:p>
          <a:p>
            <a:pPr marL="228600" lvl="0" indent="-228600" algn="just" rtl="0">
              <a:lnSpc>
                <a:spcPct val="90000"/>
              </a:lnSpc>
              <a:spcBef>
                <a:spcPts val="800"/>
              </a:spcBef>
              <a:spcAft>
                <a:spcPts val="0"/>
              </a:spcAft>
              <a:buClr>
                <a:srgbClr val="000000"/>
              </a:buClr>
              <a:buSzPts val="2000"/>
              <a:buChar char="•"/>
            </a:pPr>
            <a:r>
              <a:rPr lang="it-IT" sz="2000" b="0" i="0" u="none" strike="noStrike" dirty="0">
                <a:solidFill>
                  <a:srgbClr val="000000"/>
                </a:solidFill>
                <a:latin typeface="Calibri"/>
                <a:ea typeface="Calibri"/>
                <a:cs typeface="Calibri"/>
                <a:sym typeface="Calibri"/>
              </a:rPr>
              <a:t>In Veneto dal 2014 al 2018 sono stati investiti dalla Regione 60 milioni di euro per la difesa delle coste con opere strutturali; </a:t>
            </a:r>
            <a:endParaRPr dirty="0"/>
          </a:p>
          <a:p>
            <a:pPr marL="228600" lvl="0" indent="-228600" algn="just" rtl="0">
              <a:lnSpc>
                <a:spcPct val="90000"/>
              </a:lnSpc>
              <a:spcBef>
                <a:spcPts val="800"/>
              </a:spcBef>
              <a:spcAft>
                <a:spcPts val="0"/>
              </a:spcAft>
              <a:buClr>
                <a:srgbClr val="000000"/>
              </a:buClr>
              <a:buSzPts val="2000"/>
              <a:buChar char="•"/>
            </a:pPr>
            <a:r>
              <a:rPr lang="it-IT" sz="2000" b="0" i="0" u="none" strike="noStrike" dirty="0">
                <a:solidFill>
                  <a:srgbClr val="000000"/>
                </a:solidFill>
                <a:latin typeface="Calibri"/>
                <a:ea typeface="Calibri"/>
                <a:cs typeface="Calibri"/>
                <a:sym typeface="Calibri"/>
              </a:rPr>
              <a:t>Nel 2019 la giunta regionale ha previsto 25 milioni di euro per fare fronte all’erosione di tutto il litorale veneto da Venezia a Rovigo</a:t>
            </a:r>
            <a:r>
              <a:rPr lang="it-IT" sz="2000" dirty="0">
                <a:solidFill>
                  <a:srgbClr val="000000"/>
                </a:solidFill>
              </a:rPr>
              <a:t>;</a:t>
            </a:r>
            <a:endParaRPr dirty="0"/>
          </a:p>
          <a:p>
            <a:pPr marL="228600" lvl="0" indent="-228600" algn="just" rtl="0">
              <a:lnSpc>
                <a:spcPct val="90000"/>
              </a:lnSpc>
              <a:spcBef>
                <a:spcPts val="800"/>
              </a:spcBef>
              <a:spcAft>
                <a:spcPts val="0"/>
              </a:spcAft>
              <a:buClr>
                <a:srgbClr val="000000"/>
              </a:buClr>
              <a:buSzPts val="2000"/>
              <a:buChar char="•"/>
            </a:pPr>
            <a:r>
              <a:rPr lang="it-IT" sz="2000" dirty="0">
                <a:solidFill>
                  <a:srgbClr val="000000"/>
                </a:solidFill>
                <a:latin typeface="Calibri"/>
                <a:ea typeface="Calibri"/>
                <a:cs typeface="Calibri"/>
                <a:sym typeface="Calibri"/>
              </a:rPr>
              <a:t>I</a:t>
            </a:r>
            <a:r>
              <a:rPr lang="it-IT" sz="2000" b="0" i="0" u="none" strike="noStrike" dirty="0">
                <a:solidFill>
                  <a:srgbClr val="000000"/>
                </a:solidFill>
                <a:latin typeface="Calibri"/>
                <a:ea typeface="Calibri"/>
                <a:cs typeface="Calibri"/>
                <a:sym typeface="Calibri"/>
              </a:rPr>
              <a:t>l settore turistico-ricreativo della fascia costiera genera 20 miliardi annui di fatturato (</a:t>
            </a:r>
            <a:r>
              <a:rPr lang="it-IT" sz="2000" b="0" i="0" u="none" strike="noStrike" dirty="0" err="1">
                <a:solidFill>
                  <a:srgbClr val="000000"/>
                </a:solidFill>
                <a:latin typeface="Calibri"/>
                <a:ea typeface="Calibri"/>
                <a:cs typeface="Calibri"/>
                <a:sym typeface="Calibri"/>
              </a:rPr>
              <a:t>Unionmare</a:t>
            </a:r>
            <a:r>
              <a:rPr lang="it-IT" sz="2000" b="0" i="0" u="none" strike="noStrike" dirty="0">
                <a:solidFill>
                  <a:srgbClr val="000000"/>
                </a:solidFill>
                <a:latin typeface="Calibri"/>
                <a:ea typeface="Calibri"/>
                <a:cs typeface="Calibri"/>
                <a:sym typeface="Calibri"/>
              </a:rPr>
              <a:t> Veneto), a fronte del pagamento </a:t>
            </a:r>
            <a:r>
              <a:rPr lang="it-IT" sz="2000" dirty="0">
                <a:solidFill>
                  <a:srgbClr val="000000"/>
                </a:solidFill>
                <a:latin typeface="Calibri"/>
                <a:ea typeface="Calibri"/>
                <a:cs typeface="Calibri"/>
                <a:sym typeface="Calibri"/>
              </a:rPr>
              <a:t>di concessioni demaniali marittime di circa </a:t>
            </a:r>
            <a:r>
              <a:rPr lang="it-IT" sz="2000" b="0" i="0" u="none" strike="noStrike" dirty="0">
                <a:solidFill>
                  <a:srgbClr val="000000"/>
                </a:solidFill>
                <a:latin typeface="Calibri"/>
                <a:ea typeface="Calibri"/>
                <a:cs typeface="Calibri"/>
                <a:sym typeface="Calibri"/>
              </a:rPr>
              <a:t>13 milioni, di cui però solo il 5% viene impiegato per la cura del territorio;</a:t>
            </a:r>
            <a:endParaRPr sz="2000" b="0" i="0" u="none" strike="noStrike" dirty="0">
              <a:solidFill>
                <a:srgbClr val="000000"/>
              </a:solidFill>
              <a:latin typeface="Calibri"/>
              <a:ea typeface="Calibri"/>
              <a:cs typeface="Calibri"/>
              <a:sym typeface="Calibri"/>
            </a:endParaRPr>
          </a:p>
          <a:p>
            <a:pPr marL="228600" lvl="0" indent="-228600" algn="just" rtl="0">
              <a:lnSpc>
                <a:spcPct val="90000"/>
              </a:lnSpc>
              <a:spcBef>
                <a:spcPts val="800"/>
              </a:spcBef>
              <a:spcAft>
                <a:spcPts val="0"/>
              </a:spcAft>
              <a:buClr>
                <a:srgbClr val="000000"/>
              </a:buClr>
              <a:buSzPts val="2000"/>
              <a:buChar char="•"/>
            </a:pPr>
            <a:r>
              <a:rPr lang="it-IT" sz="2000" dirty="0">
                <a:solidFill>
                  <a:srgbClr val="000000"/>
                </a:solidFill>
              </a:rPr>
              <a:t>caso olandese.</a:t>
            </a:r>
            <a:endParaRPr sz="2000" dirty="0">
              <a:solidFill>
                <a:srgbClr val="000000"/>
              </a:solidFill>
            </a:endParaRPr>
          </a:p>
        </p:txBody>
      </p:sp>
      <p:pic>
        <p:nvPicPr>
          <p:cNvPr id="167" name="Google Shape;167;p13"/>
          <p:cNvPicPr preferRelativeResize="0"/>
          <p:nvPr/>
        </p:nvPicPr>
        <p:blipFill rotWithShape="1">
          <a:blip r:embed="rId3">
            <a:alphaModFix/>
          </a:blip>
          <a:srcRect/>
          <a:stretch/>
        </p:blipFill>
        <p:spPr>
          <a:xfrm>
            <a:off x="7886774" y="1467187"/>
            <a:ext cx="3943301" cy="2221400"/>
          </a:xfrm>
          <a:prstGeom prst="rect">
            <a:avLst/>
          </a:prstGeom>
          <a:noFill/>
          <a:ln>
            <a:noFill/>
          </a:ln>
        </p:spPr>
      </p:pic>
      <p:pic>
        <p:nvPicPr>
          <p:cNvPr id="168" name="Google Shape;168;p13"/>
          <p:cNvPicPr preferRelativeResize="0"/>
          <p:nvPr/>
        </p:nvPicPr>
        <p:blipFill>
          <a:blip r:embed="rId4">
            <a:alphaModFix/>
          </a:blip>
          <a:stretch>
            <a:fillRect/>
          </a:stretch>
        </p:blipFill>
        <p:spPr>
          <a:xfrm>
            <a:off x="7886775" y="3873228"/>
            <a:ext cx="3943301" cy="263234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g1262160e99f_0_0"/>
          <p:cNvSpPr txBox="1">
            <a:spLocks noGrp="1"/>
          </p:cNvSpPr>
          <p:nvPr>
            <p:ph type="title"/>
          </p:nvPr>
        </p:nvSpPr>
        <p:spPr>
          <a:xfrm>
            <a:off x="838200" y="280525"/>
            <a:ext cx="10515600" cy="6172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endParaRPr sz="2500" b="1" dirty="0">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2500" b="1" dirty="0">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ct val="44000"/>
              <a:buFont typeface="Arial"/>
              <a:buNone/>
            </a:pPr>
            <a:r>
              <a:rPr lang="it-IT" sz="2500" b="1" dirty="0">
                <a:solidFill>
                  <a:srgbClr val="202020"/>
                </a:solidFill>
                <a:highlight>
                  <a:srgbClr val="FFFFFF"/>
                </a:highlight>
                <a:latin typeface="Arial"/>
                <a:ea typeface="Arial"/>
                <a:cs typeface="Arial"/>
                <a:sym typeface="Arial"/>
              </a:rPr>
              <a:t>I DANNI DEL MALTEMPO A JESOLO, SOTTOMARINA, CAORLE E BIBIONE (2012)</a:t>
            </a:r>
            <a:endParaRPr sz="2500" b="1" dirty="0">
              <a:solidFill>
                <a:srgbClr val="202020"/>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ct val="91666"/>
              <a:buFont typeface="Arial"/>
              <a:buNone/>
            </a:pPr>
            <a:r>
              <a:rPr lang="it-IT" sz="1200" b="1" i="1" dirty="0">
                <a:solidFill>
                  <a:srgbClr val="202020"/>
                </a:solidFill>
                <a:highlight>
                  <a:srgbClr val="FFFFFF"/>
                </a:highlight>
                <a:latin typeface="Arial"/>
                <a:ea typeface="Arial"/>
                <a:cs typeface="Arial"/>
                <a:sym typeface="Arial"/>
              </a:rPr>
              <a:t>Maltempo: le mareggiate sferzano come una furia il litorale, danni ingenti</a:t>
            </a:r>
            <a:endParaRPr sz="1200" b="1" i="1" dirty="0">
              <a:solidFill>
                <a:srgbClr val="202020"/>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ct val="91666"/>
              <a:buFont typeface="Arial"/>
              <a:buNone/>
            </a:pPr>
            <a:r>
              <a:rPr lang="it-IT" sz="1200" b="1" i="1" dirty="0">
                <a:solidFill>
                  <a:srgbClr val="202020"/>
                </a:solidFill>
                <a:highlight>
                  <a:srgbClr val="FFFFFF"/>
                </a:highlight>
                <a:latin typeface="Arial"/>
                <a:ea typeface="Arial"/>
                <a:cs typeface="Arial"/>
                <a:sym typeface="Arial"/>
              </a:rPr>
              <a:t>Chilometri di arenili erosi dalla furia dell’acqua. A Jesolo si chiede un milione di euro l’anno per questo tipo di problemi, a Caorle problemi alla scogliera di Ponente. </a:t>
            </a:r>
            <a:endParaRPr sz="1200" b="1" i="1" dirty="0">
              <a:solidFill>
                <a:srgbClr val="202020"/>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2550" b="1" dirty="0">
              <a:solidFill>
                <a:srgbClr val="181818"/>
              </a:solidFill>
              <a:highlight>
                <a:schemeClr val="lt1"/>
              </a:highlight>
              <a:latin typeface="Arial"/>
              <a:ea typeface="Arial"/>
              <a:cs typeface="Arial"/>
              <a:sym typeface="Arial"/>
            </a:endParaRPr>
          </a:p>
          <a:p>
            <a:pPr marL="0" lvl="0" indent="0" algn="l" rtl="0">
              <a:lnSpc>
                <a:spcPct val="115000"/>
              </a:lnSpc>
              <a:spcBef>
                <a:spcPts val="0"/>
              </a:spcBef>
              <a:spcAft>
                <a:spcPts val="0"/>
              </a:spcAft>
              <a:buClr>
                <a:schemeClr val="dk1"/>
              </a:buClr>
              <a:buSzPct val="43137"/>
              <a:buFont typeface="Arial"/>
              <a:buNone/>
            </a:pPr>
            <a:r>
              <a:rPr lang="it-IT" sz="2550" b="1" dirty="0">
                <a:solidFill>
                  <a:srgbClr val="181818"/>
                </a:solidFill>
                <a:highlight>
                  <a:schemeClr val="lt1"/>
                </a:highlight>
                <a:latin typeface="Arial"/>
                <a:ea typeface="Arial"/>
                <a:cs typeface="Arial"/>
                <a:sym typeface="Arial"/>
              </a:rPr>
              <a:t>Veneto, il maltempo "cancella" il litorale: danni su tutta la costa | Bibione, Caorle e Jesolo verso lo stato di calamità (2019)</a:t>
            </a:r>
            <a:endParaRPr sz="2550" b="1" dirty="0">
              <a:solidFill>
                <a:srgbClr val="181818"/>
              </a:solidFill>
              <a:highlight>
                <a:schemeClr val="lt1"/>
              </a:highlight>
              <a:latin typeface="Arial"/>
              <a:ea typeface="Arial"/>
              <a:cs typeface="Arial"/>
              <a:sym typeface="Arial"/>
            </a:endParaRPr>
          </a:p>
          <a:p>
            <a:pPr marL="0" lvl="0" indent="0" algn="l" rtl="0">
              <a:lnSpc>
                <a:spcPct val="115000"/>
              </a:lnSpc>
              <a:spcBef>
                <a:spcPts val="0"/>
              </a:spcBef>
              <a:spcAft>
                <a:spcPts val="0"/>
              </a:spcAft>
              <a:buNone/>
            </a:pPr>
            <a:endParaRPr sz="2500" b="1" dirty="0">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it-IT" sz="2500" b="1" dirty="0">
                <a:highlight>
                  <a:srgbClr val="FFFFFF"/>
                </a:highlight>
                <a:latin typeface="Arial"/>
                <a:ea typeface="Arial"/>
                <a:cs typeface="Arial"/>
                <a:sym typeface="Arial"/>
              </a:rPr>
              <a:t>La mareggiata cancella le spiagge a Jesolo, Eraclea, Caorle e Bibione (2020)</a:t>
            </a:r>
            <a:endParaRPr sz="2500" b="1" dirty="0">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1100" b="1" dirty="0">
              <a:latin typeface="Arial"/>
              <a:ea typeface="Arial"/>
              <a:cs typeface="Arial"/>
              <a:sym typeface="Arial"/>
            </a:endParaRPr>
          </a:p>
          <a:p>
            <a:pPr marL="0" lvl="0" indent="0" algn="l" rtl="0">
              <a:lnSpc>
                <a:spcPct val="115000"/>
              </a:lnSpc>
              <a:spcBef>
                <a:spcPts val="0"/>
              </a:spcBef>
              <a:spcAft>
                <a:spcPts val="0"/>
              </a:spcAft>
              <a:buNone/>
            </a:pPr>
            <a:endParaRPr sz="1100" b="1" dirty="0">
              <a:latin typeface="Arial"/>
              <a:ea typeface="Arial"/>
              <a:cs typeface="Arial"/>
              <a:sym typeface="Arial"/>
            </a:endParaRPr>
          </a:p>
          <a:p>
            <a:pPr marL="0" lvl="0" indent="0" algn="l" rtl="0">
              <a:lnSpc>
                <a:spcPct val="115000"/>
              </a:lnSpc>
              <a:spcBef>
                <a:spcPts val="0"/>
              </a:spcBef>
              <a:spcAft>
                <a:spcPts val="0"/>
              </a:spcAft>
              <a:buNone/>
            </a:pPr>
            <a:endParaRPr sz="1100" b="1" dirty="0">
              <a:latin typeface="Arial"/>
              <a:ea typeface="Arial"/>
              <a:cs typeface="Arial"/>
              <a:sym typeface="Arial"/>
            </a:endParaRPr>
          </a:p>
          <a:p>
            <a:pPr marL="0" lvl="0" indent="0" algn="l" rtl="0">
              <a:lnSpc>
                <a:spcPct val="115000"/>
              </a:lnSpc>
              <a:spcBef>
                <a:spcPts val="0"/>
              </a:spcBef>
              <a:spcAft>
                <a:spcPts val="0"/>
              </a:spcAft>
              <a:buNone/>
            </a:pPr>
            <a:endParaRPr sz="1100" b="1" dirty="0">
              <a:latin typeface="Arial"/>
              <a:ea typeface="Arial"/>
              <a:cs typeface="Arial"/>
              <a:sym typeface="Arial"/>
            </a:endParaRPr>
          </a:p>
          <a:p>
            <a:pPr marL="0" lvl="0" indent="0" algn="l" rtl="0">
              <a:lnSpc>
                <a:spcPct val="115000"/>
              </a:lnSpc>
              <a:spcBef>
                <a:spcPts val="0"/>
              </a:spcBef>
              <a:spcAft>
                <a:spcPts val="0"/>
              </a:spcAft>
              <a:buClr>
                <a:schemeClr val="dk1"/>
              </a:buClr>
              <a:buSzPct val="36666"/>
              <a:buFont typeface="Arial"/>
              <a:buNone/>
            </a:pPr>
            <a:r>
              <a:rPr lang="it-IT" sz="3000" b="1" dirty="0">
                <a:highlight>
                  <a:srgbClr val="FFFFFF"/>
                </a:highlight>
                <a:latin typeface="Arial"/>
                <a:ea typeface="Arial"/>
                <a:cs typeface="Arial"/>
                <a:sym typeface="Arial"/>
              </a:rPr>
              <a:t>Mareggiata per lo scirocco, erosi due metri di spiaggia a Caorle (2021)</a:t>
            </a:r>
            <a:endParaRPr sz="3000" b="1" dirty="0">
              <a:highlight>
                <a:srgbClr val="FFFFFF"/>
              </a:highlight>
              <a:latin typeface="Arial"/>
              <a:ea typeface="Arial"/>
              <a:cs typeface="Arial"/>
              <a:sym typeface="Arial"/>
            </a:endParaRPr>
          </a:p>
          <a:p>
            <a:pPr marL="0" lvl="0" indent="0" algn="l" rtl="0">
              <a:lnSpc>
                <a:spcPct val="115000"/>
              </a:lnSpc>
              <a:spcBef>
                <a:spcPts val="0"/>
              </a:spcBef>
              <a:spcAft>
                <a:spcPts val="0"/>
              </a:spcAft>
              <a:buNone/>
            </a:pPr>
            <a:endParaRPr sz="1100" b="1" dirty="0">
              <a:latin typeface="Arial"/>
              <a:ea typeface="Arial"/>
              <a:cs typeface="Arial"/>
              <a:sym typeface="Arial"/>
            </a:endParaRPr>
          </a:p>
          <a:p>
            <a:pPr marL="0" lvl="0" indent="0" algn="l" rtl="0">
              <a:lnSpc>
                <a:spcPct val="115000"/>
              </a:lnSpc>
              <a:spcBef>
                <a:spcPts val="0"/>
              </a:spcBef>
              <a:spcAft>
                <a:spcPts val="0"/>
              </a:spcAft>
              <a:buNone/>
            </a:pPr>
            <a:endParaRPr sz="2500" b="1" dirty="0">
              <a:highlight>
                <a:srgbClr val="FFFFFF"/>
              </a:highlight>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3">
                                            <p:txEl>
                                              <p:pRg st="0" end="0"/>
                                            </p:txEl>
                                          </p:spTgt>
                                        </p:tgtEl>
                                        <p:attrNameLst>
                                          <p:attrName>style.visibility</p:attrName>
                                        </p:attrNameLst>
                                      </p:cBhvr>
                                      <p:to>
                                        <p:strVal val="visible"/>
                                      </p:to>
                                    </p:set>
                                    <p:anim calcmode="lin" valueType="num">
                                      <p:cBhvr additive="base">
                                        <p:cTn id="7" dur="1000"/>
                                        <p:tgtEl>
                                          <p:spTgt spid="17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73">
                                            <p:txEl>
                                              <p:pRg st="1" end="1"/>
                                            </p:txEl>
                                          </p:spTgt>
                                        </p:tgtEl>
                                        <p:attrNameLst>
                                          <p:attrName>style.visibility</p:attrName>
                                        </p:attrNameLst>
                                      </p:cBhvr>
                                      <p:to>
                                        <p:strVal val="visible"/>
                                      </p:to>
                                    </p:set>
                                    <p:anim calcmode="lin" valueType="num">
                                      <p:cBhvr additive="base">
                                        <p:cTn id="12" dur="1000"/>
                                        <p:tgtEl>
                                          <p:spTgt spid="17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73">
                                            <p:txEl>
                                              <p:pRg st="2" end="2"/>
                                            </p:txEl>
                                          </p:spTgt>
                                        </p:tgtEl>
                                        <p:attrNameLst>
                                          <p:attrName>style.visibility</p:attrName>
                                        </p:attrNameLst>
                                      </p:cBhvr>
                                      <p:to>
                                        <p:strVal val="visible"/>
                                      </p:to>
                                    </p:set>
                                    <p:anim calcmode="lin" valueType="num">
                                      <p:cBhvr additive="base">
                                        <p:cTn id="17" dur="1000"/>
                                        <p:tgtEl>
                                          <p:spTgt spid="17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173">
                                            <p:txEl>
                                              <p:pRg st="3" end="3"/>
                                            </p:txEl>
                                          </p:spTgt>
                                        </p:tgtEl>
                                        <p:attrNameLst>
                                          <p:attrName>style.visibility</p:attrName>
                                        </p:attrNameLst>
                                      </p:cBhvr>
                                      <p:to>
                                        <p:strVal val="visible"/>
                                      </p:to>
                                    </p:set>
                                    <p:anim calcmode="lin" valueType="num">
                                      <p:cBhvr additive="base">
                                        <p:cTn id="22" dur="1000"/>
                                        <p:tgtEl>
                                          <p:spTgt spid="17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73">
                                            <p:txEl>
                                              <p:pRg st="4" end="4"/>
                                            </p:txEl>
                                          </p:spTgt>
                                        </p:tgtEl>
                                        <p:attrNameLst>
                                          <p:attrName>style.visibility</p:attrName>
                                        </p:attrNameLst>
                                      </p:cBhvr>
                                      <p:to>
                                        <p:strVal val="visible"/>
                                      </p:to>
                                    </p:set>
                                    <p:anim calcmode="lin" valueType="num">
                                      <p:cBhvr additive="base">
                                        <p:cTn id="27" dur="1000"/>
                                        <p:tgtEl>
                                          <p:spTgt spid="17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173">
                                            <p:txEl>
                                              <p:pRg st="5" end="5"/>
                                            </p:txEl>
                                          </p:spTgt>
                                        </p:tgtEl>
                                        <p:attrNameLst>
                                          <p:attrName>style.visibility</p:attrName>
                                        </p:attrNameLst>
                                      </p:cBhvr>
                                      <p:to>
                                        <p:strVal val="visible"/>
                                      </p:to>
                                    </p:set>
                                    <p:anim calcmode="lin" valueType="num">
                                      <p:cBhvr additive="base">
                                        <p:cTn id="32" dur="1000"/>
                                        <p:tgtEl>
                                          <p:spTgt spid="17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73">
                                            <p:txEl>
                                              <p:pRg st="6" end="6"/>
                                            </p:txEl>
                                          </p:spTgt>
                                        </p:tgtEl>
                                        <p:attrNameLst>
                                          <p:attrName>style.visibility</p:attrName>
                                        </p:attrNameLst>
                                      </p:cBhvr>
                                      <p:to>
                                        <p:strVal val="visible"/>
                                      </p:to>
                                    </p:set>
                                    <p:anim calcmode="lin" valueType="num">
                                      <p:cBhvr additive="base">
                                        <p:cTn id="37" dur="1000"/>
                                        <p:tgtEl>
                                          <p:spTgt spid="17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fill="hold" nodeType="clickEffect">
                                  <p:stCondLst>
                                    <p:cond delay="0"/>
                                  </p:stCondLst>
                                  <p:childTnLst>
                                    <p:set>
                                      <p:cBhvr>
                                        <p:cTn id="41" dur="1" fill="hold">
                                          <p:stCondLst>
                                            <p:cond delay="0"/>
                                          </p:stCondLst>
                                        </p:cTn>
                                        <p:tgtEl>
                                          <p:spTgt spid="173">
                                            <p:txEl>
                                              <p:pRg st="7" end="7"/>
                                            </p:txEl>
                                          </p:spTgt>
                                        </p:tgtEl>
                                        <p:attrNameLst>
                                          <p:attrName>style.visibility</p:attrName>
                                        </p:attrNameLst>
                                      </p:cBhvr>
                                      <p:to>
                                        <p:strVal val="visible"/>
                                      </p:to>
                                    </p:set>
                                    <p:anim calcmode="lin" valueType="num">
                                      <p:cBhvr additive="base">
                                        <p:cTn id="42" dur="1000"/>
                                        <p:tgtEl>
                                          <p:spTgt spid="17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173">
                                            <p:txEl>
                                              <p:pRg st="8" end="8"/>
                                            </p:txEl>
                                          </p:spTgt>
                                        </p:tgtEl>
                                        <p:attrNameLst>
                                          <p:attrName>style.visibility</p:attrName>
                                        </p:attrNameLst>
                                      </p:cBhvr>
                                      <p:to>
                                        <p:strVal val="visible"/>
                                      </p:to>
                                    </p:set>
                                    <p:anim calcmode="lin" valueType="num">
                                      <p:cBhvr additive="base">
                                        <p:cTn id="47" dur="1000"/>
                                        <p:tgtEl>
                                          <p:spTgt spid="17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1" fill="hold" nodeType="clickEffect">
                                  <p:stCondLst>
                                    <p:cond delay="0"/>
                                  </p:stCondLst>
                                  <p:childTnLst>
                                    <p:set>
                                      <p:cBhvr>
                                        <p:cTn id="51" dur="1" fill="hold">
                                          <p:stCondLst>
                                            <p:cond delay="0"/>
                                          </p:stCondLst>
                                        </p:cTn>
                                        <p:tgtEl>
                                          <p:spTgt spid="173">
                                            <p:txEl>
                                              <p:pRg st="9" end="9"/>
                                            </p:txEl>
                                          </p:spTgt>
                                        </p:tgtEl>
                                        <p:attrNameLst>
                                          <p:attrName>style.visibility</p:attrName>
                                        </p:attrNameLst>
                                      </p:cBhvr>
                                      <p:to>
                                        <p:strVal val="visible"/>
                                      </p:to>
                                    </p:set>
                                    <p:anim calcmode="lin" valueType="num">
                                      <p:cBhvr additive="base">
                                        <p:cTn id="52" dur="1000"/>
                                        <p:tgtEl>
                                          <p:spTgt spid="17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 fill="hold" nodeType="clickEffect">
                                  <p:stCondLst>
                                    <p:cond delay="0"/>
                                  </p:stCondLst>
                                  <p:childTnLst>
                                    <p:set>
                                      <p:cBhvr>
                                        <p:cTn id="56" dur="1" fill="hold">
                                          <p:stCondLst>
                                            <p:cond delay="0"/>
                                          </p:stCondLst>
                                        </p:cTn>
                                        <p:tgtEl>
                                          <p:spTgt spid="173">
                                            <p:txEl>
                                              <p:pRg st="10" end="10"/>
                                            </p:txEl>
                                          </p:spTgt>
                                        </p:tgtEl>
                                        <p:attrNameLst>
                                          <p:attrName>style.visibility</p:attrName>
                                        </p:attrNameLst>
                                      </p:cBhvr>
                                      <p:to>
                                        <p:strVal val="visible"/>
                                      </p:to>
                                    </p:set>
                                    <p:anim calcmode="lin" valueType="num">
                                      <p:cBhvr additive="base">
                                        <p:cTn id="57" dur="1000"/>
                                        <p:tgtEl>
                                          <p:spTgt spid="17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1" fill="hold" nodeType="clickEffect">
                                  <p:stCondLst>
                                    <p:cond delay="0"/>
                                  </p:stCondLst>
                                  <p:childTnLst>
                                    <p:set>
                                      <p:cBhvr>
                                        <p:cTn id="61" dur="1" fill="hold">
                                          <p:stCondLst>
                                            <p:cond delay="0"/>
                                          </p:stCondLst>
                                        </p:cTn>
                                        <p:tgtEl>
                                          <p:spTgt spid="173">
                                            <p:txEl>
                                              <p:pRg st="11" end="11"/>
                                            </p:txEl>
                                          </p:spTgt>
                                        </p:tgtEl>
                                        <p:attrNameLst>
                                          <p:attrName>style.visibility</p:attrName>
                                        </p:attrNameLst>
                                      </p:cBhvr>
                                      <p:to>
                                        <p:strVal val="visible"/>
                                      </p:to>
                                    </p:set>
                                    <p:anim calcmode="lin" valueType="num">
                                      <p:cBhvr additive="base">
                                        <p:cTn id="62" dur="1000"/>
                                        <p:tgtEl>
                                          <p:spTgt spid="17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nodeType="clickEffect">
                                  <p:stCondLst>
                                    <p:cond delay="0"/>
                                  </p:stCondLst>
                                  <p:childTnLst>
                                    <p:set>
                                      <p:cBhvr>
                                        <p:cTn id="66" dur="1" fill="hold">
                                          <p:stCondLst>
                                            <p:cond delay="0"/>
                                          </p:stCondLst>
                                        </p:cTn>
                                        <p:tgtEl>
                                          <p:spTgt spid="173">
                                            <p:txEl>
                                              <p:pRg st="12" end="12"/>
                                            </p:txEl>
                                          </p:spTgt>
                                        </p:tgtEl>
                                        <p:attrNameLst>
                                          <p:attrName>style.visibility</p:attrName>
                                        </p:attrNameLst>
                                      </p:cBhvr>
                                      <p:to>
                                        <p:strVal val="visible"/>
                                      </p:to>
                                    </p:set>
                                    <p:anim calcmode="lin" valueType="num">
                                      <p:cBhvr additive="base">
                                        <p:cTn id="67" dur="1000"/>
                                        <p:tgtEl>
                                          <p:spTgt spid="17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1" fill="hold" nodeType="clickEffect">
                                  <p:stCondLst>
                                    <p:cond delay="0"/>
                                  </p:stCondLst>
                                  <p:childTnLst>
                                    <p:set>
                                      <p:cBhvr>
                                        <p:cTn id="71" dur="1" fill="hold">
                                          <p:stCondLst>
                                            <p:cond delay="0"/>
                                          </p:stCondLst>
                                        </p:cTn>
                                        <p:tgtEl>
                                          <p:spTgt spid="173">
                                            <p:txEl>
                                              <p:pRg st="13" end="13"/>
                                            </p:txEl>
                                          </p:spTgt>
                                        </p:tgtEl>
                                        <p:attrNameLst>
                                          <p:attrName>style.visibility</p:attrName>
                                        </p:attrNameLst>
                                      </p:cBhvr>
                                      <p:to>
                                        <p:strVal val="visible"/>
                                      </p:to>
                                    </p:set>
                                    <p:anim calcmode="lin" valueType="num">
                                      <p:cBhvr additive="base">
                                        <p:cTn id="72" dur="1000"/>
                                        <p:tgtEl>
                                          <p:spTgt spid="17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1" fill="hold" nodeType="clickEffect">
                                  <p:stCondLst>
                                    <p:cond delay="0"/>
                                  </p:stCondLst>
                                  <p:childTnLst>
                                    <p:set>
                                      <p:cBhvr>
                                        <p:cTn id="76" dur="1" fill="hold">
                                          <p:stCondLst>
                                            <p:cond delay="0"/>
                                          </p:stCondLst>
                                        </p:cTn>
                                        <p:tgtEl>
                                          <p:spTgt spid="173">
                                            <p:txEl>
                                              <p:pRg st="14" end="14"/>
                                            </p:txEl>
                                          </p:spTgt>
                                        </p:tgtEl>
                                        <p:attrNameLst>
                                          <p:attrName>style.visibility</p:attrName>
                                        </p:attrNameLst>
                                      </p:cBhvr>
                                      <p:to>
                                        <p:strVal val="visible"/>
                                      </p:to>
                                    </p:set>
                                    <p:anim calcmode="lin" valueType="num">
                                      <p:cBhvr additive="base">
                                        <p:cTn id="77" dur="1000"/>
                                        <p:tgtEl>
                                          <p:spTgt spid="173">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1" fill="hold" nodeType="clickEffect">
                                  <p:stCondLst>
                                    <p:cond delay="0"/>
                                  </p:stCondLst>
                                  <p:childTnLst>
                                    <p:set>
                                      <p:cBhvr>
                                        <p:cTn id="81" dur="1" fill="hold">
                                          <p:stCondLst>
                                            <p:cond delay="0"/>
                                          </p:stCondLst>
                                        </p:cTn>
                                        <p:tgtEl>
                                          <p:spTgt spid="173">
                                            <p:txEl>
                                              <p:pRg st="15" end="15"/>
                                            </p:txEl>
                                          </p:spTgt>
                                        </p:tgtEl>
                                        <p:attrNameLst>
                                          <p:attrName>style.visibility</p:attrName>
                                        </p:attrNameLst>
                                      </p:cBhvr>
                                      <p:to>
                                        <p:strVal val="visible"/>
                                      </p:to>
                                    </p:set>
                                    <p:anim calcmode="lin" valueType="num">
                                      <p:cBhvr additive="base">
                                        <p:cTn id="82" dur="1000"/>
                                        <p:tgtEl>
                                          <p:spTgt spid="173">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9" name="Google Shape;179;g1262160e99f_1_2"/>
          <p:cNvPicPr preferRelativeResize="0"/>
          <p:nvPr/>
        </p:nvPicPr>
        <p:blipFill>
          <a:blip r:embed="rId3">
            <a:alphaModFix/>
          </a:blip>
          <a:stretch>
            <a:fillRect/>
          </a:stretch>
        </p:blipFill>
        <p:spPr>
          <a:xfrm>
            <a:off x="774309" y="223670"/>
            <a:ext cx="5321691" cy="3205330"/>
          </a:xfrm>
          <a:prstGeom prst="rect">
            <a:avLst/>
          </a:prstGeom>
          <a:noFill/>
          <a:ln>
            <a:noFill/>
          </a:ln>
        </p:spPr>
      </p:pic>
      <p:pic>
        <p:nvPicPr>
          <p:cNvPr id="180" name="Google Shape;180;g1262160e99f_1_2"/>
          <p:cNvPicPr preferRelativeResize="0"/>
          <p:nvPr/>
        </p:nvPicPr>
        <p:blipFill>
          <a:blip r:embed="rId4">
            <a:alphaModFix/>
          </a:blip>
          <a:stretch>
            <a:fillRect/>
          </a:stretch>
        </p:blipFill>
        <p:spPr>
          <a:xfrm>
            <a:off x="6567939" y="233000"/>
            <a:ext cx="4974160" cy="3213233"/>
          </a:xfrm>
          <a:prstGeom prst="rect">
            <a:avLst/>
          </a:prstGeom>
          <a:noFill/>
          <a:ln>
            <a:noFill/>
          </a:ln>
        </p:spPr>
      </p:pic>
      <p:pic>
        <p:nvPicPr>
          <p:cNvPr id="181" name="Google Shape;181;g1262160e99f_1_2"/>
          <p:cNvPicPr preferRelativeResize="0"/>
          <p:nvPr/>
        </p:nvPicPr>
        <p:blipFill>
          <a:blip r:embed="rId5">
            <a:alphaModFix/>
          </a:blip>
          <a:stretch>
            <a:fillRect/>
          </a:stretch>
        </p:blipFill>
        <p:spPr>
          <a:xfrm>
            <a:off x="774309" y="3650010"/>
            <a:ext cx="5321691" cy="3041775"/>
          </a:xfrm>
          <a:prstGeom prst="rect">
            <a:avLst/>
          </a:prstGeom>
          <a:noFill/>
          <a:ln>
            <a:noFill/>
          </a:ln>
        </p:spPr>
      </p:pic>
      <p:pic>
        <p:nvPicPr>
          <p:cNvPr id="182" name="Google Shape;182;g1262160e99f_1_2"/>
          <p:cNvPicPr preferRelativeResize="0"/>
          <p:nvPr/>
        </p:nvPicPr>
        <p:blipFill>
          <a:blip r:embed="rId6">
            <a:alphaModFix/>
          </a:blip>
          <a:stretch>
            <a:fillRect/>
          </a:stretch>
        </p:blipFill>
        <p:spPr>
          <a:xfrm>
            <a:off x="6567939" y="3650010"/>
            <a:ext cx="4974160" cy="3041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1262160e99f_0_9"/>
          <p:cNvSpPr txBox="1">
            <a:spLocks noGrp="1"/>
          </p:cNvSpPr>
          <p:nvPr>
            <p:ph type="body" idx="1"/>
          </p:nvPr>
        </p:nvSpPr>
        <p:spPr>
          <a:xfrm>
            <a:off x="6905450" y="895825"/>
            <a:ext cx="4876500" cy="55497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endParaRPr sz="2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it-IT" sz="2000">
                <a:latin typeface="Arial"/>
                <a:ea typeface="Arial"/>
                <a:cs typeface="Arial"/>
                <a:sym typeface="Arial"/>
              </a:rPr>
              <a:t>Per cercare di contenere il problema si sono realizzati, nel periodo dicembre 2020-gennaio 2022, quattro maxi-pennelli a mare che dovranno difendere la spiaggia di Ponente dall'erosione. Le nuove difese andranno a sostituire gli otto pennelli più piccoli che furono realizzati negli anni 50 e 60, troppo corti ed ormai non più in grado di preservare la battigia dall'azione erosiva dell'Adriatico.</a:t>
            </a:r>
            <a:endParaRPr sz="20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1000"/>
              </a:spcBef>
              <a:spcAft>
                <a:spcPts val="0"/>
              </a:spcAft>
              <a:buNone/>
            </a:pPr>
            <a:endParaRPr/>
          </a:p>
        </p:txBody>
      </p:sp>
      <p:pic>
        <p:nvPicPr>
          <p:cNvPr id="188" name="Google Shape;188;g1262160e99f_0_9"/>
          <p:cNvPicPr preferRelativeResize="0"/>
          <p:nvPr/>
        </p:nvPicPr>
        <p:blipFill>
          <a:blip r:embed="rId3">
            <a:alphaModFix/>
          </a:blip>
          <a:stretch>
            <a:fillRect/>
          </a:stretch>
        </p:blipFill>
        <p:spPr>
          <a:xfrm>
            <a:off x="491625" y="614975"/>
            <a:ext cx="5429576" cy="51438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262160e99f_1_12"/>
          <p:cNvSpPr txBox="1">
            <a:spLocks noGrp="1"/>
          </p:cNvSpPr>
          <p:nvPr>
            <p:ph type="body" idx="1"/>
          </p:nvPr>
        </p:nvSpPr>
        <p:spPr>
          <a:xfrm>
            <a:off x="617000" y="1420225"/>
            <a:ext cx="5778300" cy="48516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it-IT" sz="2000">
                <a:latin typeface="Arial"/>
                <a:ea typeface="Arial"/>
                <a:cs typeface="Arial"/>
                <a:sym typeface="Arial"/>
              </a:rPr>
              <a:t>L'opera prevede anche un consistente intervento di ripascimento della spiaggia: potranno essere trasferito 60mila metri cubi di sabbia dall'arenile di Levante (addirittura troppo esteso) a quello di Ponente. Questo materiale dovrebbe permettere di prolungare la spiaggia, in alcune aree, di quasi quaranta metri. </a:t>
            </a:r>
            <a:endParaRPr sz="2000">
              <a:latin typeface="Arial"/>
              <a:ea typeface="Arial"/>
              <a:cs typeface="Arial"/>
              <a:sym typeface="Arial"/>
            </a:endParaRPr>
          </a:p>
          <a:p>
            <a:pPr marL="0" lvl="0" indent="0" algn="l" rtl="0">
              <a:spcBef>
                <a:spcPts val="1000"/>
              </a:spcBef>
              <a:spcAft>
                <a:spcPts val="0"/>
              </a:spcAft>
              <a:buNone/>
            </a:pPr>
            <a:endParaRPr/>
          </a:p>
        </p:txBody>
      </p:sp>
      <p:pic>
        <p:nvPicPr>
          <p:cNvPr id="194" name="Google Shape;194;g1262160e99f_1_12"/>
          <p:cNvPicPr preferRelativeResize="0"/>
          <p:nvPr/>
        </p:nvPicPr>
        <p:blipFill>
          <a:blip r:embed="rId3">
            <a:alphaModFix/>
          </a:blip>
          <a:stretch>
            <a:fillRect/>
          </a:stretch>
        </p:blipFill>
        <p:spPr>
          <a:xfrm>
            <a:off x="6844175" y="1540375"/>
            <a:ext cx="4736050" cy="28950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262160e99f_1_21"/>
          <p:cNvSpPr txBox="1">
            <a:spLocks noGrp="1"/>
          </p:cNvSpPr>
          <p:nvPr>
            <p:ph type="body" idx="1"/>
          </p:nvPr>
        </p:nvSpPr>
        <p:spPr>
          <a:xfrm>
            <a:off x="7581775" y="925459"/>
            <a:ext cx="4258772" cy="4943496"/>
          </a:xfrm>
          <a:prstGeom prst="rect">
            <a:avLst/>
          </a:prstGeom>
        </p:spPr>
        <p:txBody>
          <a:bodyPr spcFirstLastPara="1" wrap="square" lIns="91425" tIns="45700" rIns="91425" bIns="45700" anchor="t" anchorCtr="0">
            <a:normAutofit fontScale="25000" lnSpcReduction="20000"/>
          </a:bodyPr>
          <a:lstStyle/>
          <a:p>
            <a:pPr marL="0" lvl="0" indent="0" algn="l" rtl="0">
              <a:lnSpc>
                <a:spcPct val="115000"/>
              </a:lnSpc>
              <a:spcBef>
                <a:spcPts val="0"/>
              </a:spcBef>
              <a:spcAft>
                <a:spcPts val="0"/>
              </a:spcAft>
              <a:buClr>
                <a:schemeClr val="dk1"/>
              </a:buClr>
              <a:buSzPts val="275"/>
              <a:buFont typeface="Arial"/>
              <a:buNone/>
            </a:pPr>
            <a:r>
              <a:rPr lang="it-IT" sz="8173" dirty="0">
                <a:latin typeface="Arial"/>
                <a:ea typeface="Arial"/>
                <a:cs typeface="Arial"/>
                <a:sym typeface="Arial"/>
              </a:rPr>
              <a:t>Il litorale di Caorle ha ricevuto l’assegnazione per il sedicesimo anno di fila di </a:t>
            </a:r>
            <a:r>
              <a:rPr lang="it-IT" sz="8173" b="1" dirty="0">
                <a:latin typeface="Arial"/>
                <a:ea typeface="Arial"/>
                <a:cs typeface="Arial"/>
                <a:sym typeface="Arial"/>
              </a:rPr>
              <a:t>Bandiera Blu</a:t>
            </a:r>
            <a:r>
              <a:rPr lang="it-IT" sz="8173" dirty="0">
                <a:latin typeface="Arial"/>
                <a:ea typeface="Arial"/>
                <a:cs typeface="Arial"/>
                <a:sym typeface="Arial"/>
              </a:rPr>
              <a:t> d’Italia vedendo confermato l’eccellenza del suo mare e dei suoi servizi. </a:t>
            </a:r>
            <a:endParaRPr sz="8173" dirty="0">
              <a:latin typeface="Arial"/>
              <a:ea typeface="Arial"/>
              <a:cs typeface="Arial"/>
              <a:sym typeface="Arial"/>
            </a:endParaRPr>
          </a:p>
          <a:p>
            <a:pPr marL="0" lvl="0" indent="0" algn="l" rtl="0">
              <a:lnSpc>
                <a:spcPct val="115000"/>
              </a:lnSpc>
              <a:spcBef>
                <a:spcPts val="0"/>
              </a:spcBef>
              <a:spcAft>
                <a:spcPts val="0"/>
              </a:spcAft>
              <a:buClr>
                <a:schemeClr val="dk1"/>
              </a:buClr>
              <a:buSzPts val="275"/>
              <a:buFont typeface="Arial"/>
              <a:buNone/>
            </a:pPr>
            <a:endParaRPr sz="8173" dirty="0">
              <a:latin typeface="Arial"/>
              <a:ea typeface="Arial"/>
              <a:cs typeface="Arial"/>
              <a:sym typeface="Arial"/>
            </a:endParaRPr>
          </a:p>
          <a:p>
            <a:pPr marL="0" lvl="0" indent="0" algn="l" rtl="0">
              <a:lnSpc>
                <a:spcPct val="115000"/>
              </a:lnSpc>
              <a:spcBef>
                <a:spcPts val="0"/>
              </a:spcBef>
              <a:spcAft>
                <a:spcPts val="0"/>
              </a:spcAft>
              <a:buNone/>
            </a:pPr>
            <a:r>
              <a:rPr lang="it-IT" sz="8173" dirty="0">
                <a:latin typeface="Arial"/>
                <a:ea typeface="Arial"/>
                <a:cs typeface="Arial"/>
                <a:sym typeface="Arial"/>
              </a:rPr>
              <a:t>La Bandiera Blu viene assegnata ogni anno dalla</a:t>
            </a:r>
            <a:r>
              <a:rPr lang="it-IT" sz="8173" b="1" dirty="0">
                <a:latin typeface="Arial"/>
                <a:ea typeface="Arial"/>
                <a:cs typeface="Arial"/>
                <a:sym typeface="Arial"/>
              </a:rPr>
              <a:t> FEE Italia</a:t>
            </a:r>
            <a:r>
              <a:rPr lang="it-IT" sz="8173" dirty="0">
                <a:latin typeface="Arial"/>
                <a:ea typeface="Arial"/>
                <a:cs typeface="Arial"/>
                <a:sym typeface="Arial"/>
              </a:rPr>
              <a:t>, la Foundation for </a:t>
            </a:r>
            <a:r>
              <a:rPr lang="it-IT" sz="8173" dirty="0" err="1">
                <a:latin typeface="Arial"/>
                <a:ea typeface="Arial"/>
                <a:cs typeface="Arial"/>
                <a:sym typeface="Arial"/>
              </a:rPr>
              <a:t>Environmental</a:t>
            </a:r>
            <a:r>
              <a:rPr lang="it-IT" sz="8173" dirty="0">
                <a:latin typeface="Arial"/>
                <a:ea typeface="Arial"/>
                <a:cs typeface="Arial"/>
                <a:sym typeface="Arial"/>
              </a:rPr>
              <a:t> </a:t>
            </a:r>
            <a:r>
              <a:rPr lang="it-IT" sz="8173" dirty="0" err="1">
                <a:latin typeface="Arial"/>
                <a:ea typeface="Arial"/>
                <a:cs typeface="Arial"/>
                <a:sym typeface="Arial"/>
              </a:rPr>
              <a:t>Education</a:t>
            </a:r>
            <a:r>
              <a:rPr lang="it-IT" sz="8173" dirty="0">
                <a:latin typeface="Arial"/>
                <a:ea typeface="Arial"/>
                <a:cs typeface="Arial"/>
                <a:sym typeface="Arial"/>
              </a:rPr>
              <a:t>, alle località che soddisfano determinati requisiti e criteri riguardanti la qualità delle acque, l’educazione ambientale e l’informazione, la gestione ambientale ed i servizi e la sicurezza sulla spiaggia. </a:t>
            </a:r>
            <a:endParaRPr dirty="0"/>
          </a:p>
        </p:txBody>
      </p:sp>
      <p:pic>
        <p:nvPicPr>
          <p:cNvPr id="200" name="Google Shape;200;g1262160e99f_1_21"/>
          <p:cNvPicPr preferRelativeResize="0"/>
          <p:nvPr/>
        </p:nvPicPr>
        <p:blipFill>
          <a:blip r:embed="rId3">
            <a:alphaModFix/>
          </a:blip>
          <a:stretch>
            <a:fillRect/>
          </a:stretch>
        </p:blipFill>
        <p:spPr>
          <a:xfrm>
            <a:off x="268700" y="491625"/>
            <a:ext cx="6967150" cy="5615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1262160e99f_1_29"/>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it-IT" sz="4000" b="1">
                <a:solidFill>
                  <a:schemeClr val="accent1"/>
                </a:solidFill>
              </a:rPr>
              <a:t>Le concessioni balneari </a:t>
            </a:r>
            <a:endParaRPr sz="4000" b="1">
              <a:solidFill>
                <a:schemeClr val="accent1"/>
              </a:solidFill>
            </a:endParaRPr>
          </a:p>
        </p:txBody>
      </p:sp>
      <p:sp>
        <p:nvSpPr>
          <p:cNvPr id="206" name="Google Shape;206;g1262160e99f_1_29"/>
          <p:cNvSpPr txBox="1">
            <a:spLocks noGrp="1"/>
          </p:cNvSpPr>
          <p:nvPr>
            <p:ph type="body" idx="1"/>
          </p:nvPr>
        </p:nvSpPr>
        <p:spPr>
          <a:xfrm>
            <a:off x="939525" y="1843225"/>
            <a:ext cx="5156400" cy="4351200"/>
          </a:xfrm>
          <a:prstGeom prst="rect">
            <a:avLst/>
          </a:prstGeom>
        </p:spPr>
        <p:txBody>
          <a:bodyPr spcFirstLastPara="1" wrap="square" lIns="91425" tIns="45700" rIns="91425" bIns="45700" anchor="t" anchorCtr="0">
            <a:normAutofit/>
          </a:bodyPr>
          <a:lstStyle/>
          <a:p>
            <a:pPr marL="0" lvl="0" indent="0" algn="just" rtl="0">
              <a:lnSpc>
                <a:spcPct val="115000"/>
              </a:lnSpc>
              <a:spcBef>
                <a:spcPts val="0"/>
              </a:spcBef>
              <a:spcAft>
                <a:spcPts val="0"/>
              </a:spcAft>
              <a:buClr>
                <a:schemeClr val="dk1"/>
              </a:buClr>
              <a:buSzPts val="1100"/>
              <a:buFont typeface="Arial"/>
              <a:buNone/>
            </a:pPr>
            <a:r>
              <a:rPr lang="it-IT" sz="2000">
                <a:latin typeface="Arial"/>
                <a:ea typeface="Arial"/>
                <a:cs typeface="Arial"/>
                <a:sym typeface="Arial"/>
              </a:rPr>
              <a:t>Le concessioni balneari in Italia rappresentano Unicum nell’Unione europea, le attuali concessioni </a:t>
            </a:r>
            <a:r>
              <a:rPr lang="it-IT" sz="2000">
                <a:highlight>
                  <a:srgbClr val="FFFFFF"/>
                </a:highlight>
                <a:latin typeface="Arial"/>
                <a:ea typeface="Arial"/>
                <a:cs typeface="Arial"/>
                <a:sym typeface="Arial"/>
              </a:rPr>
              <a:t>balneari scadranno il 31 dicembre 2023 e dal 1 gennaio 2024 verranno aperti i primi bandi pubblici per affidare i 19,2 milioni di metri quadrati di spiaggia a imprenditori e imprese che possano e vogliano rispettare le nuove regole in materia di concessioni balneari. </a:t>
            </a:r>
            <a:endParaRPr/>
          </a:p>
        </p:txBody>
      </p:sp>
      <p:pic>
        <p:nvPicPr>
          <p:cNvPr id="207" name="Google Shape;207;g1262160e99f_1_29"/>
          <p:cNvPicPr preferRelativeResize="0"/>
          <p:nvPr/>
        </p:nvPicPr>
        <p:blipFill>
          <a:blip r:embed="rId3">
            <a:alphaModFix/>
          </a:blip>
          <a:stretch>
            <a:fillRect/>
          </a:stretch>
        </p:blipFill>
        <p:spPr>
          <a:xfrm>
            <a:off x="6281050" y="1911825"/>
            <a:ext cx="5518200" cy="31710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ts val="3600"/>
              <a:buFont typeface="Calibri"/>
              <a:buNone/>
            </a:pPr>
            <a:r>
              <a:rPr lang="it-IT" sz="3600" b="1">
                <a:solidFill>
                  <a:srgbClr val="2F5496"/>
                </a:solidFill>
              </a:rPr>
              <a:t>L’erosione costiera in Italia dal 1950 ad oggi</a:t>
            </a:r>
            <a:endParaRPr/>
          </a:p>
        </p:txBody>
      </p:sp>
      <p:sp>
        <p:nvSpPr>
          <p:cNvPr id="93" name="Google Shape;93;p2"/>
          <p:cNvSpPr txBox="1">
            <a:spLocks noGrp="1"/>
          </p:cNvSpPr>
          <p:nvPr>
            <p:ph type="body" idx="1"/>
          </p:nvPr>
        </p:nvSpPr>
        <p:spPr>
          <a:xfrm>
            <a:off x="838200" y="2118050"/>
            <a:ext cx="6010469" cy="3497720"/>
          </a:xfrm>
          <a:prstGeom prst="rect">
            <a:avLst/>
          </a:prstGeom>
          <a:noFill/>
          <a:ln>
            <a:noFill/>
          </a:ln>
        </p:spPr>
        <p:txBody>
          <a:bodyPr spcFirstLastPara="1" wrap="square" lIns="91425" tIns="45700" rIns="91425" bIns="45700" anchor="ctr" anchorCtr="0">
            <a:normAutofit/>
          </a:bodyPr>
          <a:lstStyle/>
          <a:p>
            <a:pPr marL="228600" lvl="0" indent="-228600" algn="just" rtl="0">
              <a:lnSpc>
                <a:spcPct val="90000"/>
              </a:lnSpc>
              <a:spcBef>
                <a:spcPts val="0"/>
              </a:spcBef>
              <a:spcAft>
                <a:spcPts val="0"/>
              </a:spcAft>
              <a:buClr>
                <a:schemeClr val="dk1"/>
              </a:buClr>
              <a:buSzPts val="2000"/>
              <a:buChar char="•"/>
            </a:pPr>
            <a:r>
              <a:rPr lang="it-IT" sz="2000" dirty="0"/>
              <a:t>Lunghezza costa italiana 8300 km totali, di cui 3270 km di spiagge sabbiose o ghiaiose;</a:t>
            </a:r>
            <a:endParaRPr dirty="0"/>
          </a:p>
          <a:p>
            <a:pPr marL="228600" lvl="0" indent="-228600" algn="just" rtl="0">
              <a:lnSpc>
                <a:spcPct val="90000"/>
              </a:lnSpc>
              <a:spcBef>
                <a:spcPts val="1000"/>
              </a:spcBef>
              <a:spcAft>
                <a:spcPts val="0"/>
              </a:spcAft>
              <a:buClr>
                <a:schemeClr val="dk1"/>
              </a:buClr>
              <a:buSzPts val="2000"/>
              <a:buChar char="•"/>
            </a:pPr>
            <a:r>
              <a:rPr lang="it-IT" sz="2000" dirty="0"/>
              <a:t>Dal 1950 al 1999 il 46% delle coste italiane subì modifiche superiori a 25 metri, la perdita definitiva di kmq costieri fu di 5 kmq per 54 kmq di costa;</a:t>
            </a:r>
            <a:endParaRPr dirty="0"/>
          </a:p>
          <a:p>
            <a:pPr marL="228600" lvl="0" indent="-228600" algn="just" rtl="0">
              <a:lnSpc>
                <a:spcPct val="90000"/>
              </a:lnSpc>
              <a:spcBef>
                <a:spcPts val="1000"/>
              </a:spcBef>
              <a:spcAft>
                <a:spcPts val="0"/>
              </a:spcAft>
              <a:buClr>
                <a:schemeClr val="dk1"/>
              </a:buClr>
              <a:buSzPts val="2000"/>
              <a:buChar char="•"/>
            </a:pPr>
            <a:r>
              <a:rPr lang="it-IT" sz="2000" dirty="0"/>
              <a:t>Dal 2000 al 2007 il 37% dei litorali ha subito variazioni superiori a 10 metri;</a:t>
            </a:r>
            <a:endParaRPr dirty="0"/>
          </a:p>
          <a:p>
            <a:pPr marL="228600" lvl="0" indent="-228600" algn="just" rtl="0">
              <a:lnSpc>
                <a:spcPct val="90000"/>
              </a:lnSpc>
              <a:spcBef>
                <a:spcPts val="1000"/>
              </a:spcBef>
              <a:spcAft>
                <a:spcPts val="0"/>
              </a:spcAft>
              <a:buClr>
                <a:schemeClr val="dk1"/>
              </a:buClr>
              <a:buSzPts val="2000"/>
              <a:buChar char="•"/>
            </a:pPr>
            <a:r>
              <a:rPr lang="it-IT" sz="2000" dirty="0"/>
              <a:t>2020: i chilometri di costa in erosione sono triplicati, sono scomparsi 40 milioni di metri quadrati di spiagge. </a:t>
            </a:r>
            <a:endParaRPr dirty="0"/>
          </a:p>
        </p:txBody>
      </p:sp>
      <p:pic>
        <p:nvPicPr>
          <p:cNvPr id="94" name="Google Shape;94;p2"/>
          <p:cNvPicPr preferRelativeResize="0"/>
          <p:nvPr/>
        </p:nvPicPr>
        <p:blipFill rotWithShape="1">
          <a:blip r:embed="rId3">
            <a:alphaModFix/>
          </a:blip>
          <a:srcRect/>
          <a:stretch/>
        </p:blipFill>
        <p:spPr>
          <a:xfrm>
            <a:off x="7097147" y="1638658"/>
            <a:ext cx="4112199" cy="4607996"/>
          </a:xfrm>
          <a:prstGeom prst="rect">
            <a:avLst/>
          </a:prstGeom>
          <a:noFill/>
          <a:ln>
            <a:noFill/>
          </a:ln>
        </p:spPr>
      </p:pic>
      <p:sp>
        <p:nvSpPr>
          <p:cNvPr id="95" name="Google Shape;95;p2"/>
          <p:cNvSpPr txBox="1"/>
          <p:nvPr/>
        </p:nvSpPr>
        <p:spPr>
          <a:xfrm>
            <a:off x="7242214" y="6246654"/>
            <a:ext cx="419877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t-IT" sz="1000" b="0" i="0" u="none" strike="noStrike" cap="none">
                <a:solidFill>
                  <a:schemeClr val="dk1"/>
                </a:solidFill>
                <a:latin typeface="Calibri"/>
                <a:ea typeface="Calibri"/>
                <a:cs typeface="Calibri"/>
                <a:sym typeface="Calibri"/>
              </a:rPr>
              <a:t>Fonte: Ispra - Tavolo Nazionale sull Erosione Costiera, 2018</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1262160e99f_1_35"/>
          <p:cNvSpPr txBox="1">
            <a:spLocks noGrp="1"/>
          </p:cNvSpPr>
          <p:nvPr>
            <p:ph type="body" idx="1"/>
          </p:nvPr>
        </p:nvSpPr>
        <p:spPr>
          <a:xfrm>
            <a:off x="838200" y="1562225"/>
            <a:ext cx="10515600" cy="4614600"/>
          </a:xfrm>
          <a:prstGeom prst="rect">
            <a:avLst/>
          </a:prstGeom>
        </p:spPr>
        <p:txBody>
          <a:bodyPr spcFirstLastPara="1" wrap="square" lIns="91425" tIns="45700" rIns="91425" bIns="45700" anchor="t" anchorCtr="0">
            <a:normAutofit/>
          </a:bodyPr>
          <a:lstStyle/>
          <a:p>
            <a:pPr marL="0" lvl="0" indent="0" algn="just" rtl="0">
              <a:lnSpc>
                <a:spcPct val="115000"/>
              </a:lnSpc>
              <a:spcBef>
                <a:spcPts val="0"/>
              </a:spcBef>
              <a:spcAft>
                <a:spcPts val="0"/>
              </a:spcAft>
              <a:buNone/>
            </a:pPr>
            <a:r>
              <a:rPr lang="it-IT" sz="2000">
                <a:highlight>
                  <a:srgbClr val="FFFFFF"/>
                </a:highlight>
                <a:latin typeface="Arial"/>
                <a:ea typeface="Arial"/>
                <a:cs typeface="Arial"/>
                <a:sym typeface="Arial"/>
              </a:rPr>
              <a:t>Per capire come questo sia stato possibile bisogna riavvolgere il nastro al 1942 quando il </a:t>
            </a:r>
            <a:r>
              <a:rPr lang="it-IT" sz="2000" b="1">
                <a:solidFill>
                  <a:schemeClr val="accent1"/>
                </a:solidFill>
                <a:highlight>
                  <a:srgbClr val="FFFFFF"/>
                </a:highlight>
                <a:latin typeface="Arial"/>
                <a:ea typeface="Arial"/>
                <a:cs typeface="Arial"/>
                <a:sym typeface="Arial"/>
              </a:rPr>
              <a:t>Codice di Navigazione</a:t>
            </a:r>
            <a:r>
              <a:rPr lang="it-IT" sz="2000">
                <a:highlight>
                  <a:srgbClr val="FFFFFF"/>
                </a:highlight>
                <a:latin typeface="Arial"/>
                <a:ea typeface="Arial"/>
                <a:cs typeface="Arial"/>
                <a:sym typeface="Arial"/>
              </a:rPr>
              <a:t> ha stabilito che la concessione di un bene demaniale in caso di più domande deve essere subordinata all’interesse pubblico. </a:t>
            </a:r>
            <a:endParaRPr sz="2000">
              <a:highlight>
                <a:srgbClr val="FFFFFF"/>
              </a:highlight>
              <a:latin typeface="Arial"/>
              <a:ea typeface="Arial"/>
              <a:cs typeface="Arial"/>
              <a:sym typeface="Arial"/>
            </a:endParaRPr>
          </a:p>
          <a:p>
            <a:pPr marL="0" lvl="0" indent="0" algn="just" rtl="0">
              <a:lnSpc>
                <a:spcPct val="115000"/>
              </a:lnSpc>
              <a:spcBef>
                <a:spcPts val="0"/>
              </a:spcBef>
              <a:spcAft>
                <a:spcPts val="0"/>
              </a:spcAft>
              <a:buNone/>
            </a:pPr>
            <a:endParaRPr sz="2000">
              <a:highlight>
                <a:srgbClr val="FFFFFF"/>
              </a:highlight>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it-IT" sz="2000">
                <a:highlight>
                  <a:srgbClr val="FFFFFF"/>
                </a:highlight>
                <a:latin typeface="Arial"/>
                <a:ea typeface="Arial"/>
                <a:cs typeface="Arial"/>
                <a:sym typeface="Arial"/>
              </a:rPr>
              <a:t>Nel 1992, poi, tramite una modifica al Codice della navigazione è stato introdotto il cosiddetto </a:t>
            </a:r>
            <a:r>
              <a:rPr lang="it-IT" sz="2000" b="1">
                <a:solidFill>
                  <a:schemeClr val="accent1"/>
                </a:solidFill>
                <a:highlight>
                  <a:srgbClr val="FFFFFF"/>
                </a:highlight>
                <a:latin typeface="Arial"/>
                <a:ea typeface="Arial"/>
                <a:cs typeface="Arial"/>
                <a:sym typeface="Arial"/>
              </a:rPr>
              <a:t>“diritto di insistenza”</a:t>
            </a:r>
            <a:r>
              <a:rPr lang="it-IT" sz="2000">
                <a:highlight>
                  <a:srgbClr val="FFFFFF"/>
                </a:highlight>
                <a:latin typeface="Arial"/>
                <a:ea typeface="Arial"/>
                <a:cs typeface="Arial"/>
                <a:sym typeface="Arial"/>
              </a:rPr>
              <a:t>. Tale diritto stabiliva che i soggetti già titolari di concessioni siano preferibili a nuovi pretendenti, e che le concessioni siano rinnovate automaticamente ogni 6 anni.</a:t>
            </a:r>
            <a:endParaRPr sz="2000">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spcBef>
                <a:spcPts val="100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1262160e99f_1_42"/>
          <p:cNvSpPr txBox="1">
            <a:spLocks noGrp="1"/>
          </p:cNvSpPr>
          <p:nvPr>
            <p:ph type="body" idx="1"/>
          </p:nvPr>
        </p:nvSpPr>
        <p:spPr>
          <a:xfrm>
            <a:off x="794500" y="1431150"/>
            <a:ext cx="10515600" cy="4184100"/>
          </a:xfrm>
          <a:prstGeom prst="rect">
            <a:avLst/>
          </a:prstGeom>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it-IT" sz="2000">
                <a:highlight>
                  <a:srgbClr val="FFFFFF"/>
                </a:highlight>
                <a:latin typeface="Arial"/>
                <a:ea typeface="Arial"/>
                <a:cs typeface="Arial"/>
                <a:sym typeface="Arial"/>
              </a:rPr>
              <a:t>Nel 2006, però, la direttiva europea sui servizi nota come </a:t>
            </a:r>
            <a:r>
              <a:rPr lang="it-IT" sz="2000" b="1">
                <a:solidFill>
                  <a:schemeClr val="accent1"/>
                </a:solidFill>
                <a:highlight>
                  <a:srgbClr val="FFFFFF"/>
                </a:highlight>
                <a:latin typeface="Arial"/>
                <a:ea typeface="Arial"/>
                <a:cs typeface="Arial"/>
                <a:sym typeface="Arial"/>
              </a:rPr>
              <a:t>direttiva Bolkestein</a:t>
            </a:r>
            <a:r>
              <a:rPr lang="it-IT" sz="2000">
                <a:highlight>
                  <a:srgbClr val="FFFFFF"/>
                </a:highlight>
                <a:latin typeface="Arial"/>
                <a:ea typeface="Arial"/>
                <a:cs typeface="Arial"/>
                <a:sym typeface="Arial"/>
              </a:rPr>
              <a:t> determina che sia il rilascio di nuove concessioni, sia il rinnovo di quelle in scadenza debbano seguire procedure pubbliche, trasparenti e imparziali che consentano a nuovi operatori di concorrere su un piano paritario. Il tutto in nome del diritto al libero commercio e alla lecita concorrenza.</a:t>
            </a:r>
            <a:endParaRPr sz="2000">
              <a:highlight>
                <a:srgbClr val="FFFFFF"/>
              </a:highlight>
              <a:latin typeface="Arial"/>
              <a:ea typeface="Arial"/>
              <a:cs typeface="Arial"/>
              <a:sym typeface="Arial"/>
            </a:endParaRPr>
          </a:p>
          <a:p>
            <a:pPr marL="0" lvl="0" indent="0" algn="just" rtl="0">
              <a:lnSpc>
                <a:spcPct val="115000"/>
              </a:lnSpc>
              <a:spcBef>
                <a:spcPts val="0"/>
              </a:spcBef>
              <a:spcAft>
                <a:spcPts val="0"/>
              </a:spcAft>
              <a:buNone/>
            </a:pPr>
            <a:endParaRPr sz="2000">
              <a:highlight>
                <a:srgbClr val="FFFFFF"/>
              </a:highlight>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it-IT" sz="2000">
                <a:highlight>
                  <a:srgbClr val="FFFFFF"/>
                </a:highlight>
                <a:latin typeface="Arial"/>
                <a:ea typeface="Arial"/>
                <a:cs typeface="Arial"/>
                <a:sym typeface="Arial"/>
              </a:rPr>
              <a:t>Nel 2009 </a:t>
            </a:r>
            <a:r>
              <a:rPr lang="it-IT" sz="2000" b="1">
                <a:solidFill>
                  <a:schemeClr val="accent1"/>
                </a:solidFill>
                <a:highlight>
                  <a:srgbClr val="FFFFFF"/>
                </a:highlight>
                <a:latin typeface="Arial"/>
                <a:ea typeface="Arial"/>
                <a:cs typeface="Arial"/>
                <a:sym typeface="Arial"/>
              </a:rPr>
              <a:t>la Commissione </a:t>
            </a:r>
            <a:r>
              <a:rPr lang="it-IT" sz="2000">
                <a:highlight>
                  <a:srgbClr val="FFFFFF"/>
                </a:highlight>
                <a:latin typeface="Arial"/>
                <a:ea typeface="Arial"/>
                <a:cs typeface="Arial"/>
                <a:sym typeface="Arial"/>
              </a:rPr>
              <a:t>manda una prima moratoria all’Italia ricordando che il diritto all’insistenza è in palese contraddizione con la direttiva Bolkestein. Il Parlamento italiano per non incorrere in pesanti sanzione abroga (2010) il diritto all’insistenza e anche al tacito rinnovo. L’UE cancella la procedura d’infrazione e la questione sembra risolta.</a:t>
            </a:r>
            <a:endParaRPr sz="2000">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2000">
              <a:latin typeface="Arial"/>
              <a:ea typeface="Arial"/>
              <a:cs typeface="Arial"/>
              <a:sym typeface="Arial"/>
            </a:endParaRPr>
          </a:p>
          <a:p>
            <a:pPr marL="0" lvl="0" indent="0" algn="l" rtl="0">
              <a:spcBef>
                <a:spcPts val="100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262160e99f_1_50"/>
          <p:cNvSpPr txBox="1">
            <a:spLocks noGrp="1"/>
          </p:cNvSpPr>
          <p:nvPr>
            <p:ph type="body" idx="1"/>
          </p:nvPr>
        </p:nvSpPr>
        <p:spPr>
          <a:xfrm>
            <a:off x="513450" y="983225"/>
            <a:ext cx="5574300" cy="4413600"/>
          </a:xfrm>
          <a:prstGeom prst="rect">
            <a:avLst/>
          </a:prstGeom>
        </p:spPr>
        <p:txBody>
          <a:bodyPr spcFirstLastPara="1" wrap="square" lIns="91425" tIns="45700" rIns="91425" bIns="45700" anchor="t" anchorCtr="0">
            <a:normAutofit fontScale="25000" lnSpcReduction="20000"/>
          </a:bodyPr>
          <a:lstStyle/>
          <a:p>
            <a:pPr marL="0" lvl="0" indent="0" algn="just" rtl="0">
              <a:lnSpc>
                <a:spcPct val="115000"/>
              </a:lnSpc>
              <a:spcBef>
                <a:spcPts val="0"/>
              </a:spcBef>
              <a:spcAft>
                <a:spcPts val="0"/>
              </a:spcAft>
              <a:buClr>
                <a:schemeClr val="dk1"/>
              </a:buClr>
              <a:buSzPts val="275"/>
              <a:buFont typeface="Arial"/>
              <a:buNone/>
            </a:pPr>
            <a:r>
              <a:rPr lang="it-IT" sz="8000">
                <a:highlight>
                  <a:srgbClr val="FFFFFF"/>
                </a:highlight>
                <a:latin typeface="Arial"/>
                <a:ea typeface="Arial"/>
                <a:cs typeface="Arial"/>
                <a:sym typeface="Arial"/>
              </a:rPr>
              <a:t>A porre fino a questo annoso problema e rimpallo tra responsabilità pubblica e privata ci ha pensato il </a:t>
            </a:r>
            <a:r>
              <a:rPr lang="it-IT" sz="8000" b="1">
                <a:highlight>
                  <a:srgbClr val="FFFFFF"/>
                </a:highlight>
                <a:latin typeface="Arial"/>
                <a:ea typeface="Arial"/>
                <a:cs typeface="Arial"/>
                <a:sym typeface="Arial"/>
              </a:rPr>
              <a:t>Consiglio di Stato, </a:t>
            </a:r>
            <a:r>
              <a:rPr lang="it-IT" sz="8000">
                <a:highlight>
                  <a:srgbClr val="FFFFFF"/>
                </a:highlight>
                <a:latin typeface="Arial"/>
                <a:ea typeface="Arial"/>
                <a:cs typeface="Arial"/>
                <a:sym typeface="Arial"/>
              </a:rPr>
              <a:t>massimo organo di giustizia amministrativa che, ribadendo la priorità della direttiva Bolkestain,ha fissato la scadenza improrogabile delle concessioni in essere al 31 dicembre 2023.</a:t>
            </a:r>
            <a:endParaRPr sz="8000">
              <a:highlight>
                <a:srgbClr val="FFFFFF"/>
              </a:highlight>
              <a:latin typeface="Arial"/>
              <a:ea typeface="Arial"/>
              <a:cs typeface="Arial"/>
              <a:sym typeface="Arial"/>
            </a:endParaRPr>
          </a:p>
          <a:p>
            <a:pPr marL="0" lvl="0" indent="0" algn="just" rtl="0">
              <a:lnSpc>
                <a:spcPct val="115000"/>
              </a:lnSpc>
              <a:spcBef>
                <a:spcPts val="0"/>
              </a:spcBef>
              <a:spcAft>
                <a:spcPts val="0"/>
              </a:spcAft>
              <a:buClr>
                <a:schemeClr val="dk1"/>
              </a:buClr>
              <a:buSzPts val="275"/>
              <a:buFont typeface="Arial"/>
              <a:buNone/>
            </a:pPr>
            <a:endParaRPr sz="8000">
              <a:highlight>
                <a:srgbClr val="FFFFFF"/>
              </a:highlight>
              <a:latin typeface="Arial"/>
              <a:ea typeface="Arial"/>
              <a:cs typeface="Arial"/>
              <a:sym typeface="Arial"/>
            </a:endParaRPr>
          </a:p>
          <a:p>
            <a:pPr marL="0" lvl="0" indent="0" algn="just" rtl="0">
              <a:lnSpc>
                <a:spcPct val="115000"/>
              </a:lnSpc>
              <a:spcBef>
                <a:spcPts val="0"/>
              </a:spcBef>
              <a:spcAft>
                <a:spcPts val="0"/>
              </a:spcAft>
              <a:buClr>
                <a:schemeClr val="dk1"/>
              </a:buClr>
              <a:buSzPts val="275"/>
              <a:buFont typeface="Arial"/>
              <a:buNone/>
            </a:pPr>
            <a:r>
              <a:rPr lang="it-IT" sz="8000">
                <a:highlight>
                  <a:srgbClr val="FFFFFF"/>
                </a:highlight>
                <a:latin typeface="Arial"/>
                <a:ea typeface="Arial"/>
                <a:cs typeface="Arial"/>
                <a:sym typeface="Arial"/>
              </a:rPr>
              <a:t>Da gennaio 2024, quindi, le concessioni demaniali delle spiagge, cioè gli affitti, dovranno essere rapportati al valore e allo spazio concesso e il criterio di ripartizione dovrà essere trasparente e motivato. </a:t>
            </a:r>
            <a:endParaRPr sz="8000">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ct val="100000"/>
              <a:buFont typeface="Arial"/>
              <a:buNone/>
            </a:pPr>
            <a:endParaRPr sz="1100">
              <a:latin typeface="Arial"/>
              <a:ea typeface="Arial"/>
              <a:cs typeface="Arial"/>
              <a:sym typeface="Arial"/>
            </a:endParaRPr>
          </a:p>
          <a:p>
            <a:pPr marL="0" lvl="0" indent="0" algn="l" rtl="0">
              <a:spcBef>
                <a:spcPts val="1000"/>
              </a:spcBef>
              <a:spcAft>
                <a:spcPts val="0"/>
              </a:spcAft>
              <a:buNone/>
            </a:pPr>
            <a:endParaRPr/>
          </a:p>
        </p:txBody>
      </p:sp>
      <p:pic>
        <p:nvPicPr>
          <p:cNvPr id="223" name="Google Shape;223;g1262160e99f_1_50"/>
          <p:cNvPicPr preferRelativeResize="0"/>
          <p:nvPr/>
        </p:nvPicPr>
        <p:blipFill>
          <a:blip r:embed="rId3">
            <a:alphaModFix/>
          </a:blip>
          <a:stretch>
            <a:fillRect/>
          </a:stretch>
        </p:blipFill>
        <p:spPr>
          <a:xfrm>
            <a:off x="6532100" y="1092475"/>
            <a:ext cx="4963724" cy="40967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262160e99f_1_5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it-IT">
                <a:solidFill>
                  <a:srgbClr val="2F5496"/>
                </a:solidFill>
              </a:rPr>
              <a:t>Qual è l’obiettivo principale di tale riforma? </a:t>
            </a:r>
            <a:endParaRPr>
              <a:solidFill>
                <a:srgbClr val="2F5496"/>
              </a:solidFill>
            </a:endParaRPr>
          </a:p>
        </p:txBody>
      </p:sp>
      <p:sp>
        <p:nvSpPr>
          <p:cNvPr id="229" name="Google Shape;229;g1262160e99f_1_5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rmAutofit/>
          </a:bodyPr>
          <a:lstStyle/>
          <a:p>
            <a:pPr marL="0" lvl="0" indent="0" algn="just" rtl="0">
              <a:lnSpc>
                <a:spcPct val="115000"/>
              </a:lnSpc>
              <a:spcBef>
                <a:spcPts val="0"/>
              </a:spcBef>
              <a:spcAft>
                <a:spcPts val="0"/>
              </a:spcAft>
              <a:buNone/>
            </a:pPr>
            <a:r>
              <a:rPr lang="it-IT" sz="2000">
                <a:highlight>
                  <a:srgbClr val="FFFFFF"/>
                </a:highlight>
                <a:latin typeface="Arial"/>
                <a:ea typeface="Arial"/>
                <a:cs typeface="Arial"/>
                <a:sym typeface="Arial"/>
              </a:rPr>
              <a:t>L’obiettivo sarebbe quello di spingere gli investimenti in modo da abbassare i prezzi e migliorare i servizi attraverso stanziamenti che influiscano a una maggiore qualità delle spiagge.</a:t>
            </a:r>
            <a:endParaRPr sz="2000">
              <a:highlight>
                <a:srgbClr val="FFFFFF"/>
              </a:highlight>
              <a:latin typeface="Arial"/>
              <a:ea typeface="Arial"/>
              <a:cs typeface="Arial"/>
              <a:sym typeface="Arial"/>
            </a:endParaRPr>
          </a:p>
          <a:p>
            <a:pPr marL="0" lvl="0" indent="0" algn="just" rtl="0">
              <a:lnSpc>
                <a:spcPct val="115000"/>
              </a:lnSpc>
              <a:spcBef>
                <a:spcPts val="0"/>
              </a:spcBef>
              <a:spcAft>
                <a:spcPts val="0"/>
              </a:spcAft>
              <a:buNone/>
            </a:pPr>
            <a:endParaRPr sz="2000">
              <a:highlight>
                <a:srgbClr val="FFFFFF"/>
              </a:highlight>
              <a:latin typeface="Arial"/>
              <a:ea typeface="Arial"/>
              <a:cs typeface="Arial"/>
              <a:sym typeface="Arial"/>
            </a:endParaRPr>
          </a:p>
          <a:p>
            <a:pPr marL="0" lvl="0" indent="0" algn="just" rtl="0">
              <a:lnSpc>
                <a:spcPct val="115000"/>
              </a:lnSpc>
              <a:spcBef>
                <a:spcPts val="0"/>
              </a:spcBef>
              <a:spcAft>
                <a:spcPts val="0"/>
              </a:spcAft>
              <a:buNone/>
            </a:pPr>
            <a:r>
              <a:rPr lang="it-IT" sz="2000">
                <a:highlight>
                  <a:srgbClr val="FFFFFF"/>
                </a:highlight>
                <a:latin typeface="Arial"/>
                <a:ea typeface="Arial"/>
                <a:cs typeface="Arial"/>
                <a:sym typeface="Arial"/>
              </a:rPr>
              <a:t>Una delle misure nel pacchetto della riforma prevede che le concessioni, rilasciate secondo procedure selettive (avviso pubblico di evidenza pubblica) e nel rispetto delle regole Ue, resteranno efficaci fino alla scadenza fissata, cioè anche oltre il 2023.</a:t>
            </a:r>
            <a:endParaRPr sz="2000">
              <a:highlight>
                <a:srgbClr val="FFFFFF"/>
              </a:highlight>
              <a:latin typeface="Arial"/>
              <a:ea typeface="Arial"/>
              <a:cs typeface="Arial"/>
              <a:sym typeface="Arial"/>
            </a:endParaRPr>
          </a:p>
          <a:p>
            <a:pPr marL="0" lvl="0" indent="0" algn="just" rtl="0">
              <a:lnSpc>
                <a:spcPct val="115000"/>
              </a:lnSpc>
              <a:spcBef>
                <a:spcPts val="0"/>
              </a:spcBef>
              <a:spcAft>
                <a:spcPts val="0"/>
              </a:spcAft>
              <a:buNone/>
            </a:pPr>
            <a:r>
              <a:rPr lang="it-IT" sz="2000">
                <a:highlight>
                  <a:srgbClr val="FFFFFF"/>
                </a:highlight>
                <a:latin typeface="Arial"/>
                <a:ea typeface="Arial"/>
                <a:cs typeface="Arial"/>
                <a:sym typeface="Arial"/>
              </a:rPr>
              <a:t>Il Governo, ora, avrà ancora 3 mesi per adottare i decreti con le nuove regole di gara e dare il via ai bandi.</a:t>
            </a:r>
            <a:endParaRPr sz="2000">
              <a:highlight>
                <a:srgbClr val="FFFFFF"/>
              </a:highlight>
              <a:latin typeface="Arial"/>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endParaRPr sz="2000">
              <a:highlight>
                <a:srgbClr val="FFFFFF"/>
              </a:highlight>
              <a:latin typeface="Arial"/>
              <a:ea typeface="Arial"/>
              <a:cs typeface="Arial"/>
              <a:sym typeface="Arial"/>
            </a:endParaRPr>
          </a:p>
          <a:p>
            <a:pPr marL="0" lvl="0" indent="0" algn="l" rtl="0">
              <a:spcBef>
                <a:spcPts val="100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g1262160e99f_1_64"/>
          <p:cNvSpPr txBox="1">
            <a:spLocks noGrp="1"/>
          </p:cNvSpPr>
          <p:nvPr>
            <p:ph type="body" idx="1"/>
          </p:nvPr>
        </p:nvSpPr>
        <p:spPr>
          <a:xfrm>
            <a:off x="739875" y="1518550"/>
            <a:ext cx="5771400" cy="4359000"/>
          </a:xfrm>
          <a:prstGeom prst="rect">
            <a:avLst/>
          </a:prstGeom>
        </p:spPr>
        <p:txBody>
          <a:bodyPr spcFirstLastPara="1" wrap="square" lIns="91425" tIns="45700" rIns="91425" bIns="45700" anchor="t" anchorCtr="0">
            <a:normAutofit/>
          </a:bodyPr>
          <a:lstStyle/>
          <a:p>
            <a:pPr marL="0" lvl="0" indent="0" algn="just" rtl="0">
              <a:lnSpc>
                <a:spcPct val="115000"/>
              </a:lnSpc>
              <a:spcBef>
                <a:spcPts val="0"/>
              </a:spcBef>
              <a:spcAft>
                <a:spcPts val="0"/>
              </a:spcAft>
              <a:buClr>
                <a:schemeClr val="dk1"/>
              </a:buClr>
              <a:buSzPts val="1100"/>
              <a:buFont typeface="Arial"/>
              <a:buNone/>
            </a:pPr>
            <a:r>
              <a:rPr lang="it-IT" sz="2000">
                <a:latin typeface="Arial"/>
                <a:ea typeface="Arial"/>
                <a:cs typeface="Arial"/>
                <a:sym typeface="Arial"/>
              </a:rPr>
              <a:t>Al fine di salvaguardare chi ha già investito in stabilimenti balneari e della professionalità che è conseguita da una titolarità nel tempo sugli impianti, nella bozza si prevede di "tenere conto dell'esperienza tecnica e professionale già acquisita in relazione all'attività oggetto di concessione - o ad analoghe attività' di gestione di beni pubblici, secondo criteri di proporzionalità e di adeguatezza in maniera tale da non precludere l'accesso al settore di nuovi operatori.</a:t>
            </a:r>
            <a:endParaRPr sz="2000">
              <a:latin typeface="Arial"/>
              <a:ea typeface="Arial"/>
              <a:cs typeface="Arial"/>
              <a:sym typeface="Arial"/>
            </a:endParaRPr>
          </a:p>
          <a:p>
            <a:pPr marL="0" lvl="0" indent="0" algn="l" rtl="0">
              <a:spcBef>
                <a:spcPts val="1000"/>
              </a:spcBef>
              <a:spcAft>
                <a:spcPts val="0"/>
              </a:spcAft>
              <a:buNone/>
            </a:pPr>
            <a:endParaRPr/>
          </a:p>
        </p:txBody>
      </p:sp>
      <p:pic>
        <p:nvPicPr>
          <p:cNvPr id="235" name="Google Shape;235;g1262160e99f_1_64"/>
          <p:cNvPicPr preferRelativeResize="0"/>
          <p:nvPr/>
        </p:nvPicPr>
        <p:blipFill>
          <a:blip r:embed="rId3">
            <a:alphaModFix/>
          </a:blip>
          <a:stretch>
            <a:fillRect/>
          </a:stretch>
        </p:blipFill>
        <p:spPr>
          <a:xfrm>
            <a:off x="6896475" y="1518550"/>
            <a:ext cx="4599325" cy="40805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ts val="3600"/>
              <a:buFont typeface="Calibri"/>
              <a:buNone/>
            </a:pPr>
            <a:r>
              <a:rPr lang="it-IT" sz="3600" b="1">
                <a:solidFill>
                  <a:srgbClr val="2F5496"/>
                </a:solidFill>
              </a:rPr>
              <a:t>Erosione costiera in Italia: cause ed effetti</a:t>
            </a:r>
            <a:endParaRPr/>
          </a:p>
        </p:txBody>
      </p:sp>
      <p:sp>
        <p:nvSpPr>
          <p:cNvPr id="101" name="Google Shape;101;p3"/>
          <p:cNvSpPr txBox="1">
            <a:spLocks noGrp="1"/>
          </p:cNvSpPr>
          <p:nvPr>
            <p:ph type="body" idx="1"/>
          </p:nvPr>
        </p:nvSpPr>
        <p:spPr>
          <a:xfrm>
            <a:off x="470452" y="1690688"/>
            <a:ext cx="5989983" cy="4406210"/>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2000"/>
              <a:buChar char="•"/>
            </a:pPr>
            <a:r>
              <a:rPr lang="it-IT" sz="2000" dirty="0"/>
              <a:t>Erosione comporta rischi dal punto di vista economico che per le infrastrutture: rischio mareggiate, inondazioni, ecc..</a:t>
            </a:r>
            <a:endParaRPr dirty="0"/>
          </a:p>
          <a:p>
            <a:pPr marL="228600" lvl="0" indent="-228600" algn="just" rtl="0">
              <a:lnSpc>
                <a:spcPct val="90000"/>
              </a:lnSpc>
              <a:spcBef>
                <a:spcPts val="1000"/>
              </a:spcBef>
              <a:spcAft>
                <a:spcPts val="0"/>
              </a:spcAft>
              <a:buClr>
                <a:schemeClr val="dk1"/>
              </a:buClr>
              <a:buSzPts val="2000"/>
              <a:buChar char="•"/>
            </a:pPr>
            <a:r>
              <a:rPr lang="it-IT" sz="2000" dirty="0"/>
              <a:t>Il 34% del territorio nazionale compreso nella fascia dei 300 m dalla riva è urbanizzato, quest’area è annoverata tra i beni da tutelare per il loro valore paesaggistico (Art 142 del Codice dei beni culturali e del paesaggio);</a:t>
            </a:r>
            <a:endParaRPr dirty="0"/>
          </a:p>
          <a:p>
            <a:pPr marL="228600" lvl="0" indent="-228600" algn="just" rtl="0">
              <a:lnSpc>
                <a:spcPct val="90000"/>
              </a:lnSpc>
              <a:spcBef>
                <a:spcPts val="1000"/>
              </a:spcBef>
              <a:spcAft>
                <a:spcPts val="0"/>
              </a:spcAft>
              <a:buClr>
                <a:schemeClr val="dk1"/>
              </a:buClr>
              <a:buSzPts val="2000"/>
              <a:buChar char="•"/>
            </a:pPr>
            <a:r>
              <a:rPr lang="it-IT" sz="2000" dirty="0"/>
              <a:t>Il 53% del limite interno delle spiagge è artificiale di cui l’87% sono centri abitati;</a:t>
            </a:r>
            <a:endParaRPr dirty="0"/>
          </a:p>
          <a:p>
            <a:pPr marL="228600" lvl="0" indent="-228600" algn="just" rtl="0">
              <a:lnSpc>
                <a:spcPct val="90000"/>
              </a:lnSpc>
              <a:spcBef>
                <a:spcPts val="1000"/>
              </a:spcBef>
              <a:spcAft>
                <a:spcPts val="0"/>
              </a:spcAft>
              <a:buClr>
                <a:schemeClr val="dk1"/>
              </a:buClr>
              <a:buSzPts val="2000"/>
              <a:buChar char="•"/>
            </a:pPr>
            <a:r>
              <a:rPr lang="it-IT" sz="2000" dirty="0"/>
              <a:t>Circa 2300 km di costa sono destinati a opere marittime connesse al sistema portuale nazionale destinate al turismo, al commercio e all’industria. </a:t>
            </a:r>
            <a:endParaRPr dirty="0"/>
          </a:p>
        </p:txBody>
      </p:sp>
      <p:pic>
        <p:nvPicPr>
          <p:cNvPr id="102" name="Google Shape;102;p3" descr="Approvato Piano gestione coste Marche - Marche - ANSA.it"/>
          <p:cNvPicPr preferRelativeResize="0"/>
          <p:nvPr/>
        </p:nvPicPr>
        <p:blipFill rotWithShape="1">
          <a:blip r:embed="rId3">
            <a:alphaModFix/>
          </a:blip>
          <a:srcRect/>
          <a:stretch/>
        </p:blipFill>
        <p:spPr>
          <a:xfrm>
            <a:off x="6605840" y="2064164"/>
            <a:ext cx="5214893" cy="349181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ts val="3600"/>
              <a:buFont typeface="Calibri"/>
              <a:buNone/>
            </a:pPr>
            <a:r>
              <a:rPr lang="it-IT" sz="3600" b="1">
                <a:solidFill>
                  <a:srgbClr val="2F5496"/>
                </a:solidFill>
              </a:rPr>
              <a:t>Erosione costiera in Italia: cause ed effetti</a:t>
            </a:r>
            <a:endParaRPr/>
          </a:p>
        </p:txBody>
      </p:sp>
      <p:sp>
        <p:nvSpPr>
          <p:cNvPr id="108" name="Google Shape;108;p4"/>
          <p:cNvSpPr txBox="1">
            <a:spLocks noGrp="1"/>
          </p:cNvSpPr>
          <p:nvPr>
            <p:ph type="body" idx="1"/>
          </p:nvPr>
        </p:nvSpPr>
        <p:spPr>
          <a:xfrm>
            <a:off x="450574" y="1790080"/>
            <a:ext cx="6327913" cy="3429000"/>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90000"/>
              </a:lnSpc>
              <a:spcBef>
                <a:spcPts val="0"/>
              </a:spcBef>
              <a:spcAft>
                <a:spcPts val="0"/>
              </a:spcAft>
              <a:buClr>
                <a:schemeClr val="dk1"/>
              </a:buClr>
              <a:buSzPts val="2000"/>
              <a:buChar char="•"/>
            </a:pPr>
            <a:r>
              <a:rPr lang="it-IT" sz="2000" dirty="0"/>
              <a:t>Fenomeni che causano l’erosione: cambiamento climatico e azioni di origine antropica </a:t>
            </a:r>
            <a:r>
              <a:rPr lang="it-IT" sz="2000" dirty="0">
                <a:sym typeface="Wingdings" panose="05000000000000000000" pitchFamily="2" charset="2"/>
              </a:rPr>
              <a:t></a:t>
            </a:r>
            <a:r>
              <a:rPr lang="it-IT" sz="2000" dirty="0"/>
              <a:t> indiscriminata urbanizzazione costiera, trasporto commerciale via mare;</a:t>
            </a:r>
            <a:endParaRPr dirty="0"/>
          </a:p>
          <a:p>
            <a:pPr marL="228600" lvl="0" indent="-228600" algn="just" rtl="0">
              <a:lnSpc>
                <a:spcPct val="90000"/>
              </a:lnSpc>
              <a:spcBef>
                <a:spcPts val="1000"/>
              </a:spcBef>
              <a:spcAft>
                <a:spcPts val="0"/>
              </a:spcAft>
              <a:buClr>
                <a:schemeClr val="dk1"/>
              </a:buClr>
              <a:buSzPts val="2000"/>
              <a:buChar char="•"/>
            </a:pPr>
            <a:r>
              <a:rPr lang="it-IT" sz="2000" dirty="0"/>
              <a:t>Interventi per contrastare l’erosione costiera: pennelli, frangiflutti, scogliere, ripascimento artificiale; </a:t>
            </a:r>
            <a:endParaRPr dirty="0"/>
          </a:p>
          <a:p>
            <a:pPr marL="228600" lvl="0" indent="-228600" algn="just" rtl="0">
              <a:lnSpc>
                <a:spcPct val="90000"/>
              </a:lnSpc>
              <a:spcBef>
                <a:spcPts val="1000"/>
              </a:spcBef>
              <a:spcAft>
                <a:spcPts val="0"/>
              </a:spcAft>
              <a:buClr>
                <a:schemeClr val="dk1"/>
              </a:buClr>
              <a:buSzPts val="2000"/>
              <a:buChar char="•"/>
            </a:pPr>
            <a:r>
              <a:rPr lang="it-IT" sz="2000" dirty="0"/>
              <a:t>Questi interventi hanno contribuito al processo di degrado degli habitat marino-costieri, e non hanno sempre garantito il risultato atteso; </a:t>
            </a:r>
            <a:endParaRPr dirty="0"/>
          </a:p>
          <a:p>
            <a:pPr marL="228600" lvl="0" indent="-228600" algn="just" rtl="0">
              <a:lnSpc>
                <a:spcPct val="90000"/>
              </a:lnSpc>
              <a:spcBef>
                <a:spcPts val="1000"/>
              </a:spcBef>
              <a:spcAft>
                <a:spcPts val="0"/>
              </a:spcAft>
              <a:buClr>
                <a:schemeClr val="dk1"/>
              </a:buClr>
              <a:buSzPts val="2000"/>
              <a:buChar char="•"/>
            </a:pPr>
            <a:r>
              <a:rPr lang="it-IT" sz="2000" dirty="0"/>
              <a:t>La spesa pubblica per gli interventi nelle coste supera i 100 milioni di euro all’anno. </a:t>
            </a:r>
            <a:endParaRPr dirty="0"/>
          </a:p>
        </p:txBody>
      </p:sp>
      <p:pic>
        <p:nvPicPr>
          <p:cNvPr id="109" name="Google Shape;109;p4"/>
          <p:cNvPicPr preferRelativeResize="0"/>
          <p:nvPr/>
        </p:nvPicPr>
        <p:blipFill rotWithShape="1">
          <a:blip r:embed="rId3">
            <a:alphaModFix/>
          </a:blip>
          <a:srcRect/>
          <a:stretch/>
        </p:blipFill>
        <p:spPr>
          <a:xfrm>
            <a:off x="6997148" y="1790080"/>
            <a:ext cx="4572000" cy="3429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5"/>
          <p:cNvSpPr txBox="1">
            <a:spLocks noGrp="1"/>
          </p:cNvSpPr>
          <p:nvPr>
            <p:ph type="title"/>
          </p:nvPr>
        </p:nvSpPr>
        <p:spPr>
          <a:xfrm>
            <a:off x="838200" y="365125"/>
            <a:ext cx="10515600" cy="95677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ts val="3600"/>
              <a:buFont typeface="Calibri"/>
              <a:buNone/>
            </a:pPr>
            <a:r>
              <a:rPr lang="it-IT" sz="3600" b="1">
                <a:solidFill>
                  <a:srgbClr val="2F5496"/>
                </a:solidFill>
              </a:rPr>
              <a:t>Diritto Nazionale</a:t>
            </a:r>
            <a:endParaRPr/>
          </a:p>
        </p:txBody>
      </p:sp>
      <p:sp>
        <p:nvSpPr>
          <p:cNvPr id="115" name="Google Shape;115;p5"/>
          <p:cNvSpPr txBox="1">
            <a:spLocks noGrp="1"/>
          </p:cNvSpPr>
          <p:nvPr>
            <p:ph type="body" idx="1"/>
          </p:nvPr>
        </p:nvSpPr>
        <p:spPr>
          <a:xfrm>
            <a:off x="838200" y="1321904"/>
            <a:ext cx="10515600" cy="4601817"/>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dk1"/>
              </a:buClr>
              <a:buSzPts val="2000"/>
              <a:buChar char="•"/>
            </a:pPr>
            <a:r>
              <a:rPr lang="it-IT" sz="2000" dirty="0"/>
              <a:t>Articolo 117 (riformato con la l. Cost. 3/2001) della Costituzione: la potestà legislativa è esercitata dallo stato e dalle regioni nel rispetto della Costituzione, nonché dei vincoli derivanti dall'ordinamento comunitario e dagli obblighi internazionali.  Alla lettera s) è indicato che lo stato ha competenza esclusiva in materia di tutela dell'ambiente, dell'ecosistema e dei beni culturali. Mentre per quanto riguarda la valorizzazione dei beni culturali e ambientali e la promozione e organizzazione di attività culturali, risulta essere una materia dove le Regioni hanno potestà legislativa, salvo che per la determinazione dei princìpi fondamentali, riservata alla legislazione dello Stato;</a:t>
            </a:r>
            <a:endParaRPr dirty="0"/>
          </a:p>
          <a:p>
            <a:pPr marL="228600" lvl="0" indent="-228600" algn="just" rtl="0">
              <a:lnSpc>
                <a:spcPct val="90000"/>
              </a:lnSpc>
              <a:spcBef>
                <a:spcPts val="1000"/>
              </a:spcBef>
              <a:spcAft>
                <a:spcPts val="0"/>
              </a:spcAft>
              <a:buClr>
                <a:schemeClr val="dk1"/>
              </a:buClr>
              <a:buSzPts val="2000"/>
              <a:buChar char="•"/>
            </a:pPr>
            <a:r>
              <a:rPr lang="it-IT" sz="2000" dirty="0"/>
              <a:t>art. 41, comma 2, Cost.: l'iniziativa economica privata è libera, ma non può svolgersi in contrasto con l'utilità sociale o in modo da recare danno alla salute, all’ambiente, alla sicurezza, alla libertà, alla dignità umana; </a:t>
            </a:r>
            <a:endParaRPr dirty="0"/>
          </a:p>
          <a:p>
            <a:pPr marL="228600" lvl="0" indent="-228600" algn="just" rtl="0">
              <a:lnSpc>
                <a:spcPct val="90000"/>
              </a:lnSpc>
              <a:spcBef>
                <a:spcPts val="1000"/>
              </a:spcBef>
              <a:spcAft>
                <a:spcPts val="0"/>
              </a:spcAft>
              <a:buClr>
                <a:schemeClr val="dk1"/>
              </a:buClr>
              <a:buSzPts val="2000"/>
              <a:buChar char="•"/>
            </a:pPr>
            <a:r>
              <a:rPr lang="it-IT" sz="2000" dirty="0"/>
              <a:t>Art. 9 Cost., articolo che tutela l’ambiente, la biodiversità e gli ecosistemi; </a:t>
            </a:r>
            <a:endParaRPr dirty="0"/>
          </a:p>
          <a:p>
            <a:pPr marL="228600" lvl="0" indent="-228600" algn="just" rtl="0">
              <a:lnSpc>
                <a:spcPct val="90000"/>
              </a:lnSpc>
              <a:spcBef>
                <a:spcPts val="1000"/>
              </a:spcBef>
              <a:spcAft>
                <a:spcPts val="0"/>
              </a:spcAft>
              <a:buClr>
                <a:schemeClr val="dk1"/>
              </a:buClr>
              <a:buSzPts val="2000"/>
              <a:buChar char="•"/>
            </a:pPr>
            <a:r>
              <a:rPr lang="it-IT" sz="2000" dirty="0"/>
              <a:t>Art 142 del Codice dei beni culturali e del paesaggio (approvato con D.lgs. 22 gennaio 2004, n. 42): i territori costieri compresi in una fascia della profondità di 300 metri dalla linea di battigia sono sottoposti a tutela per interesse paesaggistico.</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ts val="3600"/>
              <a:buFont typeface="Calibri"/>
              <a:buNone/>
            </a:pPr>
            <a:r>
              <a:rPr lang="it-IT" sz="3600" b="1">
                <a:solidFill>
                  <a:srgbClr val="2F5496"/>
                </a:solidFill>
              </a:rPr>
              <a:t>Diritto dell’Unione Europea</a:t>
            </a:r>
            <a:endParaRPr/>
          </a:p>
        </p:txBody>
      </p:sp>
      <p:sp>
        <p:nvSpPr>
          <p:cNvPr id="121" name="Google Shape;121;p6"/>
          <p:cNvSpPr txBox="1">
            <a:spLocks noGrp="1"/>
          </p:cNvSpPr>
          <p:nvPr>
            <p:ph type="body" idx="1"/>
          </p:nvPr>
        </p:nvSpPr>
        <p:spPr>
          <a:xfrm>
            <a:off x="838200" y="1825625"/>
            <a:ext cx="10515600" cy="3034610"/>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2000"/>
              <a:buChar char="•"/>
            </a:pPr>
            <a:r>
              <a:rPr lang="it-IT" sz="2000" dirty="0"/>
              <a:t>Conferenza di Stoccolma 1972; </a:t>
            </a:r>
            <a:endParaRPr sz="2000" dirty="0"/>
          </a:p>
          <a:p>
            <a:pPr marL="228600" lvl="0" indent="-228600" algn="just" rtl="0">
              <a:lnSpc>
                <a:spcPct val="90000"/>
              </a:lnSpc>
              <a:spcBef>
                <a:spcPts val="1000"/>
              </a:spcBef>
              <a:spcAft>
                <a:spcPts val="0"/>
              </a:spcAft>
              <a:buClr>
                <a:schemeClr val="dk1"/>
              </a:buClr>
              <a:buSzPts val="2000"/>
              <a:buChar char="•"/>
            </a:pPr>
            <a:r>
              <a:rPr lang="it-IT" sz="2000" dirty="0"/>
              <a:t>Convenzione di Barcellona per la protezione del Mar Mediterraneo dall'inquinamento (1978). Nel 1995 diventa Convenzione per la protezione dell'ambiente marino e la regione costiera del Mediterraneo, includendo nel suo ambito di applicazione anche le aree costiere; </a:t>
            </a:r>
            <a:endParaRPr dirty="0"/>
          </a:p>
          <a:p>
            <a:pPr marL="228600" lvl="0" indent="-228600" algn="just" rtl="0">
              <a:lnSpc>
                <a:spcPct val="90000"/>
              </a:lnSpc>
              <a:spcBef>
                <a:spcPts val="1000"/>
              </a:spcBef>
              <a:spcAft>
                <a:spcPts val="0"/>
              </a:spcAft>
              <a:buClr>
                <a:schemeClr val="dk1"/>
              </a:buClr>
              <a:buSzPts val="2000"/>
              <a:buChar char="•"/>
            </a:pPr>
            <a:r>
              <a:rPr lang="it-IT" sz="2000" dirty="0"/>
              <a:t>Principio chi inquina paga;</a:t>
            </a:r>
            <a:endParaRPr dirty="0"/>
          </a:p>
          <a:p>
            <a:pPr marL="228600" lvl="0" indent="-228600" algn="just" rtl="0">
              <a:lnSpc>
                <a:spcPct val="90000"/>
              </a:lnSpc>
              <a:spcBef>
                <a:spcPts val="1000"/>
              </a:spcBef>
              <a:spcAft>
                <a:spcPts val="0"/>
              </a:spcAft>
              <a:buClr>
                <a:schemeClr val="dk1"/>
              </a:buClr>
              <a:buSzPts val="2000"/>
              <a:buChar char="•"/>
            </a:pPr>
            <a:r>
              <a:rPr lang="it-IT" sz="2000" dirty="0"/>
              <a:t>Lo strumento di attuazione della convenzione di Barcellona è il </a:t>
            </a:r>
            <a:r>
              <a:rPr lang="it-IT" sz="2000" dirty="0" err="1"/>
              <a:t>Mediterranean</a:t>
            </a:r>
            <a:r>
              <a:rPr lang="it-IT" sz="2000" dirty="0"/>
              <a:t> Action Plan;</a:t>
            </a:r>
            <a:endParaRPr dirty="0"/>
          </a:p>
          <a:p>
            <a:pPr marL="228600" lvl="0" indent="-228600" algn="just" rtl="0">
              <a:lnSpc>
                <a:spcPct val="90000"/>
              </a:lnSpc>
              <a:spcBef>
                <a:spcPts val="1000"/>
              </a:spcBef>
              <a:spcAft>
                <a:spcPts val="0"/>
              </a:spcAft>
              <a:buClr>
                <a:schemeClr val="dk1"/>
              </a:buClr>
              <a:buSzPts val="2000"/>
              <a:buChar char="•"/>
            </a:pPr>
            <a:r>
              <a:rPr lang="it-IT" sz="2000" dirty="0"/>
              <a:t>7 protocolli </a:t>
            </a:r>
            <a:r>
              <a:rPr lang="it-IT" sz="2000" dirty="0">
                <a:sym typeface="Wingdings" panose="05000000000000000000" pitchFamily="2" charset="2"/>
              </a:rPr>
              <a:t></a:t>
            </a:r>
            <a:r>
              <a:rPr lang="it-IT" sz="2000" dirty="0"/>
              <a:t> quadro completo per la gestione della regione mediterranea.</a:t>
            </a:r>
            <a:endParaRPr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7"/>
          <p:cNvSpPr txBox="1">
            <a:spLocks noGrp="1"/>
          </p:cNvSpPr>
          <p:nvPr>
            <p:ph type="title"/>
          </p:nvPr>
        </p:nvSpPr>
        <p:spPr>
          <a:xfrm>
            <a:off x="937591" y="868364"/>
            <a:ext cx="10515600" cy="708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ts val="3600"/>
              <a:buFont typeface="Calibri"/>
              <a:buNone/>
            </a:pPr>
            <a:r>
              <a:rPr lang="it-IT" sz="3600" b="1">
                <a:solidFill>
                  <a:srgbClr val="2F5496"/>
                </a:solidFill>
              </a:rPr>
              <a:t>La gestione integrata delle zone costiere (GIZC)</a:t>
            </a:r>
            <a:endParaRPr/>
          </a:p>
        </p:txBody>
      </p:sp>
      <p:sp>
        <p:nvSpPr>
          <p:cNvPr id="127" name="Google Shape;127;p7"/>
          <p:cNvSpPr txBox="1">
            <a:spLocks noGrp="1"/>
          </p:cNvSpPr>
          <p:nvPr>
            <p:ph type="body" idx="1"/>
          </p:nvPr>
        </p:nvSpPr>
        <p:spPr>
          <a:xfrm>
            <a:off x="937591" y="2325757"/>
            <a:ext cx="6341165" cy="3160644"/>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000000"/>
              </a:buClr>
              <a:buSzPts val="2000"/>
              <a:buChar char="•"/>
            </a:pPr>
            <a:r>
              <a:rPr lang="it-IT" sz="2000" b="0" i="0" u="none" strike="noStrike" dirty="0">
                <a:solidFill>
                  <a:srgbClr val="000000"/>
                </a:solidFill>
                <a:latin typeface="Calibri"/>
                <a:ea typeface="Calibri"/>
                <a:cs typeface="Calibri"/>
                <a:sym typeface="Calibri"/>
              </a:rPr>
              <a:t>La Gestione Integrata delle Zone Costiere (GIZC) </a:t>
            </a:r>
            <a:r>
              <a:rPr lang="it-IT" sz="2000" b="0" i="0" u="none" strike="noStrike" dirty="0">
                <a:solidFill>
                  <a:srgbClr val="000000"/>
                </a:solidFill>
                <a:latin typeface="Calibri"/>
                <a:ea typeface="Calibri"/>
                <a:cs typeface="Calibri"/>
                <a:sym typeface="Wingdings" panose="05000000000000000000" pitchFamily="2" charset="2"/>
              </a:rPr>
              <a:t></a:t>
            </a:r>
            <a:r>
              <a:rPr lang="it-IT" sz="2000" b="0" i="0" u="none" strike="noStrike" dirty="0">
                <a:solidFill>
                  <a:srgbClr val="000000"/>
                </a:solidFill>
                <a:latin typeface="Calibri"/>
                <a:ea typeface="Calibri"/>
                <a:cs typeface="Calibri"/>
                <a:sym typeface="Calibri"/>
              </a:rPr>
              <a:t> adottato a Madrid il 21 gennaio 2008, entrato in vigore il 24 marzo 2011; </a:t>
            </a:r>
            <a:endParaRPr dirty="0"/>
          </a:p>
          <a:p>
            <a:pPr marL="228600" lvl="0" indent="-228600" algn="just" rtl="0">
              <a:lnSpc>
                <a:spcPct val="90000"/>
              </a:lnSpc>
              <a:spcBef>
                <a:spcPts val="0"/>
              </a:spcBef>
              <a:spcAft>
                <a:spcPts val="0"/>
              </a:spcAft>
              <a:buClr>
                <a:srgbClr val="000000"/>
              </a:buClr>
              <a:buSzPts val="2000"/>
              <a:buChar char="•"/>
            </a:pPr>
            <a:r>
              <a:rPr lang="it-IT" sz="2000" b="0" i="0" u="none" strike="noStrike" dirty="0">
                <a:solidFill>
                  <a:srgbClr val="000000"/>
                </a:solidFill>
                <a:latin typeface="Calibri"/>
                <a:ea typeface="Calibri"/>
                <a:cs typeface="Calibri"/>
                <a:sym typeface="Calibri"/>
              </a:rPr>
              <a:t>ratifica della Commissione Europea del 2010 </a:t>
            </a:r>
            <a:r>
              <a:rPr lang="it-IT" sz="2000" b="0" i="0" u="none" strike="noStrike" dirty="0">
                <a:solidFill>
                  <a:srgbClr val="000000"/>
                </a:solidFill>
                <a:latin typeface="Calibri"/>
                <a:ea typeface="Calibri"/>
                <a:cs typeface="Calibri"/>
                <a:sym typeface="Wingdings" panose="05000000000000000000" pitchFamily="2" charset="2"/>
              </a:rPr>
              <a:t></a:t>
            </a:r>
            <a:r>
              <a:rPr lang="it-IT" sz="2000" b="0" i="0" u="none" strike="noStrike" dirty="0">
                <a:solidFill>
                  <a:srgbClr val="000000"/>
                </a:solidFill>
                <a:latin typeface="Calibri"/>
                <a:ea typeface="Calibri"/>
                <a:cs typeface="Calibri"/>
                <a:sym typeface="Calibri"/>
              </a:rPr>
              <a:t> il protocollo entra a far parte del diritto dell’Unione Europea;</a:t>
            </a:r>
            <a:endParaRPr dirty="0"/>
          </a:p>
          <a:p>
            <a:pPr marL="228600" lvl="0" indent="-228600" algn="just" rtl="0">
              <a:lnSpc>
                <a:spcPct val="90000"/>
              </a:lnSpc>
              <a:spcBef>
                <a:spcPts val="0"/>
              </a:spcBef>
              <a:spcAft>
                <a:spcPts val="0"/>
              </a:spcAft>
              <a:buClr>
                <a:srgbClr val="000000"/>
              </a:buClr>
              <a:buSzPts val="2000"/>
              <a:buChar char="•"/>
            </a:pPr>
            <a:r>
              <a:rPr lang="it-IT" sz="2000" b="0" i="0" u="none" strike="noStrike" dirty="0">
                <a:solidFill>
                  <a:srgbClr val="000000"/>
                </a:solidFill>
                <a:latin typeface="Calibri"/>
                <a:ea typeface="Calibri"/>
                <a:cs typeface="Calibri"/>
                <a:sym typeface="Calibri"/>
              </a:rPr>
              <a:t>principi e obiettivi del protocollo: protezione degli ecosistemi marini, la tutela dei paesaggi costieri e insulari, la difesa del patrimonio culturale e lo sviluppo delle attività economiche. </a:t>
            </a:r>
            <a:endParaRPr dirty="0"/>
          </a:p>
          <a:p>
            <a:pPr marL="0" lvl="0" indent="0" algn="just" rtl="0">
              <a:lnSpc>
                <a:spcPct val="90000"/>
              </a:lnSpc>
              <a:spcBef>
                <a:spcPts val="0"/>
              </a:spcBef>
              <a:spcAft>
                <a:spcPts val="0"/>
              </a:spcAft>
              <a:buClr>
                <a:schemeClr val="dk1"/>
              </a:buClr>
              <a:buSzPts val="2000"/>
              <a:buNone/>
            </a:pPr>
            <a:endParaRPr sz="2000" b="0" i="0" u="none" strike="noStrike" dirty="0">
              <a:solidFill>
                <a:srgbClr val="000000"/>
              </a:solidFill>
              <a:latin typeface="Calibri"/>
              <a:ea typeface="Calibri"/>
              <a:cs typeface="Calibri"/>
              <a:sym typeface="Calibri"/>
            </a:endParaRPr>
          </a:p>
          <a:p>
            <a:pPr marL="228600" lvl="0" indent="-139700" algn="just" rtl="0">
              <a:lnSpc>
                <a:spcPct val="90000"/>
              </a:lnSpc>
              <a:spcBef>
                <a:spcPts val="0"/>
              </a:spcBef>
              <a:spcAft>
                <a:spcPts val="0"/>
              </a:spcAft>
              <a:buClr>
                <a:schemeClr val="dk1"/>
              </a:buClr>
              <a:buSzPts val="1400"/>
              <a:buNone/>
            </a:pPr>
            <a:endParaRPr sz="1400" b="0" dirty="0"/>
          </a:p>
        </p:txBody>
      </p:sp>
      <p:pic>
        <p:nvPicPr>
          <p:cNvPr id="128" name="Google Shape;128;p7"/>
          <p:cNvPicPr preferRelativeResize="0"/>
          <p:nvPr/>
        </p:nvPicPr>
        <p:blipFill rotWithShape="1">
          <a:blip r:embed="rId3">
            <a:alphaModFix/>
          </a:blip>
          <a:srcRect/>
          <a:stretch/>
        </p:blipFill>
        <p:spPr>
          <a:xfrm>
            <a:off x="8155737" y="1751704"/>
            <a:ext cx="3339281" cy="2154375"/>
          </a:xfrm>
          <a:prstGeom prst="rect">
            <a:avLst/>
          </a:prstGeom>
          <a:noFill/>
          <a:ln>
            <a:noFill/>
          </a:ln>
        </p:spPr>
      </p:pic>
      <p:pic>
        <p:nvPicPr>
          <p:cNvPr id="129" name="Google Shape;129;p7"/>
          <p:cNvPicPr preferRelativeResize="0"/>
          <p:nvPr/>
        </p:nvPicPr>
        <p:blipFill rotWithShape="1">
          <a:blip r:embed="rId4">
            <a:alphaModFix/>
          </a:blip>
          <a:srcRect/>
          <a:stretch/>
        </p:blipFill>
        <p:spPr>
          <a:xfrm>
            <a:off x="8364842" y="3826564"/>
            <a:ext cx="2718324" cy="18089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8"/>
          <p:cNvSpPr txBox="1">
            <a:spLocks noGrp="1"/>
          </p:cNvSpPr>
          <p:nvPr>
            <p:ph type="body" idx="1"/>
          </p:nvPr>
        </p:nvSpPr>
        <p:spPr>
          <a:xfrm>
            <a:off x="685799" y="482047"/>
            <a:ext cx="10962862" cy="5893905"/>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00000"/>
              </a:buClr>
              <a:buSzPts val="1800"/>
              <a:buNone/>
            </a:pPr>
            <a:r>
              <a:rPr lang="it-IT" sz="1800" b="0" i="0" u="none" strike="noStrike">
                <a:solidFill>
                  <a:srgbClr val="000000"/>
                </a:solidFill>
                <a:latin typeface="Calibri"/>
                <a:ea typeface="Calibri"/>
                <a:cs typeface="Calibri"/>
                <a:sym typeface="Calibri"/>
              </a:rPr>
              <a:t>Principi principali: </a:t>
            </a:r>
            <a:endParaRPr/>
          </a:p>
          <a:p>
            <a:pPr marL="0" lvl="0" indent="0" algn="just" rtl="0">
              <a:lnSpc>
                <a:spcPct val="90000"/>
              </a:lnSpc>
              <a:spcBef>
                <a:spcPts val="800"/>
              </a:spcBef>
              <a:spcAft>
                <a:spcPts val="0"/>
              </a:spcAft>
              <a:buClr>
                <a:srgbClr val="000000"/>
              </a:buClr>
              <a:buSzPts val="1800"/>
              <a:buNone/>
            </a:pPr>
            <a:r>
              <a:rPr lang="it-IT" sz="1800" b="0" i="0" u="sng" strike="noStrike">
                <a:solidFill>
                  <a:srgbClr val="000000"/>
                </a:solidFill>
                <a:latin typeface="Calibri"/>
                <a:ea typeface="Calibri"/>
                <a:cs typeface="Calibri"/>
                <a:sym typeface="Calibri"/>
              </a:rPr>
              <a:t>a) la considerazione del patrimonio biologico e delle dinamiche di funzionamento naturale della zona intercotidale nonché dell’interdipendenza della parte marina e di quella terrestre</a:t>
            </a:r>
            <a:r>
              <a:rPr lang="it-IT" sz="1800" b="0" i="0" u="none" strike="noStrike">
                <a:solidFill>
                  <a:srgbClr val="000000"/>
                </a:solidFill>
                <a:latin typeface="Calibri"/>
                <a:ea typeface="Calibri"/>
                <a:cs typeface="Calibri"/>
                <a:sym typeface="Calibri"/>
              </a:rPr>
              <a:t>;</a:t>
            </a:r>
            <a:endParaRPr sz="1800" b="0"/>
          </a:p>
          <a:p>
            <a:pPr marL="0" lvl="0" indent="0" algn="just" rtl="0">
              <a:lnSpc>
                <a:spcPct val="90000"/>
              </a:lnSpc>
              <a:spcBef>
                <a:spcPts val="800"/>
              </a:spcBef>
              <a:spcAft>
                <a:spcPts val="0"/>
              </a:spcAft>
              <a:buClr>
                <a:srgbClr val="000000"/>
              </a:buClr>
              <a:buSzPts val="1800"/>
              <a:buNone/>
            </a:pPr>
            <a:r>
              <a:rPr lang="it-IT" sz="1800" b="0" i="0" u="none" strike="noStrike">
                <a:solidFill>
                  <a:srgbClr val="000000"/>
                </a:solidFill>
                <a:latin typeface="Calibri"/>
                <a:ea typeface="Calibri"/>
                <a:cs typeface="Calibri"/>
                <a:sym typeface="Calibri"/>
              </a:rPr>
              <a:t>b) la tutela dei sistemi idrologici, geomorfologici, climatici, ecologici, socioeconomici e culturali, per prevenire gli effetti negativi dei disastri naturali;</a:t>
            </a:r>
            <a:endParaRPr sz="1800" b="0"/>
          </a:p>
          <a:p>
            <a:pPr marL="0" lvl="0" indent="0" algn="just" rtl="0">
              <a:lnSpc>
                <a:spcPct val="90000"/>
              </a:lnSpc>
              <a:spcBef>
                <a:spcPts val="800"/>
              </a:spcBef>
              <a:spcAft>
                <a:spcPts val="0"/>
              </a:spcAft>
              <a:buClr>
                <a:srgbClr val="000000"/>
              </a:buClr>
              <a:buSzPts val="1800"/>
              <a:buNone/>
            </a:pPr>
            <a:r>
              <a:rPr lang="it-IT" sz="1800" b="0" i="0" u="sng" strike="noStrike">
                <a:solidFill>
                  <a:srgbClr val="000000"/>
                </a:solidFill>
                <a:latin typeface="Calibri"/>
                <a:ea typeface="Calibri"/>
                <a:cs typeface="Calibri"/>
                <a:sym typeface="Calibri"/>
              </a:rPr>
              <a:t>c) l’adozione dell’approccio ecosistemico alla pianificazione e alla gestione delle zone costiere, in modo da assicurarne lo sviluppo sostenibile</a:t>
            </a:r>
            <a:r>
              <a:rPr lang="it-IT" sz="1800" b="0" i="0" u="none" strike="noStrike">
                <a:solidFill>
                  <a:srgbClr val="000000"/>
                </a:solidFill>
                <a:latin typeface="Calibri"/>
                <a:ea typeface="Calibri"/>
                <a:cs typeface="Calibri"/>
                <a:sym typeface="Calibri"/>
              </a:rPr>
              <a:t>;</a:t>
            </a:r>
            <a:endParaRPr sz="1800" b="0"/>
          </a:p>
          <a:p>
            <a:pPr marL="0" lvl="0" indent="0" algn="just" rtl="0">
              <a:lnSpc>
                <a:spcPct val="90000"/>
              </a:lnSpc>
              <a:spcBef>
                <a:spcPts val="800"/>
              </a:spcBef>
              <a:spcAft>
                <a:spcPts val="0"/>
              </a:spcAft>
              <a:buClr>
                <a:srgbClr val="000000"/>
              </a:buClr>
              <a:buSzPts val="1800"/>
              <a:buNone/>
            </a:pPr>
            <a:r>
              <a:rPr lang="it-IT" sz="1800" b="0" i="0" u="none" strike="noStrike">
                <a:solidFill>
                  <a:srgbClr val="000000"/>
                </a:solidFill>
                <a:latin typeface="Calibri"/>
                <a:ea typeface="Calibri"/>
                <a:cs typeface="Calibri"/>
                <a:sym typeface="Calibri"/>
              </a:rPr>
              <a:t>d) una governance appropriata, che consenta alle popolazioni locali interessate una partecipazione adeguata e tempestiva nell’ambito dei processi decisionali;</a:t>
            </a:r>
            <a:endParaRPr sz="1800" b="0"/>
          </a:p>
          <a:p>
            <a:pPr marL="0" lvl="0" indent="0" algn="just" rtl="0">
              <a:lnSpc>
                <a:spcPct val="90000"/>
              </a:lnSpc>
              <a:spcBef>
                <a:spcPts val="800"/>
              </a:spcBef>
              <a:spcAft>
                <a:spcPts val="0"/>
              </a:spcAft>
              <a:buClr>
                <a:srgbClr val="000000"/>
              </a:buClr>
              <a:buSzPts val="1800"/>
              <a:buNone/>
            </a:pPr>
            <a:r>
              <a:rPr lang="it-IT" sz="1800" b="0" i="0" u="sng" strike="noStrike">
                <a:solidFill>
                  <a:srgbClr val="000000"/>
                </a:solidFill>
                <a:latin typeface="Calibri"/>
                <a:ea typeface="Calibri"/>
                <a:cs typeface="Calibri"/>
                <a:sym typeface="Calibri"/>
              </a:rPr>
              <a:t>e) il coordinamento istituzionale intersettoriale dei vari servizi amministrativi e autorità locali competenti per le zone costiere</a:t>
            </a:r>
            <a:r>
              <a:rPr lang="it-IT" sz="1800" b="0" i="0" u="none" strike="noStrike">
                <a:solidFill>
                  <a:srgbClr val="000000"/>
                </a:solidFill>
                <a:latin typeface="Calibri"/>
                <a:ea typeface="Calibri"/>
                <a:cs typeface="Calibri"/>
                <a:sym typeface="Calibri"/>
              </a:rPr>
              <a:t>;</a:t>
            </a:r>
            <a:endParaRPr sz="1800" b="0"/>
          </a:p>
          <a:p>
            <a:pPr marL="0" lvl="0" indent="0" algn="just" rtl="0">
              <a:lnSpc>
                <a:spcPct val="90000"/>
              </a:lnSpc>
              <a:spcBef>
                <a:spcPts val="800"/>
              </a:spcBef>
              <a:spcAft>
                <a:spcPts val="0"/>
              </a:spcAft>
              <a:buClr>
                <a:srgbClr val="000000"/>
              </a:buClr>
              <a:buSzPts val="1800"/>
              <a:buNone/>
            </a:pPr>
            <a:r>
              <a:rPr lang="it-IT" sz="1800" b="0" i="0" u="none" strike="noStrike">
                <a:solidFill>
                  <a:srgbClr val="000000"/>
                </a:solidFill>
                <a:latin typeface="Calibri"/>
                <a:ea typeface="Calibri"/>
                <a:cs typeface="Calibri"/>
                <a:sym typeface="Calibri"/>
              </a:rPr>
              <a:t>f) strategie, piani e programmi per l’utilizzo del territorio che tengano conto dello sviluppo urbano e delle attività socioeconomiche;</a:t>
            </a:r>
            <a:endParaRPr sz="1800" b="0"/>
          </a:p>
          <a:p>
            <a:pPr marL="0" lvl="0" indent="0" algn="just" rtl="0">
              <a:lnSpc>
                <a:spcPct val="90000"/>
              </a:lnSpc>
              <a:spcBef>
                <a:spcPts val="800"/>
              </a:spcBef>
              <a:spcAft>
                <a:spcPts val="0"/>
              </a:spcAft>
              <a:buClr>
                <a:srgbClr val="000000"/>
              </a:buClr>
              <a:buSzPts val="1800"/>
              <a:buNone/>
            </a:pPr>
            <a:r>
              <a:rPr lang="it-IT" sz="1800" b="0" i="0" u="none" strike="noStrike">
                <a:solidFill>
                  <a:srgbClr val="000000"/>
                </a:solidFill>
                <a:latin typeface="Calibri"/>
                <a:ea typeface="Calibri"/>
                <a:cs typeface="Calibri"/>
                <a:sym typeface="Calibri"/>
              </a:rPr>
              <a:t>g) la considerazione della molteplicità e della diversità delle attività nelle zone costiere, dando priorità ai servizi pubblici e alle attività nelle immediate vicinanze al mare;</a:t>
            </a:r>
            <a:endParaRPr sz="1800" b="0"/>
          </a:p>
          <a:p>
            <a:pPr marL="0" lvl="0" indent="0" algn="just" rtl="0">
              <a:lnSpc>
                <a:spcPct val="90000"/>
              </a:lnSpc>
              <a:spcBef>
                <a:spcPts val="800"/>
              </a:spcBef>
              <a:spcAft>
                <a:spcPts val="0"/>
              </a:spcAft>
              <a:buClr>
                <a:srgbClr val="000000"/>
              </a:buClr>
              <a:buSzPts val="1800"/>
              <a:buNone/>
            </a:pPr>
            <a:r>
              <a:rPr lang="it-IT" sz="1800" b="0" i="0" u="sng" strike="noStrike">
                <a:solidFill>
                  <a:srgbClr val="000000"/>
                </a:solidFill>
                <a:latin typeface="Calibri"/>
                <a:ea typeface="Calibri"/>
                <a:cs typeface="Calibri"/>
                <a:sym typeface="Calibri"/>
              </a:rPr>
              <a:t>h) una distribuzione bilanciata degli usi sull’intera zona costiera, evitando una crescita urbana eccessiva;</a:t>
            </a:r>
            <a:endParaRPr sz="1800" b="0" u="sng"/>
          </a:p>
          <a:p>
            <a:pPr marL="0" lvl="0" indent="0" algn="just" rtl="0">
              <a:lnSpc>
                <a:spcPct val="90000"/>
              </a:lnSpc>
              <a:spcBef>
                <a:spcPts val="800"/>
              </a:spcBef>
              <a:spcAft>
                <a:spcPts val="0"/>
              </a:spcAft>
              <a:buClr>
                <a:srgbClr val="000000"/>
              </a:buClr>
              <a:buSzPts val="1800"/>
              <a:buNone/>
            </a:pPr>
            <a:r>
              <a:rPr lang="it-IT" sz="1800" b="0" i="0" u="none" strike="noStrike">
                <a:solidFill>
                  <a:srgbClr val="000000"/>
                </a:solidFill>
                <a:latin typeface="Calibri"/>
                <a:ea typeface="Calibri"/>
                <a:cs typeface="Calibri"/>
                <a:sym typeface="Calibri"/>
              </a:rPr>
              <a:t>i) le valutazioni preliminari dei rischi associati alle varie attività umane e alle infrastrutture, in modo da prevenire gli impatti negativi sulle zone costiere;</a:t>
            </a:r>
            <a:endParaRPr sz="1800" b="0"/>
          </a:p>
          <a:p>
            <a:pPr marL="0" lvl="0" indent="0" algn="just" rtl="0">
              <a:lnSpc>
                <a:spcPct val="90000"/>
              </a:lnSpc>
              <a:spcBef>
                <a:spcPts val="800"/>
              </a:spcBef>
              <a:spcAft>
                <a:spcPts val="0"/>
              </a:spcAft>
              <a:buClr>
                <a:srgbClr val="000000"/>
              </a:buClr>
              <a:buSzPts val="1800"/>
              <a:buNone/>
            </a:pPr>
            <a:r>
              <a:rPr lang="it-IT" sz="1800" b="0" i="0" u="none" strike="noStrike">
                <a:solidFill>
                  <a:srgbClr val="000000"/>
                </a:solidFill>
                <a:latin typeface="Calibri"/>
                <a:ea typeface="Calibri"/>
                <a:cs typeface="Calibri"/>
                <a:sym typeface="Calibri"/>
              </a:rPr>
              <a:t>j</a:t>
            </a:r>
            <a:r>
              <a:rPr lang="it-IT" sz="1800" b="0" i="0" u="sng" strike="noStrike">
                <a:solidFill>
                  <a:srgbClr val="000000"/>
                </a:solidFill>
                <a:latin typeface="Calibri"/>
                <a:ea typeface="Calibri"/>
                <a:cs typeface="Calibri"/>
                <a:sym typeface="Calibri"/>
              </a:rPr>
              <a:t>) il ripristino dell’ambiente costiero qualora si verifichino danni non prevedibili</a:t>
            </a:r>
            <a:r>
              <a:rPr lang="it-IT" sz="1800">
                <a:solidFill>
                  <a:srgbClr val="000000"/>
                </a:solidFill>
                <a:latin typeface="Calibri"/>
                <a:ea typeface="Calibri"/>
                <a:cs typeface="Calibri"/>
                <a:sym typeface="Calibri"/>
              </a:rPr>
              <a:t>.</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9"/>
          <p:cNvSpPr txBox="1">
            <a:spLocks noGrp="1"/>
          </p:cNvSpPr>
          <p:nvPr>
            <p:ph type="title"/>
          </p:nvPr>
        </p:nvSpPr>
        <p:spPr>
          <a:xfrm>
            <a:off x="5138530" y="1528667"/>
            <a:ext cx="6059556"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2F5496"/>
              </a:buClr>
              <a:buSzPts val="3600"/>
              <a:buFont typeface="Calibri"/>
              <a:buNone/>
            </a:pPr>
            <a:r>
              <a:rPr lang="it-IT" sz="3600" b="1">
                <a:solidFill>
                  <a:srgbClr val="2F5496"/>
                </a:solidFill>
              </a:rPr>
              <a:t>Come ha adottato il protocollo GIZC l’Italia?</a:t>
            </a:r>
            <a:endParaRPr/>
          </a:p>
        </p:txBody>
      </p:sp>
      <p:pic>
        <p:nvPicPr>
          <p:cNvPr id="140" name="Google Shape;140;p9"/>
          <p:cNvPicPr preferRelativeResize="0">
            <a:picLocks noGrp="1"/>
          </p:cNvPicPr>
          <p:nvPr>
            <p:ph type="body" idx="1"/>
          </p:nvPr>
        </p:nvPicPr>
        <p:blipFill rotWithShape="1">
          <a:blip r:embed="rId3">
            <a:alphaModFix/>
          </a:blip>
          <a:srcRect/>
          <a:stretch/>
        </p:blipFill>
        <p:spPr>
          <a:xfrm>
            <a:off x="536898" y="698751"/>
            <a:ext cx="4337778" cy="5460498"/>
          </a:xfrm>
          <a:prstGeom prst="rect">
            <a:avLst/>
          </a:prstGeom>
          <a:noFill/>
          <a:ln>
            <a:noFill/>
          </a:ln>
        </p:spPr>
      </p:pic>
      <p:sp>
        <p:nvSpPr>
          <p:cNvPr id="141" name="Google Shape;141;p9"/>
          <p:cNvSpPr txBox="1"/>
          <p:nvPr/>
        </p:nvSpPr>
        <p:spPr>
          <a:xfrm>
            <a:off x="5138530" y="3429000"/>
            <a:ext cx="6346800" cy="17547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it-IT" sz="1800" b="0" i="0" u="none" strike="noStrike" dirty="0">
                <a:solidFill>
                  <a:srgbClr val="000000"/>
                </a:solidFill>
                <a:latin typeface="Calibri"/>
                <a:ea typeface="Calibri"/>
                <a:cs typeface="Calibri"/>
                <a:sym typeface="Calibri"/>
              </a:rPr>
              <a:t>COP 15: approvata la proposta avanzata dall’Italia per la realizzazione del progetto CAMP (</a:t>
            </a:r>
            <a:r>
              <a:rPr lang="it-IT" sz="1800" b="0" i="0" u="none" strike="noStrike" dirty="0" err="1">
                <a:solidFill>
                  <a:srgbClr val="000000"/>
                </a:solidFill>
                <a:latin typeface="Calibri"/>
                <a:ea typeface="Calibri"/>
                <a:cs typeface="Calibri"/>
                <a:sym typeface="Calibri"/>
              </a:rPr>
              <a:t>Coastal</a:t>
            </a:r>
            <a:r>
              <a:rPr lang="it-IT" sz="1800" b="0" i="0" u="none" strike="noStrike" dirty="0">
                <a:solidFill>
                  <a:srgbClr val="000000"/>
                </a:solidFill>
                <a:latin typeface="Calibri"/>
                <a:ea typeface="Calibri"/>
                <a:cs typeface="Calibri"/>
                <a:sym typeface="Calibri"/>
              </a:rPr>
              <a:t> Area Management </a:t>
            </a:r>
            <a:r>
              <a:rPr lang="it-IT" sz="1800" b="0" i="0" u="none" strike="noStrike" dirty="0" err="1">
                <a:solidFill>
                  <a:srgbClr val="000000"/>
                </a:solidFill>
                <a:latin typeface="Calibri"/>
                <a:ea typeface="Calibri"/>
                <a:cs typeface="Calibri"/>
                <a:sym typeface="Calibri"/>
              </a:rPr>
              <a:t>Programme</a:t>
            </a:r>
            <a:r>
              <a:rPr lang="it-IT" sz="1800" b="0" i="0" u="none" strike="noStrike" dirty="0">
                <a:solidFill>
                  <a:srgbClr val="000000"/>
                </a:solidFill>
                <a:latin typeface="Calibri"/>
                <a:ea typeface="Calibri"/>
                <a:cs typeface="Calibri"/>
                <a:sym typeface="Calibri"/>
              </a:rPr>
              <a:t>), il primo progetto multi-area. </a:t>
            </a:r>
            <a:endParaRPr dirty="0"/>
          </a:p>
          <a:p>
            <a:pPr marL="0" marR="0" lvl="0" indent="0" algn="just" rtl="0">
              <a:spcBef>
                <a:spcPts val="0"/>
              </a:spcBef>
              <a:spcAft>
                <a:spcPts val="0"/>
              </a:spcAft>
              <a:buNone/>
            </a:pPr>
            <a:r>
              <a:rPr lang="it-IT" sz="1800" b="0" i="0" u="none" strike="noStrike" dirty="0">
                <a:solidFill>
                  <a:srgbClr val="000000"/>
                </a:solidFill>
                <a:latin typeface="Calibri"/>
                <a:ea typeface="Calibri"/>
                <a:cs typeface="Calibri"/>
                <a:sym typeface="Calibri"/>
              </a:rPr>
              <a:t>Il progetto studierà un gruppo di regioni rappresentative per elaborare una strategia di gestione integrata dell’area costiera. Le regioni scelte sono Toscana, Emilia Romagna e Sardegna. </a:t>
            </a:r>
            <a:endParaRPr sz="1800" dirty="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2417</Words>
  <Application>Microsoft Office PowerPoint</Application>
  <PresentationFormat>Widescreen</PresentationFormat>
  <Paragraphs>108</Paragraphs>
  <Slides>24</Slides>
  <Notes>24</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24</vt:i4>
      </vt:variant>
    </vt:vector>
  </HeadingPairs>
  <TitlesOfParts>
    <vt:vector size="28" baseType="lpstr">
      <vt:lpstr>Arial</vt:lpstr>
      <vt:lpstr>Calibri</vt:lpstr>
      <vt:lpstr>Wingdings</vt:lpstr>
      <vt:lpstr>Tema di Office</vt:lpstr>
      <vt:lpstr>Le Coste e i Litorali</vt:lpstr>
      <vt:lpstr>L’erosione costiera in Italia dal 1950 ad oggi</vt:lpstr>
      <vt:lpstr>Erosione costiera in Italia: cause ed effetti</vt:lpstr>
      <vt:lpstr>Erosione costiera in Italia: cause ed effetti</vt:lpstr>
      <vt:lpstr>Diritto Nazionale</vt:lpstr>
      <vt:lpstr>Diritto dell’Unione Europea</vt:lpstr>
      <vt:lpstr>La gestione integrata delle zone costiere (GIZC)</vt:lpstr>
      <vt:lpstr>Presentazione standard di PowerPoint</vt:lpstr>
      <vt:lpstr>Come ha adottato il protocollo GIZC l’Italia?</vt:lpstr>
      <vt:lpstr>La Carta di Bologna </vt:lpstr>
      <vt:lpstr>Regione Veneto e tutela delle coste</vt:lpstr>
      <vt:lpstr>Erosione delle coste nei litorali veneti</vt:lpstr>
      <vt:lpstr>Erosione delle coste nei litorali veneti</vt:lpstr>
      <vt:lpstr>  I DANNI DEL MALTEMPO A JESOLO, SOTTOMARINA, CAORLE E BIBIONE (2012) Maltempo: le mareggiate sferzano come una furia il litorale, danni ingenti Chilometri di arenili erosi dalla furia dell’acqua. A Jesolo si chiede un milione di euro l’anno per questo tipo di problemi, a Caorle problemi alla scogliera di Ponente.   Veneto, il maltempo "cancella" il litorale: danni su tutta la costa | Bibione, Caorle e Jesolo verso lo stato di calamità (2019)  La mareggiata cancella le spiagge a Jesolo, Eraclea, Caorle e Bibione (2020)     Mareggiata per lo scirocco, erosi due metri di spiaggia a Caorle (2021)  </vt:lpstr>
      <vt:lpstr>Presentazione standard di PowerPoint</vt:lpstr>
      <vt:lpstr>Presentazione standard di PowerPoint</vt:lpstr>
      <vt:lpstr>Presentazione standard di PowerPoint</vt:lpstr>
      <vt:lpstr>Presentazione standard di PowerPoint</vt:lpstr>
      <vt:lpstr>Le concessioni balneari </vt:lpstr>
      <vt:lpstr>Presentazione standard di PowerPoint</vt:lpstr>
      <vt:lpstr>Presentazione standard di PowerPoint</vt:lpstr>
      <vt:lpstr>Presentazione standard di PowerPoint</vt:lpstr>
      <vt:lpstr>Qual è l’obiettivo principale di tale riforma? </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Coste e i Litorali</dc:title>
  <dc:creator>jessica novello</dc:creator>
  <cp:lastModifiedBy>Malo</cp:lastModifiedBy>
  <cp:revision>2</cp:revision>
  <dcterms:created xsi:type="dcterms:W3CDTF">2022-04-24T08:09:36Z</dcterms:created>
  <dcterms:modified xsi:type="dcterms:W3CDTF">2022-04-30T06:12:54Z</dcterms:modified>
</cp:coreProperties>
</file>